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59" r:id="rId4"/>
    <p:sldId id="321" r:id="rId5"/>
    <p:sldId id="326" r:id="rId6"/>
    <p:sldId id="327" r:id="rId7"/>
    <p:sldId id="260" r:id="rId8"/>
    <p:sldId id="315" r:id="rId9"/>
    <p:sldId id="317" r:id="rId10"/>
    <p:sldId id="318" r:id="rId11"/>
    <p:sldId id="319" r:id="rId12"/>
    <p:sldId id="320" r:id="rId13"/>
    <p:sldId id="264" r:id="rId14"/>
    <p:sldId id="311" r:id="rId15"/>
    <p:sldId id="276" r:id="rId16"/>
    <p:sldId id="269" r:id="rId17"/>
    <p:sldId id="270" r:id="rId18"/>
    <p:sldId id="274" r:id="rId19"/>
    <p:sldId id="278" r:id="rId20"/>
    <p:sldId id="279" r:id="rId21"/>
    <p:sldId id="281" r:id="rId22"/>
    <p:sldId id="282" r:id="rId23"/>
    <p:sldId id="310" r:id="rId24"/>
    <p:sldId id="288" r:id="rId25"/>
    <p:sldId id="289" r:id="rId26"/>
    <p:sldId id="314" r:id="rId27"/>
    <p:sldId id="324" r:id="rId28"/>
    <p:sldId id="325" r:id="rId29"/>
    <p:sldId id="328" r:id="rId30"/>
    <p:sldId id="329" r:id="rId31"/>
    <p:sldId id="330" r:id="rId32"/>
    <p:sldId id="293" r:id="rId33"/>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86BC970-E8D8-4135-BAD5-640398643FDE}" type="datetimeFigureOut">
              <a:rPr lang="hu-HU"/>
              <a:pPr>
                <a:defRPr/>
              </a:pPr>
              <a:t>2014.12.16.</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488055-5D60-413E-AB1E-CF65EFFDD971}" type="slidenum">
              <a:rPr lang="hu-HU"/>
              <a:pPr>
                <a:defRPr/>
              </a:pPr>
              <a:t>‹#›</a:t>
            </a:fld>
            <a:endParaRPr lang="hu-HU"/>
          </a:p>
        </p:txBody>
      </p:sp>
    </p:spTree>
    <p:extLst>
      <p:ext uri="{BB962C8B-B14F-4D97-AF65-F5344CB8AC3E}">
        <p14:creationId xmlns="" xmlns:p14="http://schemas.microsoft.com/office/powerpoint/2010/main" val="37550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3EE5E5F-DE0B-47B7-9AD2-6188E71122EB}" type="datetimeFigureOut">
              <a:rPr lang="hu-HU"/>
              <a:pPr>
                <a:defRPr/>
              </a:pPr>
              <a:t>2014.12.16.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A1515AF-0FFD-4611-8FD5-397360B3B615}" type="slidenum">
              <a:rPr lang="hu-HU"/>
              <a:pPr>
                <a:defRPr/>
              </a:pPr>
              <a:t>‹#›</a:t>
            </a:fld>
            <a:endParaRPr lang="hu-HU"/>
          </a:p>
        </p:txBody>
      </p:sp>
    </p:spTree>
    <p:extLst>
      <p:ext uri="{BB962C8B-B14F-4D97-AF65-F5344CB8AC3E}">
        <p14:creationId xmlns="" xmlns:p14="http://schemas.microsoft.com/office/powerpoint/2010/main" val="2517583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845DA1-A291-413E-A093-BEC27E1FFC9B}" type="slidenum">
              <a:rPr lang="hu-HU" smtClean="0"/>
              <a:pPr fontAlgn="base">
                <a:spcBef>
                  <a:spcPct val="0"/>
                </a:spcBef>
                <a:spcAft>
                  <a:spcPct val="0"/>
                </a:spcAft>
                <a:defRPr/>
              </a:pPr>
              <a:t>2</a:t>
            </a:fld>
            <a:endParaRPr lang="hu-HU"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8E2F37-1BBC-46FD-BD50-6073ADFF9C1D}" type="slidenum">
              <a:rPr lang="hu-HU" smtClean="0"/>
              <a:pPr fontAlgn="base">
                <a:spcBef>
                  <a:spcPct val="0"/>
                </a:spcBef>
                <a:spcAft>
                  <a:spcPct val="0"/>
                </a:spcAft>
                <a:defRPr/>
              </a:pPr>
              <a:t>19</a:t>
            </a:fld>
            <a:endParaRPr lang="hu-HU"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4FEDC1-BE08-427D-873E-90E0863A3C67}" type="slidenum">
              <a:rPr lang="hu-HU" smtClean="0"/>
              <a:pPr fontAlgn="base">
                <a:spcBef>
                  <a:spcPct val="0"/>
                </a:spcBef>
                <a:spcAft>
                  <a:spcPct val="0"/>
                </a:spcAft>
                <a:defRPr/>
              </a:pPr>
              <a:t>21</a:t>
            </a:fld>
            <a:endParaRPr lang="hu-HU"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3102FFEE-D0BA-41DD-A1C4-21CA0EF9CF2D}" type="slidenum">
              <a:rPr lang="hu-HU" smtClean="0"/>
              <a:pPr>
                <a:defRPr/>
              </a:pPr>
              <a:t>23</a:t>
            </a:fld>
            <a:endParaRPr lang="hu-HU"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91236-A956-4076-86C6-B411A9C80334}" type="slidenum">
              <a:rPr lang="hu-HU" smtClean="0"/>
              <a:pPr fontAlgn="base">
                <a:spcBef>
                  <a:spcPct val="0"/>
                </a:spcBef>
                <a:spcAft>
                  <a:spcPct val="0"/>
                </a:spcAft>
                <a:defRPr/>
              </a:pPr>
              <a:t>24</a:t>
            </a:fld>
            <a:endParaRPr lang="hu-HU" smtClean="0"/>
          </a:p>
        </p:txBody>
      </p:sp>
      <p:sp>
        <p:nvSpPr>
          <p:cNvPr id="10240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2404"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2BCC3-F11C-4F46-85CD-2AEF7AD09CFD}" type="slidenum">
              <a:rPr lang="hu-HU" smtClean="0"/>
              <a:pPr fontAlgn="base">
                <a:spcBef>
                  <a:spcPct val="0"/>
                </a:spcBef>
                <a:spcAft>
                  <a:spcPct val="0"/>
                </a:spcAft>
                <a:defRPr/>
              </a:pPr>
              <a:t>25</a:t>
            </a:fld>
            <a:endParaRPr lang="hu-HU" smtClean="0"/>
          </a:p>
        </p:txBody>
      </p:sp>
      <p:sp>
        <p:nvSpPr>
          <p:cNvPr id="1034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3428"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E6273937-ACF4-45D5-A276-790644A4E84D}" type="slidenum">
              <a:rPr lang="hu-HU" smtClean="0"/>
              <a:pPr>
                <a:defRPr/>
              </a:pPr>
              <a:t>26</a:t>
            </a:fld>
            <a:endParaRPr lang="hu-HU"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2BCC3-F11C-4F46-85CD-2AEF7AD09CFD}" type="slidenum">
              <a:rPr lang="hu-HU" smtClean="0"/>
              <a:pPr fontAlgn="base">
                <a:spcBef>
                  <a:spcPct val="0"/>
                </a:spcBef>
                <a:spcAft>
                  <a:spcPct val="0"/>
                </a:spcAft>
                <a:defRPr/>
              </a:pPr>
              <a:t>27</a:t>
            </a:fld>
            <a:endParaRPr lang="hu-HU" smtClean="0"/>
          </a:p>
        </p:txBody>
      </p:sp>
      <p:sp>
        <p:nvSpPr>
          <p:cNvPr id="1034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3428"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578E30-9FA3-4231-BD4D-210BCEF8981D}" type="slidenum">
              <a:rPr lang="hu-HU"/>
              <a:pPr>
                <a:defRPr/>
              </a:pPr>
              <a:t>28</a:t>
            </a:fld>
            <a:endParaRPr lang="hu-HU"/>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3181CC34-A143-42E6-A17E-C2A2732C3F54}" type="slidenum">
              <a:rPr lang="hu-HU" smtClean="0"/>
              <a:pPr>
                <a:defRPr/>
              </a:pPr>
              <a:t>32</a:t>
            </a:fld>
            <a:endParaRPr lang="hu-HU"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5566F-E769-4B66-8DB4-AF11D5BEAB95}" type="slidenum">
              <a:rPr lang="hu-HU" smtClean="0"/>
              <a:pPr fontAlgn="base">
                <a:spcBef>
                  <a:spcPct val="0"/>
                </a:spcBef>
                <a:spcAft>
                  <a:spcPct val="0"/>
                </a:spcAft>
                <a:defRPr/>
              </a:pPr>
              <a:t>3</a:t>
            </a:fld>
            <a:endParaRPr lang="hu-HU"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bwMode="auto">
          <a:noFill/>
          <a:ln>
            <a:solidFill>
              <a:srgbClr val="000000"/>
            </a:solidFill>
            <a:miter lim="800000"/>
            <a:headEnd/>
            <a:tailEnd/>
          </a:ln>
        </p:spPr>
      </p:sp>
      <p:sp>
        <p:nvSpPr>
          <p:cNvPr id="6349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
        <p:nvSpPr>
          <p:cNvPr id="39940"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84E8E-0311-4920-B572-55C7F4AEBE28}" type="slidenum">
              <a:rPr lang="hu-HU" smtClean="0"/>
              <a:pPr fontAlgn="base">
                <a:spcBef>
                  <a:spcPct val="0"/>
                </a:spcBef>
                <a:spcAft>
                  <a:spcPct val="0"/>
                </a:spcAft>
                <a:defRPr/>
              </a:pPr>
              <a:t>6</a:t>
            </a:fld>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bwMode="auto">
          <a:noFill/>
          <a:ln>
            <a:solidFill>
              <a:srgbClr val="000000"/>
            </a:solidFill>
            <a:miter lim="800000"/>
            <a:headEnd/>
            <a:tailEnd/>
          </a:ln>
        </p:spPr>
      </p:sp>
      <p:sp>
        <p:nvSpPr>
          <p:cNvPr id="6349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
        <p:nvSpPr>
          <p:cNvPr id="39940"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84E8E-0311-4920-B572-55C7F4AEBE28}" type="slidenum">
              <a:rPr lang="hu-HU" smtClean="0"/>
              <a:pPr fontAlgn="base">
                <a:spcBef>
                  <a:spcPct val="0"/>
                </a:spcBef>
                <a:spcAft>
                  <a:spcPct val="0"/>
                </a:spcAft>
                <a:defRPr/>
              </a:pPr>
              <a:t>7</a:t>
            </a:fld>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bwMode="auto">
          <a:noFill/>
          <a:ln>
            <a:solidFill>
              <a:srgbClr val="000000"/>
            </a:solidFill>
            <a:miter lim="800000"/>
            <a:headEnd/>
            <a:tailEnd/>
          </a:ln>
        </p:spPr>
      </p:sp>
      <p:sp>
        <p:nvSpPr>
          <p:cNvPr id="6758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
        <p:nvSpPr>
          <p:cNvPr id="4403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CBC2A7-7431-4299-9E39-EDBBAF202B70}" type="slidenum">
              <a:rPr lang="hu-HU" smtClean="0"/>
              <a:pPr fontAlgn="base">
                <a:spcBef>
                  <a:spcPct val="0"/>
                </a:spcBef>
                <a:spcAft>
                  <a:spcPct val="0"/>
                </a:spcAft>
                <a:defRPr/>
              </a:pPr>
              <a:t>13</a:t>
            </a:fld>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383EA2D5-6392-494D-9ACF-34E3F8769F20}" type="slidenum">
              <a:rPr lang="hu-HU" smtClean="0"/>
              <a:pPr>
                <a:defRPr/>
              </a:pPr>
              <a:t>14</a:t>
            </a:fld>
            <a:endParaRPr lang="hu-HU"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D8842-A995-4BE5-BDAF-4B7680A8BB03}" type="slidenum">
              <a:rPr lang="hu-HU" smtClean="0"/>
              <a:pPr fontAlgn="base">
                <a:spcBef>
                  <a:spcPct val="0"/>
                </a:spcBef>
                <a:spcAft>
                  <a:spcPct val="0"/>
                </a:spcAft>
                <a:defRPr/>
              </a:pPr>
              <a:t>15</a:t>
            </a:fld>
            <a:endParaRPr lang="hu-HU"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4B5ED-5F2F-47BE-B1B4-CCEAD9DBCEE4}" type="slidenum">
              <a:rPr lang="hu-HU" smtClean="0"/>
              <a:pPr fontAlgn="base">
                <a:spcBef>
                  <a:spcPct val="0"/>
                </a:spcBef>
                <a:spcAft>
                  <a:spcPct val="0"/>
                </a:spcAft>
                <a:defRPr/>
              </a:pPr>
              <a:t>16</a:t>
            </a:fld>
            <a:endParaRPr lang="hu-HU"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69007-94B7-4BA0-87A4-9ED9085B93F0}" type="slidenum">
              <a:rPr lang="hu-HU" smtClean="0"/>
              <a:pPr fontAlgn="base">
                <a:spcBef>
                  <a:spcPct val="0"/>
                </a:spcBef>
                <a:spcAft>
                  <a:spcPct val="0"/>
                </a:spcAft>
                <a:defRPr/>
              </a:pPr>
              <a:t>17</a:t>
            </a:fld>
            <a:endParaRPr lang="hu-HU"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34B03DB0-ADC0-4E02-9EB8-D987893354AA}" type="datetimeFigureOut">
              <a:rPr lang="hu-HU"/>
              <a:pPr>
                <a:defRPr/>
              </a:pPr>
              <a:t>2014.12.16.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AE94777C-6792-48EC-ACA8-F85B140EBDD2}"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AE13F50F-501D-422A-95F6-732A98DDB546}" type="datetimeFigureOut">
              <a:rPr lang="hu-HU"/>
              <a:pPr>
                <a:defRPr/>
              </a:pPr>
              <a:t>2014.12.16.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8C33BB2-AEC3-442B-B54A-B65A8C1C9587}"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A0DFCE70-610B-4800-9E4D-9B109AF77FB2}" type="datetimeFigureOut">
              <a:rPr lang="hu-HU"/>
              <a:pPr>
                <a:defRPr/>
              </a:pPr>
              <a:t>2014.12.16.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ECAA05C-D04A-42A0-B64E-B4B948979FA0}"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457200" y="1600200"/>
            <a:ext cx="8229600" cy="4525963"/>
          </a:xfrm>
        </p:spPr>
        <p:txBody>
          <a:bodyPr rtlCol="0">
            <a:normAutofit/>
          </a:bodyPr>
          <a:lstStyle/>
          <a:p>
            <a:pPr lvl="0"/>
            <a:endParaRPr lang="hu-HU" noProof="0" smtClean="0"/>
          </a:p>
        </p:txBody>
      </p:sp>
      <p:sp>
        <p:nvSpPr>
          <p:cNvPr id="4" name="Rectangle 4"/>
          <p:cNvSpPr>
            <a:spLocks noGrp="1" noChangeArrowheads="1"/>
          </p:cNvSpPr>
          <p:nvPr>
            <p:ph type="dt" sz="half" idx="10"/>
          </p:nvPr>
        </p:nvSpPr>
        <p:spPr/>
        <p:txBody>
          <a:bodyPr/>
          <a:lstStyle>
            <a:lvl1pPr>
              <a:defRPr/>
            </a:lvl1pPr>
          </a:lstStyle>
          <a:p>
            <a:pPr>
              <a:defRPr/>
            </a:pPr>
            <a:endParaRPr lang="hu-HU"/>
          </a:p>
        </p:txBody>
      </p:sp>
      <p:sp>
        <p:nvSpPr>
          <p:cNvPr id="5" name="Rectangle 5"/>
          <p:cNvSpPr>
            <a:spLocks noGrp="1" noChangeArrowheads="1"/>
          </p:cNvSpPr>
          <p:nvPr>
            <p:ph type="ftr" sz="quarter" idx="11"/>
          </p:nvPr>
        </p:nvSpPr>
        <p:spPr/>
        <p:txBody>
          <a:bodyPr/>
          <a:lstStyle>
            <a:lvl1pPr>
              <a:defRPr/>
            </a:lvl1pPr>
          </a:lstStyle>
          <a:p>
            <a:pPr>
              <a:defRPr/>
            </a:pPr>
            <a:endParaRPr lang="hu-HU"/>
          </a:p>
        </p:txBody>
      </p:sp>
      <p:sp>
        <p:nvSpPr>
          <p:cNvPr id="6" name="Rectangle 6"/>
          <p:cNvSpPr>
            <a:spLocks noGrp="1" noChangeArrowheads="1"/>
          </p:cNvSpPr>
          <p:nvPr>
            <p:ph type="sldNum" sz="quarter" idx="12"/>
          </p:nvPr>
        </p:nvSpPr>
        <p:spPr/>
        <p:txBody>
          <a:bodyPr/>
          <a:lstStyle>
            <a:lvl1pPr>
              <a:defRPr/>
            </a:lvl1pPr>
          </a:lstStyle>
          <a:p>
            <a:pPr>
              <a:defRPr/>
            </a:pPr>
            <a:fld id="{4664B04E-32C6-4E8A-8BE1-78B8B1793706}"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685800" y="1981200"/>
            <a:ext cx="7772400" cy="4114800"/>
          </a:xfrm>
        </p:spPr>
        <p:txBody>
          <a:bodyPr/>
          <a:lstStyle/>
          <a:p>
            <a:pPr lvl="0"/>
            <a:endParaRPr lang="hu-HU" noProof="0"/>
          </a:p>
        </p:txBody>
      </p:sp>
      <p:sp>
        <p:nvSpPr>
          <p:cNvPr id="4" name="Dátum helye 3"/>
          <p:cNvSpPr>
            <a:spLocks noGrp="1"/>
          </p:cNvSpPr>
          <p:nvPr>
            <p:ph type="dt" sz="half" idx="10"/>
          </p:nvPr>
        </p:nvSpPr>
        <p:spPr>
          <a:xfrm>
            <a:off x="685800" y="6248400"/>
            <a:ext cx="1905000" cy="457200"/>
          </a:xfrm>
        </p:spPr>
        <p:txBody>
          <a:bodyPr/>
          <a:lstStyle>
            <a:lvl1pPr>
              <a:defRPr/>
            </a:lvl1pPr>
          </a:lstStyle>
          <a:p>
            <a:pPr>
              <a:defRPr/>
            </a:pPr>
            <a:endParaRPr lang="hu-HU"/>
          </a:p>
        </p:txBody>
      </p:sp>
      <p:sp>
        <p:nvSpPr>
          <p:cNvPr id="5" name="Élőláb helye 4"/>
          <p:cNvSpPr>
            <a:spLocks noGrp="1"/>
          </p:cNvSpPr>
          <p:nvPr>
            <p:ph type="ftr" sz="quarter" idx="11"/>
          </p:nvPr>
        </p:nvSpPr>
        <p:spPr>
          <a:xfrm>
            <a:off x="3124200" y="6248400"/>
            <a:ext cx="2895600" cy="457200"/>
          </a:xfrm>
        </p:spPr>
        <p:txBody>
          <a:bodyPr/>
          <a:lstStyle>
            <a:lvl1pPr>
              <a:defRPr/>
            </a:lvl1pPr>
          </a:lstStyle>
          <a:p>
            <a:pPr>
              <a:defRPr/>
            </a:pPr>
            <a:endParaRPr lang="hu-HU"/>
          </a:p>
        </p:txBody>
      </p:sp>
      <p:sp>
        <p:nvSpPr>
          <p:cNvPr id="6" name="Dia számának helye 5"/>
          <p:cNvSpPr>
            <a:spLocks noGrp="1"/>
          </p:cNvSpPr>
          <p:nvPr>
            <p:ph type="sldNum" sz="quarter" idx="12"/>
          </p:nvPr>
        </p:nvSpPr>
        <p:spPr>
          <a:xfrm>
            <a:off x="6553200" y="6248400"/>
            <a:ext cx="1905000" cy="457200"/>
          </a:xfrm>
        </p:spPr>
        <p:txBody>
          <a:bodyPr/>
          <a:lstStyle>
            <a:lvl1pPr>
              <a:defRPr/>
            </a:lvl1pPr>
          </a:lstStyle>
          <a:p>
            <a:pPr>
              <a:defRPr/>
            </a:pPr>
            <a:fld id="{1DE54F4B-E0D4-4A26-8396-6B53A87CDC40}" type="slidenum">
              <a:rPr lang="hu-HU"/>
              <a:pPr>
                <a:defRPr/>
              </a:pPr>
              <a:t>‹#›</a:t>
            </a:fld>
            <a:endParaRPr lang="hu-HU"/>
          </a:p>
        </p:txBody>
      </p:sp>
    </p:spTree>
    <p:extLst>
      <p:ext uri="{BB962C8B-B14F-4D97-AF65-F5344CB8AC3E}">
        <p14:creationId xmlns="" xmlns:p14="http://schemas.microsoft.com/office/powerpoint/2010/main" val="313027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4918DDFD-E0E7-48E2-8917-CAEC683D3221}" type="datetimeFigureOut">
              <a:rPr lang="hu-HU"/>
              <a:pPr>
                <a:defRPr/>
              </a:pPr>
              <a:t>2014.12.16.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DDED2DC-7597-4A7E-8F55-520A622E723D}"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5BA4AF80-EB2A-4C72-B32B-B6517892FD33}" type="datetimeFigureOut">
              <a:rPr lang="hu-HU"/>
              <a:pPr>
                <a:defRPr/>
              </a:pPr>
              <a:t>2014.12.16.</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379A7C0-4CE0-4907-A9C7-D862C66802E8}"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74E5A2FE-7731-4FE2-B79F-F45A01FCB58E}" type="datetimeFigureOut">
              <a:rPr lang="hu-HU"/>
              <a:pPr>
                <a:defRPr/>
              </a:pPr>
              <a:t>2014.12.16.</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9D6C771-9794-487A-BFA9-45DDFE02E614}"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065CBBBC-2916-4393-B3BE-EE22A479B88D}" type="datetimeFigureOut">
              <a:rPr lang="hu-HU"/>
              <a:pPr>
                <a:defRPr/>
              </a:pPr>
              <a:t>2014.12.16.</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60D99DA7-5C5F-40B5-85FC-AA2ECC5A0FC1}"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3C4CF518-E376-490F-AF40-C6E1B6560614}" type="datetimeFigureOut">
              <a:rPr lang="hu-HU"/>
              <a:pPr>
                <a:defRPr/>
              </a:pPr>
              <a:t>2014.12.16.</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DDC6906B-866E-4ADB-9415-6886A69FC5BF}"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448FDDCE-63C8-42F9-9D6B-0BCAC5BD8F25}" type="datetimeFigureOut">
              <a:rPr lang="hu-HU"/>
              <a:pPr>
                <a:defRPr/>
              </a:pPr>
              <a:t>2014.12.16.</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F14A42E0-50C7-4813-9A58-3CB72C8B0DD9}"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B6974002-C86C-4994-99BE-E2BCA65D3DAC}" type="datetimeFigureOut">
              <a:rPr lang="hu-HU"/>
              <a:pPr>
                <a:defRPr/>
              </a:pPr>
              <a:t>2014.12.16.</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8E55E516-34F0-4844-9BB9-EC7337B7094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7381B71-4779-4483-AE36-12F241E44698}" type="datetimeFigureOut">
              <a:rPr lang="hu-HU"/>
              <a:pPr>
                <a:defRPr/>
              </a:pPr>
              <a:t>2014.12.16.</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815E295-BA7A-4F40-AB71-C23ECB1CC641}"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5123"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D377DD6-6B21-4DC7-9DC7-894199A97AB1}" type="datetimeFigureOut">
              <a:rPr lang="hu-HU"/>
              <a:pPr>
                <a:defRPr/>
              </a:pPr>
              <a:t>2014.12.16.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4B9D729-10FF-457C-A928-74E9DAD01015}"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2003_dokumentum2.doc"/><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hyperlink" Target="http://www.sztnh.gov.hu/hirek/kapcsolodo/Szerzoi_jogi_agazatok_2010.pdf"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Word_97-2003_dokumentum3.doc"/><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hyperlink" Target="http://www.sztnh.gov.hu/hirek/kapcsolodo/Szerzoi_jogi_agazatok_2010.pdf"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Word_97-2003_dokumentum4.doc"/><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hyperlink" Target="http://www.sztnh.gov.hu/hirek/kapcsolodo/Szerzoi_jogi_agazatok_2010.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www.grokste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police.hu/friss/BRF-20100617_m2.html" TargetMode="External"/><Relationship Id="rId7" Type="http://schemas.openxmlformats.org/officeDocument/2006/relationships/hyperlink" Target="http://index.hu/tech/2010/06/17/otven_szervert_foglaltak_le_a_szerdai_razzia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origo.hu/techbazis/internet/20100623-sebeszeti-pontossagu-akcio-volt-a-torrentszerverek-lefoglalasa.html" TargetMode="External"/><Relationship Id="rId5" Type="http://schemas.openxmlformats.org/officeDocument/2006/relationships/hyperlink" Target="http://www.youtube.com/watch?v=L--EYE5Danc" TargetMode="External"/><Relationship Id="rId4" Type="http://schemas.openxmlformats.org/officeDocument/2006/relationships/hyperlink" Target="http://www.ifpi.org/content/section_news/20100618.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AYbFjV7-ppk&amp;feature=player_embedde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zerzoijogikezikonyv.h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info@proart.hu" TargetMode="External"/><Relationship Id="rId4" Type="http://schemas.openxmlformats.org/officeDocument/2006/relationships/hyperlink" Target="http://www.proart.h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hamisitasellen.hu/2014/11/kuzdelem-a-szellemi-tulajdonnal-kapcsolatos-buncselekmenyek-ellen-az-internet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Word_97-2003_dokumentum1.doc"/><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hyperlink" Target="http://www.sztnh.gov.hu/hirek/kapcsolodo/Szerzoi_jogi_agazatok_201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ctrTitle"/>
          </p:nvPr>
        </p:nvSpPr>
        <p:spPr>
          <a:xfrm>
            <a:off x="5000625" y="3857625"/>
            <a:ext cx="3771900" cy="1827213"/>
          </a:xfrm>
        </p:spPr>
        <p:txBody>
          <a:bodyPr/>
          <a:lstStyle/>
          <a:p>
            <a:pPr eaLnBrk="1" hangingPunct="1"/>
            <a:r>
              <a:rPr lang="hu-HU" sz="3200" dirty="0" smtClean="0">
                <a:latin typeface="Times New Roman" pitchFamily="18" charset="0"/>
                <a:cs typeface="Times New Roman" pitchFamily="18" charset="0"/>
              </a:rPr>
              <a:t>KRIMINÁLEXPO</a:t>
            </a:r>
            <a:br>
              <a:rPr lang="hu-HU" sz="3200" dirty="0" smtClean="0">
                <a:latin typeface="Times New Roman" pitchFamily="18" charset="0"/>
                <a:cs typeface="Times New Roman" pitchFamily="18" charset="0"/>
              </a:rPr>
            </a:br>
            <a:r>
              <a:rPr lang="hu-HU" sz="3200" dirty="0" smtClean="0">
                <a:latin typeface="Times New Roman" pitchFamily="18" charset="0"/>
                <a:cs typeface="Times New Roman" pitchFamily="18" charset="0"/>
              </a:rPr>
              <a:t>2014.11.18.</a:t>
            </a:r>
          </a:p>
        </p:txBody>
      </p:sp>
      <p:sp>
        <p:nvSpPr>
          <p:cNvPr id="3" name="Alcím 2"/>
          <p:cNvSpPr>
            <a:spLocks noGrp="1"/>
          </p:cNvSpPr>
          <p:nvPr>
            <p:ph type="subTitle" idx="1"/>
          </p:nvPr>
        </p:nvSpPr>
        <p:spPr>
          <a:xfrm>
            <a:off x="500063" y="1628800"/>
            <a:ext cx="7786687" cy="2371700"/>
          </a:xfrm>
        </p:spPr>
        <p:txBody>
          <a:bodyPr rtlCol="0">
            <a:normAutofit fontScale="47500" lnSpcReduction="20000"/>
          </a:bodyPr>
          <a:lstStyle/>
          <a:p>
            <a:r>
              <a:rPr lang="hu-HU" sz="4400" b="1" dirty="0" smtClean="0">
                <a:solidFill>
                  <a:schemeClr val="tx1"/>
                </a:solidFill>
              </a:rPr>
              <a:t> </a:t>
            </a:r>
            <a:r>
              <a:rPr lang="hu-HU" sz="8000" b="1" dirty="0">
                <a:solidFill>
                  <a:schemeClr val="tx1"/>
                </a:solidFill>
              </a:rPr>
              <a:t>Hamisítás – ellen– a hétköznapokban (ki mit tehet, tegyen a</a:t>
            </a:r>
          </a:p>
          <a:p>
            <a:r>
              <a:rPr lang="hu-HU" sz="8000" b="1" dirty="0">
                <a:solidFill>
                  <a:schemeClr val="tx1"/>
                </a:solidFill>
              </a:rPr>
              <a:t>biztonságosabb mindennapokért</a:t>
            </a:r>
            <a:endParaRPr lang="hu-HU" sz="8000" dirty="0" smtClean="0">
              <a:solidFill>
                <a:schemeClr val="tx1"/>
              </a:solidFill>
              <a:latin typeface="Times New Roman" pitchFamily="18" charset="0"/>
              <a:cs typeface="Times New Roman" pitchFamily="18" charset="0"/>
            </a:endParaRPr>
          </a:p>
        </p:txBody>
      </p:sp>
      <p:pic>
        <p:nvPicPr>
          <p:cNvPr id="7172" name="Picture 4" descr="proartlogo"/>
          <p:cNvPicPr>
            <a:picLocks noChangeAspect="1" noChangeArrowheads="1"/>
          </p:cNvPicPr>
          <p:nvPr/>
        </p:nvPicPr>
        <p:blipFill>
          <a:blip r:embed="rId2" cstate="print"/>
          <a:srcRect/>
          <a:stretch>
            <a:fillRect/>
          </a:stretch>
        </p:blipFill>
        <p:spPr bwMode="auto">
          <a:xfrm>
            <a:off x="0" y="5661025"/>
            <a:ext cx="2771775" cy="1023938"/>
          </a:xfrm>
          <a:prstGeom prst="rect">
            <a:avLst/>
          </a:prstGeom>
          <a:noFill/>
          <a:ln w="9525">
            <a:noFill/>
            <a:miter lim="800000"/>
            <a:headEnd/>
            <a:tailEnd/>
          </a:ln>
        </p:spPr>
      </p:pic>
      <p:sp>
        <p:nvSpPr>
          <p:cNvPr id="7173" name="Szövegdoboz 4"/>
          <p:cNvSpPr txBox="1">
            <a:spLocks noChangeArrowheads="1"/>
          </p:cNvSpPr>
          <p:nvPr/>
        </p:nvSpPr>
        <p:spPr bwMode="auto">
          <a:xfrm flipH="1">
            <a:off x="0" y="6581775"/>
            <a:ext cx="2786063" cy="260350"/>
          </a:xfrm>
          <a:prstGeom prst="rect">
            <a:avLst/>
          </a:prstGeom>
          <a:noFill/>
          <a:ln w="9525">
            <a:noFill/>
            <a:miter lim="800000"/>
            <a:headEnd/>
            <a:tailEnd/>
          </a:ln>
        </p:spPr>
        <p:txBody>
          <a:bodyPr>
            <a:spAutoFit/>
          </a:bodyPr>
          <a:lstStyle/>
          <a:p>
            <a:r>
              <a:rPr lang="hu-HU" sz="1100">
                <a:solidFill>
                  <a:srgbClr val="339966"/>
                </a:solidFill>
                <a:latin typeface="Bookman Old Style" pitchFamily="18" charset="0"/>
                <a:cs typeface="Times New Roman" pitchFamily="18" charset="0"/>
              </a:rPr>
              <a:t>SZÖVETSÉG A SZERZŐI JOGOKÉRT</a:t>
            </a:r>
            <a:endParaRPr lang="hu-HU" sz="1100">
              <a:latin typeface="Calibri" pitchFamily="34" charset="0"/>
            </a:endParaRPr>
          </a:p>
        </p:txBody>
      </p:sp>
      <p:sp>
        <p:nvSpPr>
          <p:cNvPr id="7174" name="Szövegdoboz 5"/>
          <p:cNvSpPr txBox="1">
            <a:spLocks noChangeArrowheads="1"/>
          </p:cNvSpPr>
          <p:nvPr/>
        </p:nvSpPr>
        <p:spPr bwMode="auto">
          <a:xfrm>
            <a:off x="5000625" y="5429250"/>
            <a:ext cx="4000500" cy="708025"/>
          </a:xfrm>
          <a:prstGeom prst="rect">
            <a:avLst/>
          </a:prstGeom>
          <a:noFill/>
          <a:ln w="9525">
            <a:noFill/>
            <a:miter lim="800000"/>
            <a:headEnd/>
            <a:tailEnd/>
          </a:ln>
        </p:spPr>
        <p:txBody>
          <a:bodyPr>
            <a:spAutoFit/>
          </a:bodyPr>
          <a:lstStyle/>
          <a:p>
            <a:r>
              <a:rPr lang="hu-HU" sz="2000">
                <a:latin typeface="Calibri" pitchFamily="34" charset="0"/>
              </a:rPr>
              <a:t>	Dr. Horváth Péter</a:t>
            </a:r>
          </a:p>
          <a:p>
            <a:r>
              <a:rPr lang="hu-HU" sz="2000">
                <a:latin typeface="Calibri" pitchFamily="34" charset="0"/>
              </a:rPr>
              <a:t>ProArt – Szövetség a Szerzői Jogokért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295400" y="457200"/>
            <a:ext cx="7086600" cy="641350"/>
          </a:xfrm>
          <a:prstGeom prst="rect">
            <a:avLst/>
          </a:prstGeom>
          <a:noFill/>
          <a:ln w="9525">
            <a:noFill/>
            <a:miter lim="800000"/>
            <a:headEnd/>
            <a:tailEnd/>
          </a:ln>
        </p:spPr>
        <p:txBody>
          <a:bodyPr>
            <a:spAutoFit/>
          </a:bodyPr>
          <a:lstStyle/>
          <a:p>
            <a:pPr algn="ctr">
              <a:spcBef>
                <a:spcPct val="50000"/>
              </a:spcBef>
            </a:pPr>
            <a:r>
              <a:rPr lang="hu-HU">
                <a:latin typeface="Verdana" pitchFamily="34" charset="0"/>
              </a:rPr>
              <a:t>A szerzői jogi ágazatokban foglalkoztatottak száma - más ágazatokkal összehasonlítva (ezer fő)</a:t>
            </a:r>
            <a:endParaRPr lang="hu-HU" i="1"/>
          </a:p>
        </p:txBody>
      </p:sp>
      <p:graphicFrame>
        <p:nvGraphicFramePr>
          <p:cNvPr id="2050" name="Object 2"/>
          <p:cNvGraphicFramePr>
            <a:graphicFrameLocks noChangeAspect="1"/>
          </p:cNvGraphicFramePr>
          <p:nvPr/>
        </p:nvGraphicFramePr>
        <p:xfrm>
          <a:off x="0" y="1371600"/>
          <a:ext cx="8166100" cy="4724400"/>
        </p:xfrm>
        <a:graphic>
          <a:graphicData uri="http://schemas.openxmlformats.org/presentationml/2006/ole">
            <p:oleObj spid="_x0000_s6155" name="Document" r:id="rId3" imgW="7760208" imgH="4733544" progId="Word.Document.8">
              <p:embed/>
            </p:oleObj>
          </a:graphicData>
        </a:graphic>
      </p:graphicFrame>
      <p:sp>
        <p:nvSpPr>
          <p:cNvPr id="2052" name="Line 4"/>
          <p:cNvSpPr>
            <a:spLocks noChangeShapeType="1"/>
          </p:cNvSpPr>
          <p:nvPr/>
        </p:nvSpPr>
        <p:spPr bwMode="auto">
          <a:xfrm>
            <a:off x="1295400" y="2590800"/>
            <a:ext cx="1752600" cy="0"/>
          </a:xfrm>
          <a:prstGeom prst="line">
            <a:avLst/>
          </a:prstGeom>
          <a:noFill/>
          <a:ln w="28575">
            <a:solidFill>
              <a:srgbClr val="FF0000"/>
            </a:solidFill>
            <a:round/>
            <a:headEnd/>
            <a:tailEnd/>
          </a:ln>
        </p:spPr>
        <p:txBody>
          <a:bodyPr/>
          <a:lstStyle/>
          <a:p>
            <a:endParaRPr lang="hu-HU"/>
          </a:p>
        </p:txBody>
      </p:sp>
      <p:sp>
        <p:nvSpPr>
          <p:cNvPr id="2053" name="Line 6"/>
          <p:cNvSpPr>
            <a:spLocks noChangeShapeType="1"/>
          </p:cNvSpPr>
          <p:nvPr/>
        </p:nvSpPr>
        <p:spPr bwMode="auto">
          <a:xfrm>
            <a:off x="685800" y="3733800"/>
            <a:ext cx="2362200" cy="0"/>
          </a:xfrm>
          <a:prstGeom prst="line">
            <a:avLst/>
          </a:prstGeom>
          <a:noFill/>
          <a:ln w="28575">
            <a:solidFill>
              <a:srgbClr val="FF0000"/>
            </a:solidFill>
            <a:round/>
            <a:headEnd/>
            <a:tailEnd/>
          </a:ln>
        </p:spPr>
        <p:txBody>
          <a:bodyPr/>
          <a:lstStyle/>
          <a:p>
            <a:endParaRPr lang="hu-HU"/>
          </a:p>
        </p:txBody>
      </p:sp>
      <p:sp>
        <p:nvSpPr>
          <p:cNvPr id="2054" name="Szövegdoboz 5"/>
          <p:cNvSpPr txBox="1">
            <a:spLocks noChangeArrowheads="1"/>
          </p:cNvSpPr>
          <p:nvPr/>
        </p:nvSpPr>
        <p:spPr bwMode="auto">
          <a:xfrm>
            <a:off x="323850" y="5949950"/>
            <a:ext cx="8939213" cy="922338"/>
          </a:xfrm>
          <a:prstGeom prst="rect">
            <a:avLst/>
          </a:prstGeom>
          <a:noFill/>
          <a:ln w="9525">
            <a:noFill/>
            <a:miter lim="800000"/>
            <a:headEnd/>
            <a:tailEnd/>
          </a:ln>
        </p:spPr>
        <p:txBody>
          <a:bodyPr>
            <a:spAutoFit/>
          </a:bodyPr>
          <a:lstStyle/>
          <a:p>
            <a:r>
              <a:rPr lang="hu-HU"/>
              <a:t>Dr. Penyigei Krisztina: A szerzői jogi ágazatok gazdasági súlya Magyarországon</a:t>
            </a:r>
          </a:p>
          <a:p>
            <a:r>
              <a:rPr lang="hu-HU">
                <a:hlinkClick r:id="rId4"/>
              </a:rPr>
              <a:t>http://www.sztnh.gov.hu/hirek/kapcsolodo/Szerzoi_jogi_agazatok_2010.pdf</a:t>
            </a:r>
            <a:r>
              <a:rPr lang="hu-HU"/>
              <a:t> </a:t>
            </a:r>
          </a:p>
          <a:p>
            <a:endParaRPr lang="hu-HU"/>
          </a:p>
        </p:txBody>
      </p:sp>
    </p:spTree>
    <p:extLst>
      <p:ext uri="{BB962C8B-B14F-4D97-AF65-F5344CB8AC3E}">
        <p14:creationId xmlns="" xmlns:p14="http://schemas.microsoft.com/office/powerpoint/2010/main" val="98640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524000" y="685800"/>
            <a:ext cx="6705600" cy="641350"/>
          </a:xfrm>
          <a:prstGeom prst="rect">
            <a:avLst/>
          </a:prstGeom>
          <a:noFill/>
          <a:ln w="9525">
            <a:noFill/>
            <a:miter lim="800000"/>
            <a:headEnd/>
            <a:tailEnd/>
          </a:ln>
        </p:spPr>
        <p:txBody>
          <a:bodyPr>
            <a:spAutoFit/>
          </a:bodyPr>
          <a:lstStyle/>
          <a:p>
            <a:pPr algn="ctr">
              <a:spcBef>
                <a:spcPct val="50000"/>
              </a:spcBef>
            </a:pPr>
            <a:r>
              <a:rPr lang="hu-HU">
                <a:latin typeface="Verdana" pitchFamily="34" charset="0"/>
              </a:rPr>
              <a:t>A szerzői jogi ágazatok hozzájárulása a GDP-hez – nemzetközi összehasonlításban (17 ország)</a:t>
            </a:r>
          </a:p>
        </p:txBody>
      </p:sp>
      <p:graphicFrame>
        <p:nvGraphicFramePr>
          <p:cNvPr id="3074" name="Object 2"/>
          <p:cNvGraphicFramePr>
            <a:graphicFrameLocks noChangeAspect="1"/>
          </p:cNvGraphicFramePr>
          <p:nvPr/>
        </p:nvGraphicFramePr>
        <p:xfrm>
          <a:off x="381000" y="1524000"/>
          <a:ext cx="8039100" cy="4178300"/>
        </p:xfrm>
        <a:graphic>
          <a:graphicData uri="http://schemas.openxmlformats.org/presentationml/2006/ole">
            <p:oleObj spid="_x0000_s7179" name="Document" r:id="rId3" imgW="7772400" imgH="4181856" progId="Word.Document.8">
              <p:embed/>
            </p:oleObj>
          </a:graphicData>
        </a:graphic>
      </p:graphicFrame>
      <p:sp>
        <p:nvSpPr>
          <p:cNvPr id="3076" name="Line 7"/>
          <p:cNvSpPr>
            <a:spLocks noChangeShapeType="1"/>
          </p:cNvSpPr>
          <p:nvPr/>
        </p:nvSpPr>
        <p:spPr bwMode="auto">
          <a:xfrm flipV="1">
            <a:off x="0" y="2209800"/>
            <a:ext cx="381000" cy="152400"/>
          </a:xfrm>
          <a:prstGeom prst="line">
            <a:avLst/>
          </a:prstGeom>
          <a:noFill/>
          <a:ln w="28575">
            <a:solidFill>
              <a:srgbClr val="FF0000"/>
            </a:solidFill>
            <a:round/>
            <a:headEnd/>
            <a:tailEnd type="triangle" w="med" len="med"/>
          </a:ln>
        </p:spPr>
        <p:txBody>
          <a:bodyPr/>
          <a:lstStyle/>
          <a:p>
            <a:endParaRPr lang="hu-HU"/>
          </a:p>
        </p:txBody>
      </p:sp>
      <p:sp>
        <p:nvSpPr>
          <p:cNvPr id="3077" name="Line 10"/>
          <p:cNvSpPr>
            <a:spLocks noChangeShapeType="1"/>
          </p:cNvSpPr>
          <p:nvPr/>
        </p:nvSpPr>
        <p:spPr bwMode="auto">
          <a:xfrm>
            <a:off x="533400" y="2209800"/>
            <a:ext cx="914400" cy="0"/>
          </a:xfrm>
          <a:prstGeom prst="line">
            <a:avLst/>
          </a:prstGeom>
          <a:noFill/>
          <a:ln w="28575">
            <a:solidFill>
              <a:srgbClr val="FF0000"/>
            </a:solidFill>
            <a:round/>
            <a:headEnd/>
            <a:tailEnd/>
          </a:ln>
        </p:spPr>
        <p:txBody>
          <a:bodyPr/>
          <a:lstStyle/>
          <a:p>
            <a:endParaRPr lang="hu-HU"/>
          </a:p>
        </p:txBody>
      </p:sp>
      <p:sp>
        <p:nvSpPr>
          <p:cNvPr id="3078" name="Line 11"/>
          <p:cNvSpPr>
            <a:spLocks noChangeShapeType="1"/>
          </p:cNvSpPr>
          <p:nvPr/>
        </p:nvSpPr>
        <p:spPr bwMode="auto">
          <a:xfrm>
            <a:off x="457200" y="2362200"/>
            <a:ext cx="990600" cy="0"/>
          </a:xfrm>
          <a:prstGeom prst="line">
            <a:avLst/>
          </a:prstGeom>
          <a:noFill/>
          <a:ln w="28575">
            <a:solidFill>
              <a:srgbClr val="FF0000"/>
            </a:solidFill>
            <a:round/>
            <a:headEnd/>
            <a:tailEnd/>
          </a:ln>
        </p:spPr>
        <p:txBody>
          <a:bodyPr/>
          <a:lstStyle/>
          <a:p>
            <a:endParaRPr lang="hu-HU"/>
          </a:p>
        </p:txBody>
      </p:sp>
      <p:sp>
        <p:nvSpPr>
          <p:cNvPr id="3079" name="Text Box 12"/>
          <p:cNvSpPr txBox="1">
            <a:spLocks noChangeArrowheads="1"/>
          </p:cNvSpPr>
          <p:nvPr/>
        </p:nvSpPr>
        <p:spPr bwMode="auto">
          <a:xfrm>
            <a:off x="0" y="6096000"/>
            <a:ext cx="9144000" cy="923925"/>
          </a:xfrm>
          <a:prstGeom prst="rect">
            <a:avLst/>
          </a:prstGeom>
          <a:noFill/>
          <a:ln w="9525">
            <a:noFill/>
            <a:miter lim="800000"/>
            <a:headEnd/>
            <a:tailEnd/>
          </a:ln>
        </p:spPr>
        <p:txBody>
          <a:bodyPr>
            <a:spAutoFit/>
          </a:bodyPr>
          <a:lstStyle/>
          <a:p>
            <a:r>
              <a:rPr lang="hu-HU"/>
              <a:t>Dr. Penyigei Krisztina: A szerzői jogi ágazatok gazdasági súlya Magyarországon</a:t>
            </a:r>
          </a:p>
          <a:p>
            <a:r>
              <a:rPr lang="hu-HU">
                <a:hlinkClick r:id="rId4"/>
              </a:rPr>
              <a:t>http://www.sztnh.gov.hu/hirek/kapcsolodo/Szerzoi_jogi_agazatok_2010.pdf</a:t>
            </a:r>
            <a:r>
              <a:rPr lang="hu-HU"/>
              <a:t> </a:t>
            </a:r>
          </a:p>
          <a:p>
            <a:pPr>
              <a:spcBef>
                <a:spcPct val="50000"/>
              </a:spcBef>
            </a:pPr>
            <a:endParaRPr lang="hu-HU" sz="1200">
              <a:latin typeface="Verdana" pitchFamily="34" charset="0"/>
            </a:endParaRPr>
          </a:p>
        </p:txBody>
      </p:sp>
    </p:spTree>
    <p:extLst>
      <p:ext uri="{BB962C8B-B14F-4D97-AF65-F5344CB8AC3E}">
        <p14:creationId xmlns="" xmlns:p14="http://schemas.microsoft.com/office/powerpoint/2010/main" val="129188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762000" y="457200"/>
            <a:ext cx="8077200" cy="641350"/>
          </a:xfrm>
          <a:prstGeom prst="rect">
            <a:avLst/>
          </a:prstGeom>
          <a:noFill/>
          <a:ln w="9525">
            <a:noFill/>
            <a:miter lim="800000"/>
            <a:headEnd/>
            <a:tailEnd/>
          </a:ln>
        </p:spPr>
        <p:txBody>
          <a:bodyPr>
            <a:spAutoFit/>
          </a:bodyPr>
          <a:lstStyle/>
          <a:p>
            <a:pPr algn="ctr">
              <a:spcBef>
                <a:spcPct val="50000"/>
              </a:spcBef>
            </a:pPr>
            <a:r>
              <a:rPr lang="hu-HU">
                <a:latin typeface="Verdana" pitchFamily="34" charset="0"/>
              </a:rPr>
              <a:t>A szerzői jogi ágazatok hozzájárulása a foglalkoztatáshoz – nemzetközi összehasonlításban (17 ország)</a:t>
            </a:r>
          </a:p>
        </p:txBody>
      </p:sp>
      <p:graphicFrame>
        <p:nvGraphicFramePr>
          <p:cNvPr id="4098" name="Object 2"/>
          <p:cNvGraphicFramePr>
            <a:graphicFrameLocks noChangeAspect="1"/>
          </p:cNvGraphicFramePr>
          <p:nvPr/>
        </p:nvGraphicFramePr>
        <p:xfrm>
          <a:off x="457200" y="1371600"/>
          <a:ext cx="8280400" cy="4292600"/>
        </p:xfrm>
        <a:graphic>
          <a:graphicData uri="http://schemas.openxmlformats.org/presentationml/2006/ole">
            <p:oleObj spid="_x0000_s8203" name="Document" r:id="rId3" imgW="7772400" imgH="4305300" progId="Word.Document.8">
              <p:embed/>
            </p:oleObj>
          </a:graphicData>
        </a:graphic>
      </p:graphicFrame>
      <p:sp>
        <p:nvSpPr>
          <p:cNvPr id="4100" name="Line 5"/>
          <p:cNvSpPr>
            <a:spLocks noChangeShapeType="1"/>
          </p:cNvSpPr>
          <p:nvPr/>
        </p:nvSpPr>
        <p:spPr bwMode="auto">
          <a:xfrm flipV="1">
            <a:off x="0" y="2895600"/>
            <a:ext cx="533400" cy="152400"/>
          </a:xfrm>
          <a:prstGeom prst="line">
            <a:avLst/>
          </a:prstGeom>
          <a:noFill/>
          <a:ln w="28575">
            <a:solidFill>
              <a:srgbClr val="FF0000"/>
            </a:solidFill>
            <a:round/>
            <a:headEnd/>
            <a:tailEnd type="triangle" w="med" len="med"/>
          </a:ln>
        </p:spPr>
        <p:txBody>
          <a:bodyPr/>
          <a:lstStyle/>
          <a:p>
            <a:endParaRPr lang="hu-HU"/>
          </a:p>
        </p:txBody>
      </p:sp>
      <p:sp>
        <p:nvSpPr>
          <p:cNvPr id="4101" name="Line 6"/>
          <p:cNvSpPr>
            <a:spLocks noChangeShapeType="1"/>
          </p:cNvSpPr>
          <p:nvPr/>
        </p:nvSpPr>
        <p:spPr bwMode="auto">
          <a:xfrm>
            <a:off x="609600" y="2819400"/>
            <a:ext cx="914400" cy="0"/>
          </a:xfrm>
          <a:prstGeom prst="line">
            <a:avLst/>
          </a:prstGeom>
          <a:noFill/>
          <a:ln w="28575">
            <a:solidFill>
              <a:srgbClr val="FF0000"/>
            </a:solidFill>
            <a:round/>
            <a:headEnd/>
            <a:tailEnd/>
          </a:ln>
        </p:spPr>
        <p:txBody>
          <a:bodyPr/>
          <a:lstStyle/>
          <a:p>
            <a:endParaRPr lang="hu-HU"/>
          </a:p>
        </p:txBody>
      </p:sp>
      <p:sp>
        <p:nvSpPr>
          <p:cNvPr id="4102" name="Line 7"/>
          <p:cNvSpPr>
            <a:spLocks noChangeShapeType="1"/>
          </p:cNvSpPr>
          <p:nvPr/>
        </p:nvSpPr>
        <p:spPr bwMode="auto">
          <a:xfrm>
            <a:off x="609600" y="3048000"/>
            <a:ext cx="914400" cy="0"/>
          </a:xfrm>
          <a:prstGeom prst="line">
            <a:avLst/>
          </a:prstGeom>
          <a:noFill/>
          <a:ln w="28575">
            <a:solidFill>
              <a:srgbClr val="FF0000"/>
            </a:solidFill>
            <a:round/>
            <a:headEnd/>
            <a:tailEnd/>
          </a:ln>
        </p:spPr>
        <p:txBody>
          <a:bodyPr/>
          <a:lstStyle/>
          <a:p>
            <a:endParaRPr lang="hu-HU"/>
          </a:p>
        </p:txBody>
      </p:sp>
      <p:sp>
        <p:nvSpPr>
          <p:cNvPr id="4103" name="Text Box 8"/>
          <p:cNvSpPr txBox="1">
            <a:spLocks noChangeArrowheads="1"/>
          </p:cNvSpPr>
          <p:nvPr/>
        </p:nvSpPr>
        <p:spPr bwMode="auto">
          <a:xfrm>
            <a:off x="0" y="5867400"/>
            <a:ext cx="9144000" cy="923925"/>
          </a:xfrm>
          <a:prstGeom prst="rect">
            <a:avLst/>
          </a:prstGeom>
          <a:noFill/>
          <a:ln w="9525">
            <a:noFill/>
            <a:miter lim="800000"/>
            <a:headEnd/>
            <a:tailEnd/>
          </a:ln>
        </p:spPr>
        <p:txBody>
          <a:bodyPr>
            <a:spAutoFit/>
          </a:bodyPr>
          <a:lstStyle/>
          <a:p>
            <a:r>
              <a:rPr lang="hu-HU"/>
              <a:t>Dr. Penyigei Krisztina: A szerzői jogi ágazatok gazdasági súlya Magyarországon</a:t>
            </a:r>
          </a:p>
          <a:p>
            <a:r>
              <a:rPr lang="hu-HU">
                <a:hlinkClick r:id="rId4"/>
              </a:rPr>
              <a:t>http://www.sztnh.gov.hu/hirek/kapcsolodo/Szerzoi_jogi_agazatok_2010.pdf</a:t>
            </a:r>
            <a:r>
              <a:rPr lang="hu-HU"/>
              <a:t> </a:t>
            </a:r>
          </a:p>
          <a:p>
            <a:pPr>
              <a:spcBef>
                <a:spcPct val="50000"/>
              </a:spcBef>
            </a:pPr>
            <a:endParaRPr lang="hu-HU" sz="1200">
              <a:latin typeface="Verdana" pitchFamily="34" charset="0"/>
            </a:endParaRPr>
          </a:p>
        </p:txBody>
      </p:sp>
    </p:spTree>
    <p:extLst>
      <p:ext uri="{BB962C8B-B14F-4D97-AF65-F5344CB8AC3E}">
        <p14:creationId xmlns="" xmlns:p14="http://schemas.microsoft.com/office/powerpoint/2010/main" val="4121444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p:txBody>
          <a:bodyPr/>
          <a:lstStyle/>
          <a:p>
            <a:pPr eaLnBrk="1" hangingPunct="1"/>
            <a:r>
              <a:rPr lang="hu-HU" smtClean="0">
                <a:latin typeface="Times New Roman" pitchFamily="18" charset="0"/>
                <a:cs typeface="Times New Roman" pitchFamily="18" charset="0"/>
              </a:rPr>
              <a:t>2008 Special 301. Report</a:t>
            </a:r>
          </a:p>
        </p:txBody>
      </p:sp>
      <p:sp>
        <p:nvSpPr>
          <p:cNvPr id="13315" name="Szövegdoboz 4"/>
          <p:cNvSpPr txBox="1">
            <a:spLocks noChangeArrowheads="1"/>
          </p:cNvSpPr>
          <p:nvPr/>
        </p:nvSpPr>
        <p:spPr bwMode="auto">
          <a:xfrm>
            <a:off x="0" y="6596063"/>
            <a:ext cx="184150" cy="261937"/>
          </a:xfrm>
          <a:prstGeom prst="rect">
            <a:avLst/>
          </a:prstGeom>
          <a:noFill/>
          <a:ln w="9525">
            <a:noFill/>
            <a:miter lim="800000"/>
            <a:headEnd/>
            <a:tailEnd/>
          </a:ln>
        </p:spPr>
        <p:txBody>
          <a:bodyPr wrap="none">
            <a:spAutoFit/>
          </a:bodyPr>
          <a:lstStyle/>
          <a:p>
            <a:endParaRPr lang="hu-HU" sz="1100">
              <a:latin typeface="Calibri" pitchFamily="34" charset="0"/>
            </a:endParaRPr>
          </a:p>
        </p:txBody>
      </p:sp>
      <p:sp>
        <p:nvSpPr>
          <p:cNvPr id="13316" name="Szövegdoboz 6"/>
          <p:cNvSpPr txBox="1">
            <a:spLocks noChangeArrowheads="1"/>
          </p:cNvSpPr>
          <p:nvPr/>
        </p:nvSpPr>
        <p:spPr bwMode="auto">
          <a:xfrm>
            <a:off x="285750" y="1428750"/>
            <a:ext cx="8572500" cy="4800600"/>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Hungary will remain on the Watch List in 2008</a:t>
            </a:r>
            <a:r>
              <a:rPr lang="en-US" sz="2400">
                <a:latin typeface="Calibri" pitchFamily="34" charset="0"/>
              </a:rPr>
              <a:t>. Hungary has made </a:t>
            </a:r>
            <a:r>
              <a:rPr lang="en-US" sz="2400" b="1">
                <a:latin typeface="Calibri" pitchFamily="34" charset="0"/>
              </a:rPr>
              <a:t>some IPR improvements</a:t>
            </a:r>
            <a:r>
              <a:rPr lang="en-US" sz="2400">
                <a:latin typeface="Calibri" pitchFamily="34" charset="0"/>
              </a:rPr>
              <a:t>,</a:t>
            </a:r>
            <a:r>
              <a:rPr lang="hu-HU" sz="2400">
                <a:latin typeface="Calibri" pitchFamily="34" charset="0"/>
              </a:rPr>
              <a:t> </a:t>
            </a:r>
            <a:r>
              <a:rPr lang="en-US" sz="2400">
                <a:latin typeface="Calibri" pitchFamily="34" charset="0"/>
              </a:rPr>
              <a:t>including the establishment in January 2008 of a </a:t>
            </a:r>
            <a:r>
              <a:rPr lang="en-US" sz="2400" b="1">
                <a:latin typeface="Calibri" pitchFamily="34" charset="0"/>
              </a:rPr>
              <a:t>National Board Against Counterfeiting</a:t>
            </a:r>
            <a:r>
              <a:rPr lang="en-US" sz="2400">
                <a:latin typeface="Calibri" pitchFamily="34" charset="0"/>
              </a:rPr>
              <a:t>. The</a:t>
            </a:r>
            <a:r>
              <a:rPr lang="hu-HU" sz="2400">
                <a:latin typeface="Calibri" pitchFamily="34" charset="0"/>
              </a:rPr>
              <a:t> </a:t>
            </a:r>
            <a:r>
              <a:rPr lang="en-US" sz="2400">
                <a:latin typeface="Calibri" pitchFamily="34" charset="0"/>
              </a:rPr>
              <a:t>United States will monitor the progress of Hungary’s efforts to combat piracy and counterfeiting.</a:t>
            </a:r>
            <a:r>
              <a:rPr lang="hu-HU" sz="2400">
                <a:latin typeface="Calibri" pitchFamily="34" charset="0"/>
              </a:rPr>
              <a:t> </a:t>
            </a:r>
            <a:r>
              <a:rPr lang="en-US" sz="2400">
                <a:latin typeface="Calibri" pitchFamily="34" charset="0"/>
              </a:rPr>
              <a:t>Further improvements are needed to ensure that </a:t>
            </a:r>
            <a:r>
              <a:rPr lang="en-US" sz="2400" b="1" u="sng">
                <a:latin typeface="Calibri" pitchFamily="34" charset="0"/>
              </a:rPr>
              <a:t>prosecutors</a:t>
            </a:r>
            <a:r>
              <a:rPr lang="en-US" sz="2400" b="1">
                <a:latin typeface="Calibri" pitchFamily="34" charset="0"/>
              </a:rPr>
              <a:t> follow through with cases against IP</a:t>
            </a:r>
            <a:r>
              <a:rPr lang="hu-HU" sz="2400" b="1">
                <a:latin typeface="Calibri" pitchFamily="34" charset="0"/>
              </a:rPr>
              <a:t> </a:t>
            </a:r>
            <a:r>
              <a:rPr lang="en-US" sz="2400" b="1">
                <a:latin typeface="Calibri" pitchFamily="34" charset="0"/>
              </a:rPr>
              <a:t>infringers</a:t>
            </a:r>
            <a:r>
              <a:rPr lang="en-US" sz="2400">
                <a:latin typeface="Calibri" pitchFamily="34" charset="0"/>
              </a:rPr>
              <a:t>, and that </a:t>
            </a:r>
            <a:r>
              <a:rPr lang="en-US" sz="2400" b="1" u="sng">
                <a:latin typeface="Calibri" pitchFamily="34" charset="0"/>
              </a:rPr>
              <a:t>judges</a:t>
            </a:r>
            <a:r>
              <a:rPr lang="en-US" sz="2400" b="1">
                <a:latin typeface="Calibri" pitchFamily="34" charset="0"/>
              </a:rPr>
              <a:t> are encouraged to impose deterrent-level sentences for civil and</a:t>
            </a:r>
            <a:r>
              <a:rPr lang="hu-HU" sz="2400" b="1">
                <a:latin typeface="Calibri" pitchFamily="34" charset="0"/>
              </a:rPr>
              <a:t> </a:t>
            </a:r>
            <a:r>
              <a:rPr lang="en-US" sz="2400" b="1">
                <a:latin typeface="Calibri" pitchFamily="34" charset="0"/>
              </a:rPr>
              <a:t>criminal IP infringement</a:t>
            </a:r>
            <a:r>
              <a:rPr lang="en-US" sz="2400">
                <a:latin typeface="Calibri" pitchFamily="34" charset="0"/>
              </a:rPr>
              <a:t>. U.S. copyright industries also report that </a:t>
            </a:r>
            <a:r>
              <a:rPr lang="en-US" sz="2400" b="1">
                <a:solidFill>
                  <a:srgbClr val="FF0000"/>
                </a:solidFill>
                <a:latin typeface="Calibri" pitchFamily="34" charset="0"/>
              </a:rPr>
              <a:t>Internet piracy in Hungary is</a:t>
            </a:r>
            <a:r>
              <a:rPr lang="hu-HU" sz="2400" b="1">
                <a:solidFill>
                  <a:srgbClr val="FF0000"/>
                </a:solidFill>
                <a:latin typeface="Calibri" pitchFamily="34" charset="0"/>
              </a:rPr>
              <a:t> </a:t>
            </a:r>
            <a:r>
              <a:rPr lang="en-US" sz="2400" b="1">
                <a:solidFill>
                  <a:srgbClr val="FF0000"/>
                </a:solidFill>
                <a:latin typeface="Calibri" pitchFamily="34" charset="0"/>
              </a:rPr>
              <a:t>a growing problem</a:t>
            </a:r>
            <a:r>
              <a:rPr lang="en-US" sz="2400">
                <a:latin typeface="Calibri" pitchFamily="34" charset="0"/>
              </a:rPr>
              <a:t>. The United States will continue to work with the Hungarian Government to</a:t>
            </a:r>
            <a:r>
              <a:rPr lang="hu-HU" sz="2400">
                <a:latin typeface="Calibri" pitchFamily="34" charset="0"/>
              </a:rPr>
              <a:t> address these IPR concerns.</a:t>
            </a:r>
          </a:p>
          <a:p>
            <a:endParaRPr lang="hu-HU" sz="2400">
              <a:latin typeface="Times New Roman" pitchFamily="18" charset="0"/>
              <a:cs typeface="Times New Roman" pitchFamily="18" charset="0"/>
            </a:endParaRPr>
          </a:p>
          <a:p>
            <a:pPr lvl="3">
              <a:buFontTx/>
              <a:buChar char="-"/>
            </a:pPr>
            <a:endParaRPr lang="hu-HU">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2787650"/>
            <a:ext cx="9144000" cy="0"/>
          </a:xfrm>
          <a:prstGeom prst="rect">
            <a:avLst/>
          </a:prstGeom>
          <a:noFill/>
          <a:ln w="9525">
            <a:noFill/>
            <a:miter lim="800000"/>
            <a:headEnd/>
            <a:tailEnd/>
          </a:ln>
        </p:spPr>
        <p:txBody>
          <a:bodyPr wrap="none" anchor="ctr">
            <a:spAutoFit/>
          </a:bodyPr>
          <a:lstStyle/>
          <a:p>
            <a:endParaRPr lang="hu-HU"/>
          </a:p>
        </p:txBody>
      </p:sp>
      <p:sp>
        <p:nvSpPr>
          <p:cNvPr id="14339" name="Text Box 5"/>
          <p:cNvSpPr txBox="1">
            <a:spLocks noChangeArrowheads="1"/>
          </p:cNvSpPr>
          <p:nvPr/>
        </p:nvSpPr>
        <p:spPr bwMode="auto">
          <a:xfrm>
            <a:off x="395288" y="357188"/>
            <a:ext cx="8424862" cy="6002337"/>
          </a:xfrm>
          <a:prstGeom prst="rect">
            <a:avLst/>
          </a:prstGeom>
          <a:noFill/>
          <a:ln w="9525">
            <a:noFill/>
            <a:miter lim="800000"/>
            <a:headEnd/>
            <a:tailEnd/>
          </a:ln>
        </p:spPr>
        <p:txBody>
          <a:bodyPr>
            <a:spAutoFit/>
          </a:bodyPr>
          <a:lstStyle/>
          <a:p>
            <a:r>
              <a:rPr lang="en-US" sz="2400" b="1" u="sng"/>
              <a:t>Hungary is being removed from the Special 301 Watch List </a:t>
            </a:r>
            <a:r>
              <a:rPr lang="en-US" sz="2400"/>
              <a:t>in recognition of the significant improvements on enforcement and other actions taken during the past year. Hungary has taken proactive steps to address the growing threat of Internet piracy, and its customs and police officials have developed their ability to effectively identify infringing products. Through effective and consistent enforcement actions, Hungary has closed its notorious </a:t>
            </a:r>
            <a:r>
              <a:rPr lang="en-US" sz="2400" u="sng"/>
              <a:t>Verseny street </a:t>
            </a:r>
            <a:r>
              <a:rPr lang="en-US" sz="2400"/>
              <a:t>market, which was home to an array of illegitimate products. Furthermore, Hungary has taken effective measures to protect IPR, including numerous public awareness-raising campaigns, and training and educational seminars for police, prosecutors, and judges. The United States will continue to monitor Hungary’s progress to ensure that IPR protection and enforcement improvements are ongoing.</a:t>
            </a:r>
            <a:endParaRPr lang="hu-HU" sz="2400"/>
          </a:p>
          <a:p>
            <a:endParaRPr lang="en-US" sz="24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hu-HU" dirty="0" smtClean="0"/>
              <a:t>A szerzői jogi jogvédelem</a:t>
            </a:r>
          </a:p>
        </p:txBody>
      </p:sp>
      <p:sp>
        <p:nvSpPr>
          <p:cNvPr id="18435" name="Rectangle 3"/>
          <p:cNvSpPr>
            <a:spLocks noGrp="1" noChangeArrowheads="1"/>
          </p:cNvSpPr>
          <p:nvPr>
            <p:ph type="body" idx="1"/>
          </p:nvPr>
        </p:nvSpPr>
        <p:spPr>
          <a:xfrm>
            <a:off x="179388" y="1341438"/>
            <a:ext cx="8964612" cy="4784725"/>
          </a:xfrm>
        </p:spPr>
        <p:txBody>
          <a:bodyPr/>
          <a:lstStyle/>
          <a:p>
            <a:pPr eaLnBrk="1" hangingPunct="1">
              <a:buFontTx/>
              <a:buChar char="-"/>
            </a:pPr>
            <a:r>
              <a:rPr lang="hu-HU" u="sng" dirty="0" smtClean="0"/>
              <a:t>polgári jogi eszközök</a:t>
            </a:r>
          </a:p>
          <a:p>
            <a:pPr lvl="2" eaLnBrk="1" hangingPunct="1">
              <a:buFontTx/>
              <a:buChar char="-"/>
            </a:pPr>
            <a:r>
              <a:rPr lang="hu-HU" dirty="0" smtClean="0"/>
              <a:t>Új Ptk. 2:55</a:t>
            </a:r>
          </a:p>
          <a:p>
            <a:pPr lvl="2" eaLnBrk="1" hangingPunct="1">
              <a:buFontTx/>
              <a:buChar char="-"/>
            </a:pPr>
            <a:r>
              <a:rPr lang="hu-HU" dirty="0" smtClean="0"/>
              <a:t>1999. évi LXXVI. Törvény a szerzői jogról (Szjt.) </a:t>
            </a:r>
          </a:p>
          <a:p>
            <a:pPr lvl="2" eaLnBrk="1" hangingPunct="1">
              <a:buFontTx/>
              <a:buChar char="-"/>
            </a:pPr>
            <a:endParaRPr lang="hu-HU" dirty="0" smtClean="0"/>
          </a:p>
          <a:p>
            <a:pPr eaLnBrk="1" hangingPunct="1">
              <a:buFontTx/>
              <a:buChar char="-"/>
            </a:pPr>
            <a:r>
              <a:rPr lang="hu-HU" u="sng" dirty="0" smtClean="0"/>
              <a:t>büntető jogi eszközök</a:t>
            </a:r>
          </a:p>
          <a:p>
            <a:pPr eaLnBrk="1" hangingPunct="1">
              <a:buFont typeface="Arial" charset="0"/>
              <a:buNone/>
            </a:pPr>
            <a:r>
              <a:rPr lang="hu-HU" b="1" dirty="0" smtClean="0"/>
              <a:t>	- </a:t>
            </a:r>
            <a:r>
              <a:rPr lang="hu-HU" i="1" dirty="0" smtClean="0"/>
              <a:t>Btk. </a:t>
            </a:r>
            <a:r>
              <a:rPr lang="hu-HU" sz="2600" i="1" dirty="0" smtClean="0"/>
              <a:t>385. §</a:t>
            </a:r>
          </a:p>
          <a:p>
            <a:pPr>
              <a:buNone/>
            </a:pPr>
            <a:r>
              <a:rPr lang="hu-HU" dirty="0" smtClean="0"/>
              <a:t>-   Szabálysértési alakzat (értékhatár 100 e Ft)</a:t>
            </a:r>
          </a:p>
          <a:p>
            <a:pPr eaLnBrk="1" hangingPunct="1"/>
            <a:endParaRPr lang="hu-HU" dirty="0" smtClean="0"/>
          </a:p>
          <a:p>
            <a:pPr lvl="1" eaLnBrk="1" hangingPunct="1">
              <a:buFontTx/>
              <a:buChar char="-"/>
            </a:pPr>
            <a:endParaRPr lang="hu-HU" dirty="0" smtClean="0"/>
          </a:p>
        </p:txBody>
      </p:sp>
      <p:pic>
        <p:nvPicPr>
          <p:cNvPr id="18436" name="Picture 4" descr="proartlogo"/>
          <p:cNvPicPr>
            <a:picLocks noChangeAspect="1" noChangeArrowheads="1"/>
          </p:cNvPicPr>
          <p:nvPr/>
        </p:nvPicPr>
        <p:blipFill>
          <a:blip r:embed="rId3" cstate="print"/>
          <a:srcRect/>
          <a:stretch>
            <a:fillRect/>
          </a:stretch>
        </p:blipFill>
        <p:spPr bwMode="auto">
          <a:xfrm>
            <a:off x="0" y="5589588"/>
            <a:ext cx="2771775" cy="1023937"/>
          </a:xfrm>
          <a:prstGeom prst="rect">
            <a:avLst/>
          </a:prstGeom>
          <a:noFill/>
          <a:ln w="9525">
            <a:noFill/>
            <a:miter lim="800000"/>
            <a:headEnd/>
            <a:tailEnd/>
          </a:ln>
        </p:spPr>
      </p:pic>
      <p:sp>
        <p:nvSpPr>
          <p:cNvPr id="18437" name="Rectangle 5"/>
          <p:cNvSpPr>
            <a:spLocks noChangeArrowheads="1"/>
          </p:cNvSpPr>
          <p:nvPr/>
        </p:nvSpPr>
        <p:spPr bwMode="auto">
          <a:xfrm>
            <a:off x="0" y="6602413"/>
            <a:ext cx="2727325" cy="260350"/>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rPr>
              <a:t>SZÖVETSÉG A SZERZŐI JOGOKÉRT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hu-HU" smtClean="0"/>
              <a:t>A jogsértések jellemző típusai</a:t>
            </a:r>
          </a:p>
        </p:txBody>
      </p:sp>
      <p:sp>
        <p:nvSpPr>
          <p:cNvPr id="25603" name="Rectangle 3"/>
          <p:cNvSpPr>
            <a:spLocks noGrp="1" noChangeArrowheads="1"/>
          </p:cNvSpPr>
          <p:nvPr>
            <p:ph type="body" idx="1"/>
          </p:nvPr>
        </p:nvSpPr>
        <p:spPr>
          <a:xfrm>
            <a:off x="457200" y="1341438"/>
            <a:ext cx="8472488" cy="4784725"/>
          </a:xfrm>
        </p:spPr>
        <p:txBody>
          <a:bodyPr/>
          <a:lstStyle/>
          <a:p>
            <a:pPr eaLnBrk="1" hangingPunct="1"/>
            <a:r>
              <a:rPr lang="hu-HU" smtClean="0"/>
              <a:t>Off-line/hagyományos kalózkodás (fizikai 		hordozókhoz kapcsolódó)</a:t>
            </a:r>
          </a:p>
          <a:p>
            <a:pPr lvl="1" eaLnBrk="1" hangingPunct="1"/>
            <a:r>
              <a:rPr lang="hu-HU" sz="2400" smtClean="0"/>
              <a:t>On-line hard good (fizikai hordozók 				internetes értékesítése)</a:t>
            </a:r>
          </a:p>
          <a:p>
            <a:pPr eaLnBrk="1" hangingPunct="1"/>
            <a:r>
              <a:rPr lang="hu-HU" smtClean="0"/>
              <a:t>On-line (jellemzően az interneten 				megvalósuló jogsértések)</a:t>
            </a:r>
          </a:p>
          <a:p>
            <a:pPr eaLnBrk="1" hangingPunct="1">
              <a:buFontTx/>
              <a:buNone/>
            </a:pPr>
            <a:endParaRPr lang="hu-HU" smtClean="0"/>
          </a:p>
          <a:p>
            <a:pPr eaLnBrk="1" hangingPunct="1"/>
            <a:r>
              <a:rPr lang="hu-HU" smtClean="0"/>
              <a:t>Díjigények megsértése (üres adathordozók)</a:t>
            </a:r>
          </a:p>
          <a:p>
            <a:pPr eaLnBrk="1" hangingPunct="1"/>
            <a:endParaRPr lang="hu-HU" smtClean="0"/>
          </a:p>
          <a:p>
            <a:pPr eaLnBrk="1" hangingPunct="1">
              <a:buFontTx/>
              <a:buNone/>
            </a:pPr>
            <a:endParaRPr lang="hu-HU" smtClean="0"/>
          </a:p>
        </p:txBody>
      </p:sp>
      <p:pic>
        <p:nvPicPr>
          <p:cNvPr id="25604" name="Picture 4" descr="proartlogo"/>
          <p:cNvPicPr>
            <a:picLocks noChangeAspect="1" noChangeArrowheads="1"/>
          </p:cNvPicPr>
          <p:nvPr/>
        </p:nvPicPr>
        <p:blipFill>
          <a:blip r:embed="rId3" cstate="print"/>
          <a:srcRect/>
          <a:stretch>
            <a:fillRect/>
          </a:stretch>
        </p:blipFill>
        <p:spPr bwMode="auto">
          <a:xfrm>
            <a:off x="0" y="5589588"/>
            <a:ext cx="2771775" cy="1023937"/>
          </a:xfrm>
          <a:prstGeom prst="rect">
            <a:avLst/>
          </a:prstGeom>
          <a:noFill/>
          <a:ln w="9525">
            <a:noFill/>
            <a:miter lim="800000"/>
            <a:headEnd/>
            <a:tailEnd/>
          </a:ln>
        </p:spPr>
      </p:pic>
      <p:sp>
        <p:nvSpPr>
          <p:cNvPr id="25605" name="Rectangle 5"/>
          <p:cNvSpPr>
            <a:spLocks noChangeArrowheads="1"/>
          </p:cNvSpPr>
          <p:nvPr/>
        </p:nvSpPr>
        <p:spPr bwMode="auto">
          <a:xfrm>
            <a:off x="0" y="6602413"/>
            <a:ext cx="2727325" cy="260350"/>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rPr>
              <a:t>SZÖVETSÉG A SZERZŐI JOGOKÉRT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hu-HU" smtClean="0"/>
              <a:t>Hagyományos kalózkodás</a:t>
            </a:r>
          </a:p>
        </p:txBody>
      </p:sp>
      <p:sp>
        <p:nvSpPr>
          <p:cNvPr id="27651" name="Rectangle 3"/>
          <p:cNvSpPr>
            <a:spLocks noGrp="1" noChangeArrowheads="1"/>
          </p:cNvSpPr>
          <p:nvPr>
            <p:ph type="body" idx="1"/>
          </p:nvPr>
        </p:nvSpPr>
        <p:spPr>
          <a:xfrm>
            <a:off x="468313" y="1412875"/>
            <a:ext cx="8229600" cy="4784725"/>
          </a:xfrm>
        </p:spPr>
        <p:txBody>
          <a:bodyPr/>
          <a:lstStyle/>
          <a:p>
            <a:pPr eaLnBrk="1" hangingPunct="1"/>
            <a:r>
              <a:rPr lang="hu-HU" dirty="0" smtClean="0"/>
              <a:t>Engedély nélküli többszörözés</a:t>
            </a:r>
          </a:p>
          <a:p>
            <a:pPr lvl="1" eaLnBrk="1" hangingPunct="1"/>
            <a:r>
              <a:rPr lang="hu-HU" dirty="0" smtClean="0"/>
              <a:t>Hamisítványok</a:t>
            </a:r>
          </a:p>
          <a:p>
            <a:pPr lvl="2" eaLnBrk="1" hangingPunct="1"/>
            <a:r>
              <a:rPr lang="hu-HU" dirty="0" smtClean="0"/>
              <a:t>Megtévesztésig hasonlítani akar az eredetire</a:t>
            </a:r>
          </a:p>
          <a:p>
            <a:pPr lvl="2" eaLnBrk="1" hangingPunct="1"/>
            <a:r>
              <a:rPr lang="hu-HU" dirty="0" smtClean="0"/>
              <a:t>Komoly technikai felkészültséget, tőkét igényel az előállítás</a:t>
            </a:r>
          </a:p>
          <a:p>
            <a:pPr lvl="2" eaLnBrk="1" hangingPunct="1"/>
            <a:r>
              <a:rPr lang="hu-HU" dirty="0" smtClean="0"/>
              <a:t>Jellemzően nem tartalmazzák a SID, </a:t>
            </a:r>
            <a:r>
              <a:rPr lang="hu-HU" dirty="0" err="1" smtClean="0"/>
              <a:t>mould</a:t>
            </a:r>
            <a:r>
              <a:rPr lang="hu-HU" dirty="0" smtClean="0"/>
              <a:t> kódot</a:t>
            </a:r>
          </a:p>
          <a:p>
            <a:pPr lvl="1" eaLnBrk="1" hangingPunct="1"/>
            <a:r>
              <a:rPr lang="hu-HU" dirty="0" smtClean="0"/>
              <a:t>Egyszerű másolatok</a:t>
            </a:r>
          </a:p>
          <a:p>
            <a:pPr lvl="2" eaLnBrk="1" hangingPunct="1"/>
            <a:r>
              <a:rPr lang="hu-HU" dirty="0" smtClean="0"/>
              <a:t>A technológiai fejlődés tömegessé tette </a:t>
            </a:r>
          </a:p>
          <a:p>
            <a:pPr eaLnBrk="1" hangingPunct="1">
              <a:buFontTx/>
              <a:buNone/>
            </a:pPr>
            <a:endParaRPr lang="hu-HU" dirty="0" smtClean="0"/>
          </a:p>
          <a:p>
            <a:pPr eaLnBrk="1" hangingPunct="1">
              <a:buFontTx/>
              <a:buNone/>
            </a:pPr>
            <a:endParaRPr lang="hu-HU" dirty="0" smtClean="0"/>
          </a:p>
        </p:txBody>
      </p:sp>
      <p:pic>
        <p:nvPicPr>
          <p:cNvPr id="27652" name="Picture 4" descr="proartlogo"/>
          <p:cNvPicPr>
            <a:picLocks noChangeAspect="1" noChangeArrowheads="1"/>
          </p:cNvPicPr>
          <p:nvPr/>
        </p:nvPicPr>
        <p:blipFill>
          <a:blip r:embed="rId3" cstate="print"/>
          <a:srcRect/>
          <a:stretch>
            <a:fillRect/>
          </a:stretch>
        </p:blipFill>
        <p:spPr bwMode="auto">
          <a:xfrm>
            <a:off x="0" y="5589588"/>
            <a:ext cx="2771775" cy="1023937"/>
          </a:xfrm>
          <a:prstGeom prst="rect">
            <a:avLst/>
          </a:prstGeom>
          <a:noFill/>
          <a:ln w="9525">
            <a:noFill/>
            <a:miter lim="800000"/>
            <a:headEnd/>
            <a:tailEnd/>
          </a:ln>
        </p:spPr>
      </p:pic>
      <p:sp>
        <p:nvSpPr>
          <p:cNvPr id="27653" name="Rectangle 5"/>
          <p:cNvSpPr>
            <a:spLocks noChangeArrowheads="1"/>
          </p:cNvSpPr>
          <p:nvPr/>
        </p:nvSpPr>
        <p:spPr bwMode="auto">
          <a:xfrm>
            <a:off x="0" y="6602413"/>
            <a:ext cx="2727325" cy="260350"/>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rPr>
              <a:t>SZÖVETSÉG A SZERZŐI JOGOKÉRT</a:t>
            </a:r>
          </a:p>
        </p:txBody>
      </p:sp>
      <p:pic>
        <p:nvPicPr>
          <p:cNvPr id="27654" name="Picture 6" descr="Kép3"/>
          <p:cNvPicPr>
            <a:picLocks noChangeAspect="1" noChangeArrowheads="1"/>
          </p:cNvPicPr>
          <p:nvPr/>
        </p:nvPicPr>
        <p:blipFill>
          <a:blip r:embed="rId4" cstate="print"/>
          <a:srcRect/>
          <a:stretch>
            <a:fillRect/>
          </a:stretch>
        </p:blipFill>
        <p:spPr bwMode="auto">
          <a:xfrm>
            <a:off x="3924300" y="5229225"/>
            <a:ext cx="1517650" cy="1452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p:cNvSpPr>
            <a:spLocks noGrp="1"/>
          </p:cNvSpPr>
          <p:nvPr>
            <p:ph type="title"/>
          </p:nvPr>
        </p:nvSpPr>
        <p:spPr/>
        <p:txBody>
          <a:bodyPr/>
          <a:lstStyle/>
          <a:p>
            <a:pPr eaLnBrk="1" hangingPunct="1"/>
            <a:endParaRPr lang="hu-HU" smtClean="0"/>
          </a:p>
        </p:txBody>
      </p:sp>
      <p:pic>
        <p:nvPicPr>
          <p:cNvPr id="34819" name="Picture 2"/>
          <p:cNvPicPr>
            <a:picLocks noChangeAspect="1" noChangeArrowheads="1"/>
          </p:cNvPicPr>
          <p:nvPr/>
        </p:nvPicPr>
        <p:blipFill>
          <a:blip r:embed="rId2" cstate="print"/>
          <a:srcRect/>
          <a:stretch>
            <a:fillRect/>
          </a:stretch>
        </p:blipFill>
        <p:spPr bwMode="auto">
          <a:xfrm>
            <a:off x="6357938" y="3157538"/>
            <a:ext cx="2786062" cy="3700462"/>
          </a:xfrm>
          <a:prstGeom prst="rect">
            <a:avLst/>
          </a:prstGeom>
          <a:noFill/>
          <a:ln w="38100">
            <a:solidFill>
              <a:schemeClr val="bg1"/>
            </a:solidFill>
            <a:miter lim="800000"/>
            <a:headEnd/>
            <a:tailEnd/>
          </a:ln>
        </p:spPr>
      </p:pic>
      <p:pic>
        <p:nvPicPr>
          <p:cNvPr id="34820" name="Picture 3"/>
          <p:cNvPicPr>
            <a:picLocks noChangeAspect="1" noChangeArrowheads="1"/>
          </p:cNvPicPr>
          <p:nvPr/>
        </p:nvPicPr>
        <p:blipFill>
          <a:blip r:embed="rId3" cstate="print"/>
          <a:srcRect/>
          <a:stretch>
            <a:fillRect/>
          </a:stretch>
        </p:blipFill>
        <p:spPr bwMode="auto">
          <a:xfrm>
            <a:off x="0" y="0"/>
            <a:ext cx="4286250" cy="3214688"/>
          </a:xfrm>
          <a:prstGeom prst="rect">
            <a:avLst/>
          </a:prstGeom>
          <a:noFill/>
          <a:ln w="9525">
            <a:solidFill>
              <a:schemeClr val="bg1">
                <a:alpha val="63136"/>
              </a:schemeClr>
            </a:solidFill>
            <a:miter lim="800000"/>
            <a:headEnd/>
            <a:tailEnd/>
          </a:ln>
        </p:spPr>
      </p:pic>
      <p:pic>
        <p:nvPicPr>
          <p:cNvPr id="34821" name="Picture 4"/>
          <p:cNvPicPr>
            <a:picLocks noChangeAspect="1" noChangeArrowheads="1"/>
          </p:cNvPicPr>
          <p:nvPr/>
        </p:nvPicPr>
        <p:blipFill>
          <a:blip r:embed="rId4" cstate="print"/>
          <a:srcRect/>
          <a:stretch>
            <a:fillRect/>
          </a:stretch>
        </p:blipFill>
        <p:spPr bwMode="auto">
          <a:xfrm>
            <a:off x="3571875" y="0"/>
            <a:ext cx="5572125" cy="3321050"/>
          </a:xfrm>
          <a:prstGeom prst="rect">
            <a:avLst/>
          </a:prstGeom>
          <a:noFill/>
          <a:ln w="38100">
            <a:solidFill>
              <a:schemeClr val="bg1"/>
            </a:solidFill>
            <a:miter lim="800000"/>
            <a:headEnd/>
            <a:tailEnd/>
          </a:ln>
        </p:spPr>
      </p:pic>
      <p:pic>
        <p:nvPicPr>
          <p:cNvPr id="34822" name="Picture 5"/>
          <p:cNvPicPr>
            <a:picLocks noChangeAspect="1" noChangeArrowheads="1"/>
          </p:cNvPicPr>
          <p:nvPr/>
        </p:nvPicPr>
        <p:blipFill>
          <a:blip r:embed="rId5" cstate="print"/>
          <a:srcRect/>
          <a:stretch>
            <a:fillRect/>
          </a:stretch>
        </p:blipFill>
        <p:spPr bwMode="auto">
          <a:xfrm>
            <a:off x="0" y="3214688"/>
            <a:ext cx="3643313" cy="3643312"/>
          </a:xfrm>
          <a:prstGeom prst="rect">
            <a:avLst/>
          </a:prstGeom>
          <a:noFill/>
          <a:ln w="9525">
            <a:noFill/>
            <a:miter lim="800000"/>
            <a:headEnd/>
            <a:tailEnd/>
          </a:ln>
        </p:spPr>
      </p:pic>
      <p:pic>
        <p:nvPicPr>
          <p:cNvPr id="34823" name="Picture 6"/>
          <p:cNvPicPr>
            <a:picLocks noChangeAspect="1" noChangeArrowheads="1"/>
          </p:cNvPicPr>
          <p:nvPr/>
        </p:nvPicPr>
        <p:blipFill>
          <a:blip r:embed="rId6" cstate="print"/>
          <a:srcRect/>
          <a:stretch>
            <a:fillRect/>
          </a:stretch>
        </p:blipFill>
        <p:spPr bwMode="auto">
          <a:xfrm>
            <a:off x="3286125" y="3214688"/>
            <a:ext cx="3071813" cy="3643312"/>
          </a:xfrm>
          <a:prstGeom prst="rect">
            <a:avLst/>
          </a:prstGeom>
          <a:noFill/>
          <a:ln w="38100">
            <a:solidFill>
              <a:schemeClr val="bg1"/>
            </a:solidFill>
            <a:miter lim="800000"/>
            <a:headEnd/>
            <a:tailEnd/>
          </a:ln>
        </p:spPr>
      </p:pic>
      <p:sp>
        <p:nvSpPr>
          <p:cNvPr id="9" name="Téglalap 8"/>
          <p:cNvSpPr/>
          <p:nvPr/>
        </p:nvSpPr>
        <p:spPr>
          <a:xfrm>
            <a:off x="0" y="0"/>
            <a:ext cx="3571875" cy="3214688"/>
          </a:xfrm>
          <a:prstGeom prst="rect">
            <a:avLst/>
          </a:prstGeom>
          <a:solidFill>
            <a:srgbClr val="FFFFFF">
              <a:alpha val="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hu-HU" smtClean="0"/>
              <a:t>Tipikus on-line jogsértések</a:t>
            </a:r>
          </a:p>
        </p:txBody>
      </p:sp>
      <p:sp>
        <p:nvSpPr>
          <p:cNvPr id="39939" name="Rectangle 3"/>
          <p:cNvSpPr>
            <a:spLocks noGrp="1" noChangeArrowheads="1"/>
          </p:cNvSpPr>
          <p:nvPr>
            <p:ph type="body" idx="1"/>
          </p:nvPr>
        </p:nvSpPr>
        <p:spPr>
          <a:xfrm>
            <a:off x="457200" y="1600200"/>
            <a:ext cx="8507413" cy="5068888"/>
          </a:xfrm>
        </p:spPr>
        <p:txBody>
          <a:bodyPr/>
          <a:lstStyle/>
          <a:p>
            <a:pPr eaLnBrk="1" hangingPunct="1">
              <a:lnSpc>
                <a:spcPct val="90000"/>
              </a:lnSpc>
              <a:buFontTx/>
              <a:buNone/>
            </a:pPr>
            <a:r>
              <a:rPr lang="hu-HU" sz="2400" smtClean="0"/>
              <a:t>1, web oldalról engedély nélkül letölthetővé/érzekelhetővé tett védett tartalmak</a:t>
            </a:r>
          </a:p>
          <a:p>
            <a:pPr eaLnBrk="1" hangingPunct="1">
              <a:lnSpc>
                <a:spcPct val="90000"/>
              </a:lnSpc>
              <a:buFontTx/>
              <a:buNone/>
            </a:pPr>
            <a:r>
              <a:rPr lang="hu-HU" sz="2400" smtClean="0"/>
              <a:t>2, FTP szerverről elérhető (letölthető) tartalmak, előfizetési díj ellenében</a:t>
            </a:r>
          </a:p>
          <a:p>
            <a:pPr eaLnBrk="1" hangingPunct="1">
              <a:lnSpc>
                <a:spcPct val="90000"/>
              </a:lnSpc>
              <a:buFontTx/>
              <a:buNone/>
            </a:pPr>
            <a:r>
              <a:rPr lang="hu-HU" sz="2400" smtClean="0"/>
              <a:t>3, fájlcserélő rendszereken megvalósuló engedély nélküli elérhetővé tétel</a:t>
            </a:r>
          </a:p>
          <a:p>
            <a:pPr eaLnBrk="1" hangingPunct="1">
              <a:lnSpc>
                <a:spcPct val="90000"/>
              </a:lnSpc>
              <a:buFontTx/>
              <a:buNone/>
            </a:pPr>
            <a:r>
              <a:rPr lang="hu-HU" sz="2400" smtClean="0"/>
              <a:t>4, tárhelyeken elhelyezett tartalmakra mutató linkek segítségével történő hozzáférhetővé tétel fórumokon, chat-en, e-mailben, IRC, stb.</a:t>
            </a:r>
          </a:p>
          <a:p>
            <a:pPr eaLnBrk="1" hangingPunct="1">
              <a:lnSpc>
                <a:spcPct val="90000"/>
              </a:lnSpc>
              <a:buFontTx/>
              <a:buNone/>
            </a:pPr>
            <a:r>
              <a:rPr lang="hu-HU" sz="2400" smtClean="0"/>
              <a:t>5, web rádiók, tv-k, UGC oldalak</a:t>
            </a:r>
          </a:p>
          <a:p>
            <a:pPr algn="ctr" eaLnBrk="1" hangingPunct="1">
              <a:lnSpc>
                <a:spcPct val="90000"/>
              </a:lnSpc>
              <a:spcBef>
                <a:spcPts val="1200"/>
              </a:spcBef>
              <a:spcAft>
                <a:spcPts val="1200"/>
              </a:spcAft>
            </a:pPr>
            <a:endParaRPr lang="hu-HU" sz="2400" smtClean="0"/>
          </a:p>
          <a:p>
            <a:pPr eaLnBrk="1" hangingPunct="1">
              <a:lnSpc>
                <a:spcPct val="90000"/>
              </a:lnSpc>
            </a:pPr>
            <a:endParaRPr lang="hu-HU" sz="900" smtClean="0"/>
          </a:p>
          <a:p>
            <a:pPr algn="ctr" eaLnBrk="1" hangingPunct="1">
              <a:lnSpc>
                <a:spcPct val="90000"/>
              </a:lnSpc>
              <a:spcBef>
                <a:spcPts val="1200"/>
              </a:spcBef>
              <a:spcAft>
                <a:spcPts val="1200"/>
              </a:spcAft>
            </a:pPr>
            <a:endParaRPr lang="hu-HU" sz="900" smtClean="0"/>
          </a:p>
          <a:p>
            <a:pPr eaLnBrk="1" hangingPunct="1">
              <a:lnSpc>
                <a:spcPct val="90000"/>
              </a:lnSpc>
              <a:buFontTx/>
              <a:buNone/>
            </a:pPr>
            <a:r>
              <a:rPr lang="hu-HU" sz="900" smtClean="0"/>
              <a:t>	</a:t>
            </a:r>
          </a:p>
          <a:p>
            <a:pPr eaLnBrk="1" hangingPunct="1">
              <a:lnSpc>
                <a:spcPct val="90000"/>
              </a:lnSpc>
            </a:pPr>
            <a:endParaRPr lang="hu-HU" sz="900" smtClean="0"/>
          </a:p>
          <a:p>
            <a:pPr eaLnBrk="1" hangingPunct="1">
              <a:lnSpc>
                <a:spcPct val="90000"/>
              </a:lnSpc>
            </a:pPr>
            <a:endParaRPr lang="hu-HU" sz="900" smtClean="0"/>
          </a:p>
          <a:p>
            <a:pPr eaLnBrk="1" hangingPunct="1">
              <a:lnSpc>
                <a:spcPct val="90000"/>
              </a:lnSpc>
            </a:pPr>
            <a:endParaRPr lang="hu-HU" sz="900" smtClean="0"/>
          </a:p>
          <a:p>
            <a:pPr eaLnBrk="1" hangingPunct="1">
              <a:lnSpc>
                <a:spcPct val="90000"/>
              </a:lnSpc>
              <a:buFontTx/>
              <a:buNone/>
            </a:pPr>
            <a:endParaRPr lang="hu-HU" sz="900" smtClean="0"/>
          </a:p>
          <a:p>
            <a:pPr eaLnBrk="1" hangingPunct="1">
              <a:lnSpc>
                <a:spcPct val="90000"/>
              </a:lnSpc>
              <a:buFontTx/>
              <a:buNone/>
            </a:pPr>
            <a:endParaRPr lang="hu-HU" sz="900" smtClean="0"/>
          </a:p>
        </p:txBody>
      </p:sp>
      <p:pic>
        <p:nvPicPr>
          <p:cNvPr id="39940" name="Picture 4" descr="proartlogo"/>
          <p:cNvPicPr>
            <a:picLocks noChangeAspect="1" noChangeArrowheads="1"/>
          </p:cNvPicPr>
          <p:nvPr/>
        </p:nvPicPr>
        <p:blipFill>
          <a:blip r:embed="rId3" cstate="print"/>
          <a:srcRect/>
          <a:stretch>
            <a:fillRect/>
          </a:stretch>
        </p:blipFill>
        <p:spPr bwMode="auto">
          <a:xfrm>
            <a:off x="0" y="5589588"/>
            <a:ext cx="2771775" cy="1023937"/>
          </a:xfrm>
          <a:prstGeom prst="rect">
            <a:avLst/>
          </a:prstGeom>
          <a:noFill/>
          <a:ln w="9525">
            <a:noFill/>
            <a:miter lim="800000"/>
            <a:headEnd/>
            <a:tailEnd/>
          </a:ln>
        </p:spPr>
      </p:pic>
      <p:sp>
        <p:nvSpPr>
          <p:cNvPr id="39941" name="Rectangle 5"/>
          <p:cNvSpPr>
            <a:spLocks noChangeArrowheads="1"/>
          </p:cNvSpPr>
          <p:nvPr/>
        </p:nvSpPr>
        <p:spPr bwMode="auto">
          <a:xfrm>
            <a:off x="0" y="6602413"/>
            <a:ext cx="2727325" cy="260350"/>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rPr>
              <a:t>SZÖVETSÉG A SZERZŐI JOGOKÉRT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4005263"/>
            <a:ext cx="8105775" cy="709612"/>
          </a:xfrm>
          <a:ln w="15875">
            <a:solidFill>
              <a:schemeClr val="tx1"/>
            </a:solidFill>
          </a:ln>
        </p:spPr>
        <p:txBody>
          <a:bodyPr tIns="118800" bIns="118800" rtlCol="0">
            <a:normAutofit fontScale="90000"/>
          </a:bodyPr>
          <a:lstStyle/>
          <a:p>
            <a:pPr eaLnBrk="1" fontAlgn="auto" hangingPunct="1">
              <a:spcAft>
                <a:spcPts val="0"/>
              </a:spcAft>
              <a:defRPr/>
            </a:pPr>
            <a:r>
              <a:rPr lang="hu-HU" sz="4000" dirty="0" err="1" smtClean="0">
                <a:latin typeface="Times New Roman" pitchFamily="18" charset="0"/>
                <a:cs typeface="Times New Roman" pitchFamily="18" charset="0"/>
              </a:rPr>
              <a:t>ProArt</a:t>
            </a:r>
            <a:r>
              <a:rPr lang="hu-HU" sz="4000" dirty="0" smtClean="0">
                <a:latin typeface="Times New Roman" pitchFamily="18" charset="0"/>
                <a:cs typeface="Times New Roman" pitchFamily="18" charset="0"/>
              </a:rPr>
              <a:t> – Szövetség a Szerzői Jogokért</a:t>
            </a:r>
            <a:endParaRPr lang="en-US" sz="4000" dirty="0" smtClean="0">
              <a:latin typeface="Times New Roman" pitchFamily="18" charset="0"/>
              <a:cs typeface="Times New Roman" pitchFamily="18" charset="0"/>
            </a:endParaRPr>
          </a:p>
        </p:txBody>
      </p:sp>
      <p:sp>
        <p:nvSpPr>
          <p:cNvPr id="8195" name="Text Box 3"/>
          <p:cNvSpPr txBox="1">
            <a:spLocks noChangeArrowheads="1"/>
          </p:cNvSpPr>
          <p:nvPr/>
        </p:nvSpPr>
        <p:spPr bwMode="auto">
          <a:xfrm>
            <a:off x="539750" y="188913"/>
            <a:ext cx="7632700" cy="1077912"/>
          </a:xfrm>
          <a:prstGeom prst="rect">
            <a:avLst/>
          </a:prstGeom>
          <a:noFill/>
          <a:ln w="9525">
            <a:noFill/>
            <a:miter lim="800000"/>
            <a:headEnd/>
            <a:tailEnd/>
          </a:ln>
        </p:spPr>
        <p:txBody>
          <a:bodyPr>
            <a:spAutoFit/>
          </a:bodyPr>
          <a:lstStyle/>
          <a:p>
            <a:pPr algn="ctr">
              <a:spcBef>
                <a:spcPct val="50000"/>
              </a:spcBef>
            </a:pPr>
            <a:r>
              <a:rPr lang="hu-HU" sz="3200">
                <a:latin typeface="Times New Roman" pitchFamily="18" charset="0"/>
                <a:cs typeface="Times New Roman" pitchFamily="18" charset="0"/>
              </a:rPr>
              <a:t>A </a:t>
            </a:r>
            <a:r>
              <a:rPr lang="hu-HU" sz="3200" b="1">
                <a:latin typeface="Times New Roman" pitchFamily="18" charset="0"/>
                <a:cs typeface="Times New Roman" pitchFamily="18" charset="0"/>
              </a:rPr>
              <a:t>ProArt </a:t>
            </a:r>
            <a:r>
              <a:rPr lang="hu-HU" sz="3200">
                <a:latin typeface="Times New Roman" pitchFamily="18" charset="0"/>
                <a:cs typeface="Times New Roman" pitchFamily="18" charset="0"/>
              </a:rPr>
              <a:t> Szövetség a Szerzői Jogokért bemutatása </a:t>
            </a:r>
            <a:endParaRPr lang="en-US" sz="3200">
              <a:latin typeface="Times New Roman" pitchFamily="18" charset="0"/>
              <a:cs typeface="Times New Roman" pitchFamily="18" charset="0"/>
            </a:endParaRPr>
          </a:p>
        </p:txBody>
      </p:sp>
      <p:sp>
        <p:nvSpPr>
          <p:cNvPr id="7172" name="Rectangle 4"/>
          <p:cNvSpPr>
            <a:spLocks noChangeArrowheads="1"/>
          </p:cNvSpPr>
          <p:nvPr/>
        </p:nvSpPr>
        <p:spPr bwMode="auto">
          <a:xfrm>
            <a:off x="2411413" y="1557338"/>
            <a:ext cx="2952750" cy="584200"/>
          </a:xfrm>
          <a:prstGeom prst="rect">
            <a:avLst/>
          </a:prstGeom>
          <a:noFill/>
          <a:ln w="9525">
            <a:noFill/>
            <a:miter lim="800000"/>
            <a:headEnd/>
            <a:tailEnd/>
          </a:ln>
        </p:spPr>
        <p:txBody>
          <a:bodyPr>
            <a:spAutoFit/>
          </a:bodyPr>
          <a:lstStyle/>
          <a:p>
            <a:r>
              <a:rPr lang="hu-HU" b="1">
                <a:latin typeface="Calibri" pitchFamily="34" charset="0"/>
              </a:rPr>
              <a:t>          EJI</a:t>
            </a:r>
          </a:p>
          <a:p>
            <a:r>
              <a:rPr lang="hu-HU" sz="1400">
                <a:latin typeface="Calibri" pitchFamily="34" charset="0"/>
              </a:rPr>
              <a:t>Előadóművészi Jogvédő Iroda</a:t>
            </a:r>
          </a:p>
        </p:txBody>
      </p:sp>
      <p:sp>
        <p:nvSpPr>
          <p:cNvPr id="7173" name="Rectangle 5"/>
          <p:cNvSpPr>
            <a:spLocks noChangeArrowheads="1"/>
          </p:cNvSpPr>
          <p:nvPr/>
        </p:nvSpPr>
        <p:spPr bwMode="auto">
          <a:xfrm>
            <a:off x="3563938" y="2493963"/>
            <a:ext cx="2879725" cy="800100"/>
          </a:xfrm>
          <a:prstGeom prst="rect">
            <a:avLst/>
          </a:prstGeom>
          <a:noFill/>
          <a:ln w="9525">
            <a:noFill/>
            <a:miter lim="800000"/>
            <a:headEnd/>
            <a:tailEnd/>
          </a:ln>
        </p:spPr>
        <p:txBody>
          <a:bodyPr>
            <a:spAutoFit/>
          </a:bodyPr>
          <a:lstStyle/>
          <a:p>
            <a:r>
              <a:rPr lang="hu-HU" b="1" dirty="0">
                <a:latin typeface="Calibri" pitchFamily="34" charset="0"/>
              </a:rPr>
              <a:t>	MAHASZ </a:t>
            </a:r>
          </a:p>
          <a:p>
            <a:pPr lvl="1" algn="ctr"/>
            <a:r>
              <a:rPr lang="hu-HU" sz="1400" dirty="0">
                <a:latin typeface="Calibri" pitchFamily="34" charset="0"/>
              </a:rPr>
              <a:t>Magyar </a:t>
            </a:r>
            <a:r>
              <a:rPr lang="hu-HU" sz="1400" dirty="0" smtClean="0">
                <a:latin typeface="Calibri" pitchFamily="34" charset="0"/>
              </a:rPr>
              <a:t>Hangfelvétel-kiadók </a:t>
            </a:r>
            <a:r>
              <a:rPr lang="hu-HU" sz="1400" dirty="0">
                <a:latin typeface="Calibri" pitchFamily="34" charset="0"/>
              </a:rPr>
              <a:t>Szövetsége</a:t>
            </a:r>
            <a:endParaRPr lang="en-US" sz="1400" dirty="0">
              <a:latin typeface="Calibri" pitchFamily="34" charset="0"/>
            </a:endParaRPr>
          </a:p>
        </p:txBody>
      </p:sp>
      <p:sp>
        <p:nvSpPr>
          <p:cNvPr id="7174" name="Rectangle 6"/>
          <p:cNvSpPr>
            <a:spLocks noChangeArrowheads="1"/>
          </p:cNvSpPr>
          <p:nvPr/>
        </p:nvSpPr>
        <p:spPr bwMode="auto">
          <a:xfrm>
            <a:off x="1285875" y="2565400"/>
            <a:ext cx="2714625" cy="800100"/>
          </a:xfrm>
          <a:prstGeom prst="rect">
            <a:avLst/>
          </a:prstGeom>
          <a:noFill/>
          <a:ln w="9525">
            <a:noFill/>
            <a:miter lim="800000"/>
            <a:headEnd/>
            <a:tailEnd/>
          </a:ln>
        </p:spPr>
        <p:txBody>
          <a:bodyPr>
            <a:spAutoFit/>
          </a:bodyPr>
          <a:lstStyle/>
          <a:p>
            <a:r>
              <a:rPr lang="hu-HU" b="1">
                <a:latin typeface="Calibri" pitchFamily="34" charset="0"/>
              </a:rPr>
              <a:t>    HUNGART</a:t>
            </a:r>
          </a:p>
          <a:p>
            <a:pPr algn="ctr"/>
            <a:r>
              <a:rPr lang="hu-HU" sz="1400">
                <a:latin typeface="Calibri" pitchFamily="34" charset="0"/>
              </a:rPr>
              <a:t>Vizuális Művészek Közös Jogkezelő Társasága Egyesület</a:t>
            </a:r>
          </a:p>
        </p:txBody>
      </p:sp>
      <p:sp>
        <p:nvSpPr>
          <p:cNvPr id="7175" name="Rectangle 7"/>
          <p:cNvSpPr>
            <a:spLocks noChangeArrowheads="1"/>
          </p:cNvSpPr>
          <p:nvPr/>
        </p:nvSpPr>
        <p:spPr bwMode="auto">
          <a:xfrm>
            <a:off x="4932363" y="1557338"/>
            <a:ext cx="3725862" cy="800100"/>
          </a:xfrm>
          <a:prstGeom prst="rect">
            <a:avLst/>
          </a:prstGeom>
          <a:noFill/>
          <a:ln w="9525">
            <a:noFill/>
            <a:miter lim="800000"/>
            <a:headEnd/>
            <a:tailEnd/>
          </a:ln>
        </p:spPr>
        <p:txBody>
          <a:bodyPr>
            <a:spAutoFit/>
          </a:bodyPr>
          <a:lstStyle/>
          <a:p>
            <a:r>
              <a:rPr lang="hu-HU" b="1">
                <a:latin typeface="Calibri" pitchFamily="34" charset="0"/>
              </a:rPr>
              <a:t>  	 FILMJUS</a:t>
            </a:r>
          </a:p>
          <a:p>
            <a:r>
              <a:rPr lang="hu-HU" sz="1400" b="1">
                <a:latin typeface="Calibri" pitchFamily="34" charset="0"/>
              </a:rPr>
              <a:t>	</a:t>
            </a:r>
            <a:r>
              <a:rPr lang="hu-HU" sz="1400">
                <a:latin typeface="Calibri" pitchFamily="34" charset="0"/>
              </a:rPr>
              <a:t>Filmszerzők és Előállítók Szerzői 	Jogvédő Egyesülete</a:t>
            </a:r>
          </a:p>
        </p:txBody>
      </p:sp>
      <p:sp>
        <p:nvSpPr>
          <p:cNvPr id="7176" name="Rectangle 8"/>
          <p:cNvSpPr>
            <a:spLocks noChangeArrowheads="1"/>
          </p:cNvSpPr>
          <p:nvPr/>
        </p:nvSpPr>
        <p:spPr bwMode="auto">
          <a:xfrm>
            <a:off x="323850" y="1630363"/>
            <a:ext cx="2105025" cy="800100"/>
          </a:xfrm>
          <a:prstGeom prst="rect">
            <a:avLst/>
          </a:prstGeom>
          <a:noFill/>
          <a:ln w="9525">
            <a:noFill/>
            <a:miter lim="800000"/>
            <a:headEnd/>
            <a:tailEnd/>
          </a:ln>
        </p:spPr>
        <p:txBody>
          <a:bodyPr>
            <a:spAutoFit/>
          </a:bodyPr>
          <a:lstStyle/>
          <a:p>
            <a:r>
              <a:rPr lang="hu-HU" b="1">
                <a:latin typeface="Calibri" pitchFamily="34" charset="0"/>
              </a:rPr>
              <a:t>    ARTISJUS</a:t>
            </a:r>
          </a:p>
          <a:p>
            <a:r>
              <a:rPr lang="hu-HU" sz="1400">
                <a:latin typeface="Calibri" pitchFamily="34" charset="0"/>
              </a:rPr>
              <a:t>Magyar Szerzői Jogvédő Iroda Egyesület</a:t>
            </a:r>
          </a:p>
        </p:txBody>
      </p:sp>
      <p:sp>
        <p:nvSpPr>
          <p:cNvPr id="7177" name="Line 9"/>
          <p:cNvSpPr>
            <a:spLocks noChangeShapeType="1"/>
          </p:cNvSpPr>
          <p:nvPr/>
        </p:nvSpPr>
        <p:spPr bwMode="auto">
          <a:xfrm>
            <a:off x="755650" y="2278063"/>
            <a:ext cx="863600" cy="1584325"/>
          </a:xfrm>
          <a:prstGeom prst="line">
            <a:avLst/>
          </a:prstGeom>
          <a:noFill/>
          <a:ln w="9525">
            <a:solidFill>
              <a:schemeClr val="tx1"/>
            </a:solidFill>
            <a:round/>
            <a:headEnd/>
            <a:tailEnd type="triangle" w="med" len="med"/>
          </a:ln>
        </p:spPr>
        <p:txBody>
          <a:bodyPr/>
          <a:lstStyle/>
          <a:p>
            <a:endParaRPr lang="hu-HU"/>
          </a:p>
        </p:txBody>
      </p:sp>
      <p:sp>
        <p:nvSpPr>
          <p:cNvPr id="7178" name="Line 10"/>
          <p:cNvSpPr>
            <a:spLocks noChangeShapeType="1"/>
          </p:cNvSpPr>
          <p:nvPr/>
        </p:nvSpPr>
        <p:spPr bwMode="auto">
          <a:xfrm>
            <a:off x="2051050" y="3286125"/>
            <a:ext cx="360363" cy="576263"/>
          </a:xfrm>
          <a:prstGeom prst="line">
            <a:avLst/>
          </a:prstGeom>
          <a:noFill/>
          <a:ln w="9525">
            <a:solidFill>
              <a:schemeClr val="tx1"/>
            </a:solidFill>
            <a:round/>
            <a:headEnd/>
            <a:tailEnd type="triangle" w="med" len="med"/>
          </a:ln>
        </p:spPr>
        <p:txBody>
          <a:bodyPr/>
          <a:lstStyle/>
          <a:p>
            <a:endParaRPr lang="hu-HU"/>
          </a:p>
        </p:txBody>
      </p:sp>
      <p:sp>
        <p:nvSpPr>
          <p:cNvPr id="7179" name="Line 11"/>
          <p:cNvSpPr>
            <a:spLocks noChangeShapeType="1"/>
          </p:cNvSpPr>
          <p:nvPr/>
        </p:nvSpPr>
        <p:spPr bwMode="auto">
          <a:xfrm flipH="1">
            <a:off x="3276600" y="2278063"/>
            <a:ext cx="71438" cy="1511300"/>
          </a:xfrm>
          <a:prstGeom prst="line">
            <a:avLst/>
          </a:prstGeom>
          <a:noFill/>
          <a:ln w="9525">
            <a:solidFill>
              <a:schemeClr val="tx1"/>
            </a:solidFill>
            <a:round/>
            <a:headEnd/>
            <a:tailEnd type="triangle" w="med" len="med"/>
          </a:ln>
        </p:spPr>
        <p:txBody>
          <a:bodyPr/>
          <a:lstStyle/>
          <a:p>
            <a:endParaRPr lang="hu-HU"/>
          </a:p>
        </p:txBody>
      </p:sp>
      <p:sp>
        <p:nvSpPr>
          <p:cNvPr id="7180" name="Line 12"/>
          <p:cNvSpPr>
            <a:spLocks noChangeShapeType="1"/>
          </p:cNvSpPr>
          <p:nvPr/>
        </p:nvSpPr>
        <p:spPr bwMode="auto">
          <a:xfrm flipH="1">
            <a:off x="4284663" y="3213100"/>
            <a:ext cx="287337" cy="649288"/>
          </a:xfrm>
          <a:prstGeom prst="line">
            <a:avLst/>
          </a:prstGeom>
          <a:noFill/>
          <a:ln w="9525">
            <a:solidFill>
              <a:schemeClr val="tx1"/>
            </a:solidFill>
            <a:round/>
            <a:headEnd/>
            <a:tailEnd type="triangle" w="med" len="med"/>
          </a:ln>
        </p:spPr>
        <p:txBody>
          <a:bodyPr/>
          <a:lstStyle/>
          <a:p>
            <a:endParaRPr lang="hu-HU"/>
          </a:p>
        </p:txBody>
      </p:sp>
      <p:sp>
        <p:nvSpPr>
          <p:cNvPr id="7181" name="Line 13"/>
          <p:cNvSpPr>
            <a:spLocks noChangeShapeType="1"/>
          </p:cNvSpPr>
          <p:nvPr/>
        </p:nvSpPr>
        <p:spPr bwMode="auto">
          <a:xfrm flipH="1">
            <a:off x="5940425" y="2205038"/>
            <a:ext cx="1008063" cy="1657350"/>
          </a:xfrm>
          <a:prstGeom prst="line">
            <a:avLst/>
          </a:prstGeom>
          <a:noFill/>
          <a:ln w="9525">
            <a:solidFill>
              <a:schemeClr val="tx1"/>
            </a:solidFill>
            <a:round/>
            <a:headEnd/>
            <a:tailEnd type="triangle" w="med" len="med"/>
          </a:ln>
        </p:spPr>
        <p:txBody>
          <a:bodyPr/>
          <a:lstStyle/>
          <a:p>
            <a:endParaRPr lang="hu-HU"/>
          </a:p>
        </p:txBody>
      </p:sp>
      <p:pic>
        <p:nvPicPr>
          <p:cNvPr id="8206" name="Picture 14" descr="proartlogo"/>
          <p:cNvPicPr>
            <a:picLocks noChangeAspect="1" noChangeArrowheads="1"/>
          </p:cNvPicPr>
          <p:nvPr/>
        </p:nvPicPr>
        <p:blipFill>
          <a:blip r:embed="rId3" cstate="print"/>
          <a:srcRect/>
          <a:stretch>
            <a:fillRect/>
          </a:stretch>
        </p:blipFill>
        <p:spPr bwMode="auto">
          <a:xfrm>
            <a:off x="0" y="5661025"/>
            <a:ext cx="2771775" cy="1023938"/>
          </a:xfrm>
          <a:prstGeom prst="rect">
            <a:avLst/>
          </a:prstGeom>
          <a:noFill/>
          <a:ln w="9525">
            <a:noFill/>
            <a:miter lim="800000"/>
            <a:headEnd/>
            <a:tailEnd/>
          </a:ln>
        </p:spPr>
      </p:pic>
      <p:sp>
        <p:nvSpPr>
          <p:cNvPr id="8207" name="Rectangle 15"/>
          <p:cNvSpPr>
            <a:spLocks noChangeArrowheads="1"/>
          </p:cNvSpPr>
          <p:nvPr/>
        </p:nvSpPr>
        <p:spPr bwMode="auto">
          <a:xfrm>
            <a:off x="0" y="6578600"/>
            <a:ext cx="2727325" cy="260350"/>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rPr>
              <a:t>SZÖVETSÉG A SZERZŐI JOGOKÉRT</a:t>
            </a:r>
          </a:p>
        </p:txBody>
      </p:sp>
      <p:pic>
        <p:nvPicPr>
          <p:cNvPr id="8208" name="Picture 14" descr="proartlogo"/>
          <p:cNvPicPr>
            <a:picLocks noChangeAspect="1" noChangeArrowheads="1"/>
          </p:cNvPicPr>
          <p:nvPr/>
        </p:nvPicPr>
        <p:blipFill>
          <a:blip r:embed="rId3" cstate="print"/>
          <a:srcRect/>
          <a:stretch>
            <a:fillRect/>
          </a:stretch>
        </p:blipFill>
        <p:spPr bwMode="auto">
          <a:xfrm>
            <a:off x="152400" y="5813425"/>
            <a:ext cx="2771775" cy="1023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0"/>
                                  </p:iterate>
                                  <p:childTnLst>
                                    <p:set>
                                      <p:cBhvr>
                                        <p:cTn id="6" dur="1" fill="hold">
                                          <p:stCondLst>
                                            <p:cond delay="0"/>
                                          </p:stCondLst>
                                        </p:cTn>
                                        <p:tgtEl>
                                          <p:spTgt spid="7176"/>
                                        </p:tgtEl>
                                        <p:attrNameLst>
                                          <p:attrName>style.visibility</p:attrName>
                                        </p:attrNameLst>
                                      </p:cBhvr>
                                      <p:to>
                                        <p:strVal val="visible"/>
                                      </p:to>
                                    </p:set>
                                    <p:anim calcmode="lin" valueType="num">
                                      <p:cBhvr>
                                        <p:cTn id="7" dur="1000" fill="hold"/>
                                        <p:tgtEl>
                                          <p:spTgt spid="7176"/>
                                        </p:tgtEl>
                                        <p:attrNameLst>
                                          <p:attrName>ppt_w</p:attrName>
                                        </p:attrNameLst>
                                      </p:cBhvr>
                                      <p:tavLst>
                                        <p:tav tm="0">
                                          <p:val>
                                            <p:strVal val="#ppt_w+.3"/>
                                          </p:val>
                                        </p:tav>
                                        <p:tav tm="100000">
                                          <p:val>
                                            <p:strVal val="#ppt_w"/>
                                          </p:val>
                                        </p:tav>
                                      </p:tavLst>
                                    </p:anim>
                                    <p:anim calcmode="lin" valueType="num">
                                      <p:cBhvr>
                                        <p:cTn id="8" dur="1000" fill="hold"/>
                                        <p:tgtEl>
                                          <p:spTgt spid="7176"/>
                                        </p:tgtEl>
                                        <p:attrNameLst>
                                          <p:attrName>ppt_h</p:attrName>
                                        </p:attrNameLst>
                                      </p:cBhvr>
                                      <p:tavLst>
                                        <p:tav tm="0">
                                          <p:val>
                                            <p:strVal val="#ppt_h"/>
                                          </p:val>
                                        </p:tav>
                                        <p:tav tm="100000">
                                          <p:val>
                                            <p:strVal val="#ppt_h"/>
                                          </p:val>
                                        </p:tav>
                                      </p:tavLst>
                                    </p:anim>
                                    <p:animEffect transition="in" filter="fade">
                                      <p:cBhvr>
                                        <p:cTn id="9" dur="1000"/>
                                        <p:tgtEl>
                                          <p:spTgt spid="717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1000" fill="hold"/>
                                        <p:tgtEl>
                                          <p:spTgt spid="7172"/>
                                        </p:tgtEl>
                                        <p:attrNameLst>
                                          <p:attrName>ppt_w</p:attrName>
                                        </p:attrNameLst>
                                      </p:cBhvr>
                                      <p:tavLst>
                                        <p:tav tm="0">
                                          <p:val>
                                            <p:strVal val="#ppt_w+.3"/>
                                          </p:val>
                                        </p:tav>
                                        <p:tav tm="100000">
                                          <p:val>
                                            <p:strVal val="#ppt_w"/>
                                          </p:val>
                                        </p:tav>
                                      </p:tavLst>
                                    </p:anim>
                                    <p:anim calcmode="lin" valueType="num">
                                      <p:cBhvr>
                                        <p:cTn id="13" dur="1000" fill="hold"/>
                                        <p:tgtEl>
                                          <p:spTgt spid="7172"/>
                                        </p:tgtEl>
                                        <p:attrNameLst>
                                          <p:attrName>ppt_h</p:attrName>
                                        </p:attrNameLst>
                                      </p:cBhvr>
                                      <p:tavLst>
                                        <p:tav tm="0">
                                          <p:val>
                                            <p:strVal val="#ppt_h"/>
                                          </p:val>
                                        </p:tav>
                                        <p:tav tm="100000">
                                          <p:val>
                                            <p:strVal val="#ppt_h"/>
                                          </p:val>
                                        </p:tav>
                                      </p:tavLst>
                                    </p:anim>
                                    <p:animEffect transition="in" filter="fade">
                                      <p:cBhvr>
                                        <p:cTn id="14" dur="1000"/>
                                        <p:tgtEl>
                                          <p:spTgt spid="717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175"/>
                                        </p:tgtEl>
                                        <p:attrNameLst>
                                          <p:attrName>style.visibility</p:attrName>
                                        </p:attrNameLst>
                                      </p:cBhvr>
                                      <p:to>
                                        <p:strVal val="visible"/>
                                      </p:to>
                                    </p:set>
                                    <p:anim calcmode="lin" valueType="num">
                                      <p:cBhvr>
                                        <p:cTn id="17" dur="1000" fill="hold"/>
                                        <p:tgtEl>
                                          <p:spTgt spid="7175"/>
                                        </p:tgtEl>
                                        <p:attrNameLst>
                                          <p:attrName>ppt_w</p:attrName>
                                        </p:attrNameLst>
                                      </p:cBhvr>
                                      <p:tavLst>
                                        <p:tav tm="0">
                                          <p:val>
                                            <p:strVal val="#ppt_w+.3"/>
                                          </p:val>
                                        </p:tav>
                                        <p:tav tm="100000">
                                          <p:val>
                                            <p:strVal val="#ppt_w"/>
                                          </p:val>
                                        </p:tav>
                                      </p:tavLst>
                                    </p:anim>
                                    <p:anim calcmode="lin" valueType="num">
                                      <p:cBhvr>
                                        <p:cTn id="18" dur="1000" fill="hold"/>
                                        <p:tgtEl>
                                          <p:spTgt spid="7175"/>
                                        </p:tgtEl>
                                        <p:attrNameLst>
                                          <p:attrName>ppt_h</p:attrName>
                                        </p:attrNameLst>
                                      </p:cBhvr>
                                      <p:tavLst>
                                        <p:tav tm="0">
                                          <p:val>
                                            <p:strVal val="#ppt_h"/>
                                          </p:val>
                                        </p:tav>
                                        <p:tav tm="100000">
                                          <p:val>
                                            <p:strVal val="#ppt_h"/>
                                          </p:val>
                                        </p:tav>
                                      </p:tavLst>
                                    </p:anim>
                                    <p:animEffect transition="in" filter="fade">
                                      <p:cBhvr>
                                        <p:cTn id="19" dur="1000"/>
                                        <p:tgtEl>
                                          <p:spTgt spid="717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1000" fill="hold"/>
                                        <p:tgtEl>
                                          <p:spTgt spid="7174"/>
                                        </p:tgtEl>
                                        <p:attrNameLst>
                                          <p:attrName>ppt_w</p:attrName>
                                        </p:attrNameLst>
                                      </p:cBhvr>
                                      <p:tavLst>
                                        <p:tav tm="0">
                                          <p:val>
                                            <p:strVal val="#ppt_w+.3"/>
                                          </p:val>
                                        </p:tav>
                                        <p:tav tm="100000">
                                          <p:val>
                                            <p:strVal val="#ppt_w"/>
                                          </p:val>
                                        </p:tav>
                                      </p:tavLst>
                                    </p:anim>
                                    <p:anim calcmode="lin" valueType="num">
                                      <p:cBhvr>
                                        <p:cTn id="23" dur="1000" fill="hold"/>
                                        <p:tgtEl>
                                          <p:spTgt spid="7174"/>
                                        </p:tgtEl>
                                        <p:attrNameLst>
                                          <p:attrName>ppt_h</p:attrName>
                                        </p:attrNameLst>
                                      </p:cBhvr>
                                      <p:tavLst>
                                        <p:tav tm="0">
                                          <p:val>
                                            <p:strVal val="#ppt_h"/>
                                          </p:val>
                                        </p:tav>
                                        <p:tav tm="100000">
                                          <p:val>
                                            <p:strVal val="#ppt_h"/>
                                          </p:val>
                                        </p:tav>
                                      </p:tavLst>
                                    </p:anim>
                                    <p:animEffect transition="in" filter="fade">
                                      <p:cBhvr>
                                        <p:cTn id="24" dur="1000"/>
                                        <p:tgtEl>
                                          <p:spTgt spid="7174"/>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173"/>
                                        </p:tgtEl>
                                        <p:attrNameLst>
                                          <p:attrName>style.visibility</p:attrName>
                                        </p:attrNameLst>
                                      </p:cBhvr>
                                      <p:to>
                                        <p:strVal val="visible"/>
                                      </p:to>
                                    </p:set>
                                    <p:anim calcmode="lin" valueType="num">
                                      <p:cBhvr>
                                        <p:cTn id="27" dur="1000" fill="hold"/>
                                        <p:tgtEl>
                                          <p:spTgt spid="7173"/>
                                        </p:tgtEl>
                                        <p:attrNameLst>
                                          <p:attrName>ppt_w</p:attrName>
                                        </p:attrNameLst>
                                      </p:cBhvr>
                                      <p:tavLst>
                                        <p:tav tm="0">
                                          <p:val>
                                            <p:strVal val="#ppt_w+.3"/>
                                          </p:val>
                                        </p:tav>
                                        <p:tav tm="100000">
                                          <p:val>
                                            <p:strVal val="#ppt_w"/>
                                          </p:val>
                                        </p:tav>
                                      </p:tavLst>
                                    </p:anim>
                                    <p:anim calcmode="lin" valueType="num">
                                      <p:cBhvr>
                                        <p:cTn id="28" dur="1000" fill="hold"/>
                                        <p:tgtEl>
                                          <p:spTgt spid="7173"/>
                                        </p:tgtEl>
                                        <p:attrNameLst>
                                          <p:attrName>ppt_h</p:attrName>
                                        </p:attrNameLst>
                                      </p:cBhvr>
                                      <p:tavLst>
                                        <p:tav tm="0">
                                          <p:val>
                                            <p:strVal val="#ppt_h"/>
                                          </p:val>
                                        </p:tav>
                                        <p:tav tm="100000">
                                          <p:val>
                                            <p:strVal val="#ppt_h"/>
                                          </p:val>
                                        </p:tav>
                                      </p:tavLst>
                                    </p:anim>
                                    <p:animEffect transition="in" filter="fade">
                                      <p:cBhvr>
                                        <p:cTn id="29" dur="1000"/>
                                        <p:tgtEl>
                                          <p:spTgt spid="717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7177"/>
                                        </p:tgtEl>
                                        <p:attrNameLst>
                                          <p:attrName>style.visibility</p:attrName>
                                        </p:attrNameLst>
                                      </p:cBhvr>
                                      <p:to>
                                        <p:strVal val="visible"/>
                                      </p:to>
                                    </p:set>
                                    <p:anim calcmode="lin" valueType="num">
                                      <p:cBhvr>
                                        <p:cTn id="32" dur="500" fill="hold"/>
                                        <p:tgtEl>
                                          <p:spTgt spid="7177"/>
                                        </p:tgtEl>
                                        <p:attrNameLst>
                                          <p:attrName>ppt_w</p:attrName>
                                        </p:attrNameLst>
                                      </p:cBhvr>
                                      <p:tavLst>
                                        <p:tav tm="0">
                                          <p:val>
                                            <p:fltVal val="0"/>
                                          </p:val>
                                        </p:tav>
                                        <p:tav tm="100000">
                                          <p:val>
                                            <p:strVal val="#ppt_w"/>
                                          </p:val>
                                        </p:tav>
                                      </p:tavLst>
                                    </p:anim>
                                    <p:anim calcmode="lin" valueType="num">
                                      <p:cBhvr>
                                        <p:cTn id="33" dur="500" fill="hold"/>
                                        <p:tgtEl>
                                          <p:spTgt spid="7177"/>
                                        </p:tgtEl>
                                        <p:attrNameLst>
                                          <p:attrName>ppt_h</p:attrName>
                                        </p:attrNameLst>
                                      </p:cBhvr>
                                      <p:tavLst>
                                        <p:tav tm="0">
                                          <p:val>
                                            <p:fltVal val="0"/>
                                          </p:val>
                                        </p:tav>
                                        <p:tav tm="100000">
                                          <p:val>
                                            <p:strVal val="#ppt_h"/>
                                          </p:val>
                                        </p:tav>
                                      </p:tavLst>
                                    </p:anim>
                                    <p:anim calcmode="lin" valueType="num">
                                      <p:cBhvr>
                                        <p:cTn id="34" dur="500" fill="hold"/>
                                        <p:tgtEl>
                                          <p:spTgt spid="7177"/>
                                        </p:tgtEl>
                                        <p:attrNameLst>
                                          <p:attrName>style.rotation</p:attrName>
                                        </p:attrNameLst>
                                      </p:cBhvr>
                                      <p:tavLst>
                                        <p:tav tm="0">
                                          <p:val>
                                            <p:fltVal val="360"/>
                                          </p:val>
                                        </p:tav>
                                        <p:tav tm="100000">
                                          <p:val>
                                            <p:fltVal val="0"/>
                                          </p:val>
                                        </p:tav>
                                      </p:tavLst>
                                    </p:anim>
                                    <p:animEffect transition="in" filter="fade">
                                      <p:cBhvr>
                                        <p:cTn id="35" dur="500"/>
                                        <p:tgtEl>
                                          <p:spTgt spid="7177"/>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7178"/>
                                        </p:tgtEl>
                                        <p:attrNameLst>
                                          <p:attrName>style.visibility</p:attrName>
                                        </p:attrNameLst>
                                      </p:cBhvr>
                                      <p:to>
                                        <p:strVal val="visible"/>
                                      </p:to>
                                    </p:set>
                                    <p:anim calcmode="lin" valueType="num">
                                      <p:cBhvr>
                                        <p:cTn id="38" dur="500" fill="hold"/>
                                        <p:tgtEl>
                                          <p:spTgt spid="7178"/>
                                        </p:tgtEl>
                                        <p:attrNameLst>
                                          <p:attrName>ppt_w</p:attrName>
                                        </p:attrNameLst>
                                      </p:cBhvr>
                                      <p:tavLst>
                                        <p:tav tm="0">
                                          <p:val>
                                            <p:fltVal val="0"/>
                                          </p:val>
                                        </p:tav>
                                        <p:tav tm="100000">
                                          <p:val>
                                            <p:strVal val="#ppt_w"/>
                                          </p:val>
                                        </p:tav>
                                      </p:tavLst>
                                    </p:anim>
                                    <p:anim calcmode="lin" valueType="num">
                                      <p:cBhvr>
                                        <p:cTn id="39" dur="500" fill="hold"/>
                                        <p:tgtEl>
                                          <p:spTgt spid="7178"/>
                                        </p:tgtEl>
                                        <p:attrNameLst>
                                          <p:attrName>ppt_h</p:attrName>
                                        </p:attrNameLst>
                                      </p:cBhvr>
                                      <p:tavLst>
                                        <p:tav tm="0">
                                          <p:val>
                                            <p:fltVal val="0"/>
                                          </p:val>
                                        </p:tav>
                                        <p:tav tm="100000">
                                          <p:val>
                                            <p:strVal val="#ppt_h"/>
                                          </p:val>
                                        </p:tav>
                                      </p:tavLst>
                                    </p:anim>
                                    <p:anim calcmode="lin" valueType="num">
                                      <p:cBhvr>
                                        <p:cTn id="40" dur="500" fill="hold"/>
                                        <p:tgtEl>
                                          <p:spTgt spid="7178"/>
                                        </p:tgtEl>
                                        <p:attrNameLst>
                                          <p:attrName>style.rotation</p:attrName>
                                        </p:attrNameLst>
                                      </p:cBhvr>
                                      <p:tavLst>
                                        <p:tav tm="0">
                                          <p:val>
                                            <p:fltVal val="360"/>
                                          </p:val>
                                        </p:tav>
                                        <p:tav tm="100000">
                                          <p:val>
                                            <p:fltVal val="0"/>
                                          </p:val>
                                        </p:tav>
                                      </p:tavLst>
                                    </p:anim>
                                    <p:animEffect transition="in" filter="fade">
                                      <p:cBhvr>
                                        <p:cTn id="41" dur="500"/>
                                        <p:tgtEl>
                                          <p:spTgt spid="7178"/>
                                        </p:tgtEl>
                                      </p:cBhvr>
                                    </p:animEffect>
                                  </p:childTnLst>
                                </p:cTn>
                              </p:par>
                              <p:par>
                                <p:cTn id="42" presetID="49" presetClass="entr" presetSubtype="0" decel="100000" fill="hold" grpId="0" nodeType="withEffect">
                                  <p:stCondLst>
                                    <p:cond delay="200"/>
                                  </p:stCondLst>
                                  <p:childTnLst>
                                    <p:set>
                                      <p:cBhvr>
                                        <p:cTn id="43" dur="1" fill="hold">
                                          <p:stCondLst>
                                            <p:cond delay="0"/>
                                          </p:stCondLst>
                                        </p:cTn>
                                        <p:tgtEl>
                                          <p:spTgt spid="7179"/>
                                        </p:tgtEl>
                                        <p:attrNameLst>
                                          <p:attrName>style.visibility</p:attrName>
                                        </p:attrNameLst>
                                      </p:cBhvr>
                                      <p:to>
                                        <p:strVal val="visible"/>
                                      </p:to>
                                    </p:set>
                                    <p:anim calcmode="lin" valueType="num">
                                      <p:cBhvr>
                                        <p:cTn id="44" dur="500" fill="hold"/>
                                        <p:tgtEl>
                                          <p:spTgt spid="7179"/>
                                        </p:tgtEl>
                                        <p:attrNameLst>
                                          <p:attrName>ppt_w</p:attrName>
                                        </p:attrNameLst>
                                      </p:cBhvr>
                                      <p:tavLst>
                                        <p:tav tm="0">
                                          <p:val>
                                            <p:fltVal val="0"/>
                                          </p:val>
                                        </p:tav>
                                        <p:tav tm="100000">
                                          <p:val>
                                            <p:strVal val="#ppt_w"/>
                                          </p:val>
                                        </p:tav>
                                      </p:tavLst>
                                    </p:anim>
                                    <p:anim calcmode="lin" valueType="num">
                                      <p:cBhvr>
                                        <p:cTn id="45" dur="500" fill="hold"/>
                                        <p:tgtEl>
                                          <p:spTgt spid="7179"/>
                                        </p:tgtEl>
                                        <p:attrNameLst>
                                          <p:attrName>ppt_h</p:attrName>
                                        </p:attrNameLst>
                                      </p:cBhvr>
                                      <p:tavLst>
                                        <p:tav tm="0">
                                          <p:val>
                                            <p:fltVal val="0"/>
                                          </p:val>
                                        </p:tav>
                                        <p:tav tm="100000">
                                          <p:val>
                                            <p:strVal val="#ppt_h"/>
                                          </p:val>
                                        </p:tav>
                                      </p:tavLst>
                                    </p:anim>
                                    <p:anim calcmode="lin" valueType="num">
                                      <p:cBhvr>
                                        <p:cTn id="46" dur="500" fill="hold"/>
                                        <p:tgtEl>
                                          <p:spTgt spid="7179"/>
                                        </p:tgtEl>
                                        <p:attrNameLst>
                                          <p:attrName>style.rotation</p:attrName>
                                        </p:attrNameLst>
                                      </p:cBhvr>
                                      <p:tavLst>
                                        <p:tav tm="0">
                                          <p:val>
                                            <p:fltVal val="360"/>
                                          </p:val>
                                        </p:tav>
                                        <p:tav tm="100000">
                                          <p:val>
                                            <p:fltVal val="0"/>
                                          </p:val>
                                        </p:tav>
                                      </p:tavLst>
                                    </p:anim>
                                    <p:animEffect transition="in" filter="fade">
                                      <p:cBhvr>
                                        <p:cTn id="47" dur="500"/>
                                        <p:tgtEl>
                                          <p:spTgt spid="7179"/>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7180"/>
                                        </p:tgtEl>
                                        <p:attrNameLst>
                                          <p:attrName>style.visibility</p:attrName>
                                        </p:attrNameLst>
                                      </p:cBhvr>
                                      <p:to>
                                        <p:strVal val="visible"/>
                                      </p:to>
                                    </p:set>
                                    <p:anim calcmode="lin" valueType="num">
                                      <p:cBhvr>
                                        <p:cTn id="50" dur="500" fill="hold"/>
                                        <p:tgtEl>
                                          <p:spTgt spid="7180"/>
                                        </p:tgtEl>
                                        <p:attrNameLst>
                                          <p:attrName>ppt_w</p:attrName>
                                        </p:attrNameLst>
                                      </p:cBhvr>
                                      <p:tavLst>
                                        <p:tav tm="0">
                                          <p:val>
                                            <p:fltVal val="0"/>
                                          </p:val>
                                        </p:tav>
                                        <p:tav tm="100000">
                                          <p:val>
                                            <p:strVal val="#ppt_w"/>
                                          </p:val>
                                        </p:tav>
                                      </p:tavLst>
                                    </p:anim>
                                    <p:anim calcmode="lin" valueType="num">
                                      <p:cBhvr>
                                        <p:cTn id="51" dur="500" fill="hold"/>
                                        <p:tgtEl>
                                          <p:spTgt spid="7180"/>
                                        </p:tgtEl>
                                        <p:attrNameLst>
                                          <p:attrName>ppt_h</p:attrName>
                                        </p:attrNameLst>
                                      </p:cBhvr>
                                      <p:tavLst>
                                        <p:tav tm="0">
                                          <p:val>
                                            <p:fltVal val="0"/>
                                          </p:val>
                                        </p:tav>
                                        <p:tav tm="100000">
                                          <p:val>
                                            <p:strVal val="#ppt_h"/>
                                          </p:val>
                                        </p:tav>
                                      </p:tavLst>
                                    </p:anim>
                                    <p:anim calcmode="lin" valueType="num">
                                      <p:cBhvr>
                                        <p:cTn id="52" dur="500" fill="hold"/>
                                        <p:tgtEl>
                                          <p:spTgt spid="7180"/>
                                        </p:tgtEl>
                                        <p:attrNameLst>
                                          <p:attrName>style.rotation</p:attrName>
                                        </p:attrNameLst>
                                      </p:cBhvr>
                                      <p:tavLst>
                                        <p:tav tm="0">
                                          <p:val>
                                            <p:fltVal val="360"/>
                                          </p:val>
                                        </p:tav>
                                        <p:tav tm="100000">
                                          <p:val>
                                            <p:fltVal val="0"/>
                                          </p:val>
                                        </p:tav>
                                      </p:tavLst>
                                    </p:anim>
                                    <p:animEffect transition="in" filter="fade">
                                      <p:cBhvr>
                                        <p:cTn id="53" dur="500"/>
                                        <p:tgtEl>
                                          <p:spTgt spid="7180"/>
                                        </p:tgtEl>
                                      </p:cBhvr>
                                    </p:animEffect>
                                  </p:childTnLst>
                                </p:cTn>
                              </p:par>
                              <p:par>
                                <p:cTn id="54" presetID="49" presetClass="entr" presetSubtype="0" decel="100000" fill="hold" grpId="0" nodeType="withEffect">
                                  <p:stCondLst>
                                    <p:cond delay="200"/>
                                  </p:stCondLst>
                                  <p:childTnLst>
                                    <p:set>
                                      <p:cBhvr>
                                        <p:cTn id="55" dur="1" fill="hold">
                                          <p:stCondLst>
                                            <p:cond delay="0"/>
                                          </p:stCondLst>
                                        </p:cTn>
                                        <p:tgtEl>
                                          <p:spTgt spid="7181"/>
                                        </p:tgtEl>
                                        <p:attrNameLst>
                                          <p:attrName>style.visibility</p:attrName>
                                        </p:attrNameLst>
                                      </p:cBhvr>
                                      <p:to>
                                        <p:strVal val="visible"/>
                                      </p:to>
                                    </p:set>
                                    <p:anim calcmode="lin" valueType="num">
                                      <p:cBhvr>
                                        <p:cTn id="56" dur="500" fill="hold"/>
                                        <p:tgtEl>
                                          <p:spTgt spid="7181"/>
                                        </p:tgtEl>
                                        <p:attrNameLst>
                                          <p:attrName>ppt_w</p:attrName>
                                        </p:attrNameLst>
                                      </p:cBhvr>
                                      <p:tavLst>
                                        <p:tav tm="0">
                                          <p:val>
                                            <p:fltVal val="0"/>
                                          </p:val>
                                        </p:tav>
                                        <p:tav tm="100000">
                                          <p:val>
                                            <p:strVal val="#ppt_w"/>
                                          </p:val>
                                        </p:tav>
                                      </p:tavLst>
                                    </p:anim>
                                    <p:anim calcmode="lin" valueType="num">
                                      <p:cBhvr>
                                        <p:cTn id="57" dur="500" fill="hold"/>
                                        <p:tgtEl>
                                          <p:spTgt spid="7181"/>
                                        </p:tgtEl>
                                        <p:attrNameLst>
                                          <p:attrName>ppt_h</p:attrName>
                                        </p:attrNameLst>
                                      </p:cBhvr>
                                      <p:tavLst>
                                        <p:tav tm="0">
                                          <p:val>
                                            <p:fltVal val="0"/>
                                          </p:val>
                                        </p:tav>
                                        <p:tav tm="100000">
                                          <p:val>
                                            <p:strVal val="#ppt_h"/>
                                          </p:val>
                                        </p:tav>
                                      </p:tavLst>
                                    </p:anim>
                                    <p:anim calcmode="lin" valueType="num">
                                      <p:cBhvr>
                                        <p:cTn id="58" dur="500" fill="hold"/>
                                        <p:tgtEl>
                                          <p:spTgt spid="7181"/>
                                        </p:tgtEl>
                                        <p:attrNameLst>
                                          <p:attrName>style.rotation</p:attrName>
                                        </p:attrNameLst>
                                      </p:cBhvr>
                                      <p:tavLst>
                                        <p:tav tm="0">
                                          <p:val>
                                            <p:fltVal val="360"/>
                                          </p:val>
                                        </p:tav>
                                        <p:tav tm="100000">
                                          <p:val>
                                            <p:fltVal val="0"/>
                                          </p:val>
                                        </p:tav>
                                      </p:tavLst>
                                    </p:anim>
                                    <p:animEffect transition="in" filter="fade">
                                      <p:cBhvr>
                                        <p:cTn id="59"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7175" grpId="0"/>
      <p:bldP spid="7176" grpId="0"/>
      <p:bldP spid="7177" grpId="0" animBg="1"/>
      <p:bldP spid="7178" grpId="0" animBg="1"/>
      <p:bldP spid="7179" grpId="0" animBg="1"/>
      <p:bldP spid="7180" grpId="0" animBg="1"/>
      <p:bldP spid="71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p:cNvSpPr>
            <a:spLocks noGrp="1"/>
          </p:cNvSpPr>
          <p:nvPr>
            <p:ph type="title"/>
          </p:nvPr>
        </p:nvSpPr>
        <p:spPr/>
        <p:txBody>
          <a:bodyPr/>
          <a:lstStyle/>
          <a:p>
            <a:pPr eaLnBrk="1" hangingPunct="1"/>
            <a:endParaRPr lang="hu-HU" smtClean="0">
              <a:latin typeface="Times New Roman" pitchFamily="18" charset="0"/>
              <a:cs typeface="Times New Roman" pitchFamily="18" charset="0"/>
            </a:endParaRPr>
          </a:p>
        </p:txBody>
      </p:sp>
      <p:pic>
        <p:nvPicPr>
          <p:cNvPr id="38915" name="Picture 4" descr="proartlogo"/>
          <p:cNvPicPr>
            <a:picLocks noChangeAspect="1" noChangeArrowheads="1"/>
          </p:cNvPicPr>
          <p:nvPr/>
        </p:nvPicPr>
        <p:blipFill>
          <a:blip r:embed="rId2" cstate="print"/>
          <a:srcRect/>
          <a:stretch>
            <a:fillRect/>
          </a:stretch>
        </p:blipFill>
        <p:spPr bwMode="auto">
          <a:xfrm>
            <a:off x="0" y="5661025"/>
            <a:ext cx="2771775" cy="1023938"/>
          </a:xfrm>
          <a:prstGeom prst="rect">
            <a:avLst/>
          </a:prstGeom>
          <a:noFill/>
          <a:ln w="9525">
            <a:noFill/>
            <a:miter lim="800000"/>
            <a:headEnd/>
            <a:tailEnd/>
          </a:ln>
        </p:spPr>
      </p:pic>
      <p:sp>
        <p:nvSpPr>
          <p:cNvPr id="38916" name="Szövegdoboz 4"/>
          <p:cNvSpPr txBox="1">
            <a:spLocks noChangeArrowheads="1"/>
          </p:cNvSpPr>
          <p:nvPr/>
        </p:nvSpPr>
        <p:spPr bwMode="auto">
          <a:xfrm>
            <a:off x="0" y="6596063"/>
            <a:ext cx="2752725" cy="261937"/>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cs typeface="Times New Roman" pitchFamily="18" charset="0"/>
              </a:rPr>
              <a:t>SZÖVETSÉG A SZERZŐI JOGOKÉRT</a:t>
            </a:r>
            <a:endParaRPr lang="hu-HU" sz="1100">
              <a:latin typeface="Calibri" pitchFamily="34" charset="0"/>
            </a:endParaRPr>
          </a:p>
        </p:txBody>
      </p:sp>
      <p:pic>
        <p:nvPicPr>
          <p:cNvPr id="38917" name="Picture 6"/>
          <p:cNvPicPr>
            <a:picLocks noChangeAspect="1" noChangeArrowheads="1"/>
          </p:cNvPicPr>
          <p:nvPr/>
        </p:nvPicPr>
        <p:blipFill>
          <a:blip r:embed="rId3" cstate="print"/>
          <a:srcRect/>
          <a:stretch>
            <a:fillRect/>
          </a:stretch>
        </p:blipFill>
        <p:spPr bwMode="auto">
          <a:xfrm>
            <a:off x="-285750" y="0"/>
            <a:ext cx="10477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hu-HU" smtClean="0"/>
              <a:t>On-line jogsértések</a:t>
            </a:r>
          </a:p>
        </p:txBody>
      </p:sp>
      <p:sp>
        <p:nvSpPr>
          <p:cNvPr id="41987" name="Rectangle 3"/>
          <p:cNvSpPr>
            <a:spLocks noGrp="1" noChangeArrowheads="1"/>
          </p:cNvSpPr>
          <p:nvPr>
            <p:ph type="body" idx="1"/>
          </p:nvPr>
        </p:nvSpPr>
        <p:spPr>
          <a:xfrm>
            <a:off x="179388" y="1600200"/>
            <a:ext cx="8507412" cy="4525963"/>
          </a:xfrm>
        </p:spPr>
        <p:txBody>
          <a:bodyPr/>
          <a:lstStyle/>
          <a:p>
            <a:pPr eaLnBrk="1" hangingPunct="1"/>
            <a:r>
              <a:rPr lang="hu-HU" smtClean="0"/>
              <a:t>Üzleti modellek</a:t>
            </a:r>
          </a:p>
          <a:p>
            <a:pPr lvl="1" eaLnBrk="1" hangingPunct="1"/>
            <a:r>
              <a:rPr lang="hu-HU" smtClean="0"/>
              <a:t>Ingyenes tárhelyek, fizetés sms-ben</a:t>
            </a:r>
          </a:p>
          <a:p>
            <a:pPr lvl="2" eaLnBrk="1" hangingPunct="1"/>
            <a:r>
              <a:rPr lang="hu-HU" smtClean="0"/>
              <a:t>Távközlési szolgáltatótól a warezig</a:t>
            </a:r>
          </a:p>
          <a:p>
            <a:pPr lvl="2" eaLnBrk="1" hangingPunct="1"/>
            <a:r>
              <a:rPr lang="hu-HU" smtClean="0"/>
              <a:t>Ki nyújt kereskedelmi mértékben segítséget?</a:t>
            </a:r>
          </a:p>
          <a:p>
            <a:pPr lvl="1" eaLnBrk="1" hangingPunct="1"/>
            <a:r>
              <a:rPr lang="hu-HU" smtClean="0"/>
              <a:t>Látszólag ingyenes – látogatottság, hirdetések</a:t>
            </a:r>
          </a:p>
          <a:p>
            <a:pPr lvl="2" eaLnBrk="1" hangingPunct="1"/>
            <a:r>
              <a:rPr lang="hu-HU" smtClean="0"/>
              <a:t>Piratebay.com</a:t>
            </a:r>
          </a:p>
          <a:p>
            <a:pPr lvl="1" eaLnBrk="1" hangingPunct="1"/>
            <a:endParaRPr lang="hu-HU" smtClean="0"/>
          </a:p>
          <a:p>
            <a:pPr lvl="1" eaLnBrk="1" hangingPunct="1"/>
            <a:endParaRPr lang="hu-HU" smtClean="0"/>
          </a:p>
          <a:p>
            <a:pPr eaLnBrk="1" hangingPunct="1">
              <a:buFontTx/>
              <a:buNone/>
            </a:pPr>
            <a:endParaRPr lang="hu-HU" smtClean="0"/>
          </a:p>
          <a:p>
            <a:pPr eaLnBrk="1" hangingPunct="1"/>
            <a:endParaRPr lang="hu-HU" smtClean="0"/>
          </a:p>
          <a:p>
            <a:pPr eaLnBrk="1" hangingPunct="1"/>
            <a:endParaRPr lang="hu-HU" smtClean="0"/>
          </a:p>
          <a:p>
            <a:pPr eaLnBrk="1" hangingPunct="1">
              <a:buFontTx/>
              <a:buNone/>
            </a:pPr>
            <a:endParaRPr lang="hu-HU" smtClean="0"/>
          </a:p>
        </p:txBody>
      </p:sp>
      <p:pic>
        <p:nvPicPr>
          <p:cNvPr id="41988" name="Picture 4" descr="proartlogo"/>
          <p:cNvPicPr>
            <a:picLocks noChangeAspect="1" noChangeArrowheads="1"/>
          </p:cNvPicPr>
          <p:nvPr/>
        </p:nvPicPr>
        <p:blipFill>
          <a:blip r:embed="rId3" cstate="print"/>
          <a:srcRect/>
          <a:stretch>
            <a:fillRect/>
          </a:stretch>
        </p:blipFill>
        <p:spPr bwMode="auto">
          <a:xfrm>
            <a:off x="0" y="5589588"/>
            <a:ext cx="2771775" cy="1023937"/>
          </a:xfrm>
          <a:prstGeom prst="rect">
            <a:avLst/>
          </a:prstGeom>
          <a:noFill/>
          <a:ln w="9525">
            <a:noFill/>
            <a:miter lim="800000"/>
            <a:headEnd/>
            <a:tailEnd/>
          </a:ln>
        </p:spPr>
      </p:pic>
      <p:sp>
        <p:nvSpPr>
          <p:cNvPr id="41989" name="Rectangle 5"/>
          <p:cNvSpPr>
            <a:spLocks noChangeArrowheads="1"/>
          </p:cNvSpPr>
          <p:nvPr/>
        </p:nvSpPr>
        <p:spPr bwMode="auto">
          <a:xfrm>
            <a:off x="0" y="6602413"/>
            <a:ext cx="2727325" cy="260350"/>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rPr>
              <a:t>SZÖVETSÉG A SZERZŐI JOGOKÉRT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201612"/>
          </a:xfrm>
        </p:spPr>
        <p:txBody>
          <a:bodyPr rtlCol="0">
            <a:normAutofit fontScale="90000"/>
          </a:bodyPr>
          <a:lstStyle/>
          <a:p>
            <a:pPr eaLnBrk="1" fontAlgn="auto" hangingPunct="1">
              <a:spcAft>
                <a:spcPts val="0"/>
              </a:spcAft>
              <a:defRPr/>
            </a:pPr>
            <a:r>
              <a:rPr lang="hu-HU" sz="4000" dirty="0" smtClean="0"/>
              <a:t>„MARS   modell”</a:t>
            </a:r>
          </a:p>
        </p:txBody>
      </p:sp>
      <p:sp>
        <p:nvSpPr>
          <p:cNvPr id="45059" name="Rectangle 3"/>
          <p:cNvSpPr>
            <a:spLocks noGrp="1" noChangeArrowheads="1"/>
          </p:cNvSpPr>
          <p:nvPr>
            <p:ph type="body" idx="1"/>
          </p:nvPr>
        </p:nvSpPr>
        <p:spPr>
          <a:xfrm>
            <a:off x="500063" y="785813"/>
            <a:ext cx="8229600" cy="5360987"/>
          </a:xfrm>
        </p:spPr>
        <p:txBody>
          <a:bodyPr/>
          <a:lstStyle/>
          <a:p>
            <a:pPr algn="just" eaLnBrk="1" hangingPunct="1">
              <a:buFontTx/>
              <a:buNone/>
            </a:pPr>
            <a:r>
              <a:rPr lang="hu-HU" sz="1600" smtClean="0"/>
              <a:t> </a:t>
            </a:r>
          </a:p>
          <a:p>
            <a:pPr algn="just" eaLnBrk="1" hangingPunct="1"/>
            <a:endParaRPr lang="hu-HU" sz="1600" smtClean="0"/>
          </a:p>
          <a:p>
            <a:pPr algn="just" eaLnBrk="1" hangingPunct="1">
              <a:buFontTx/>
              <a:buNone/>
            </a:pPr>
            <a:endParaRPr lang="hu-HU" sz="1600" smtClean="0"/>
          </a:p>
        </p:txBody>
      </p:sp>
      <p:pic>
        <p:nvPicPr>
          <p:cNvPr id="45060" name="Picture 5"/>
          <p:cNvPicPr>
            <a:picLocks noChangeAspect="1" noChangeArrowheads="1"/>
          </p:cNvPicPr>
          <p:nvPr/>
        </p:nvPicPr>
        <p:blipFill>
          <a:blip r:embed="rId2" cstate="print"/>
          <a:srcRect/>
          <a:stretch>
            <a:fillRect/>
          </a:stretch>
        </p:blipFill>
        <p:spPr bwMode="auto">
          <a:xfrm>
            <a:off x="900113" y="2205038"/>
            <a:ext cx="2089150" cy="295275"/>
          </a:xfrm>
          <a:prstGeom prst="rect">
            <a:avLst/>
          </a:prstGeom>
          <a:noFill/>
          <a:ln w="9525">
            <a:noFill/>
            <a:miter lim="800000"/>
            <a:headEnd/>
            <a:tailEnd/>
          </a:ln>
        </p:spPr>
      </p:pic>
      <p:pic>
        <p:nvPicPr>
          <p:cNvPr id="45061" name="Picture 6"/>
          <p:cNvPicPr>
            <a:picLocks noChangeAspect="1" noChangeArrowheads="1"/>
          </p:cNvPicPr>
          <p:nvPr/>
        </p:nvPicPr>
        <p:blipFill>
          <a:blip r:embed="rId2" cstate="print"/>
          <a:srcRect/>
          <a:stretch>
            <a:fillRect/>
          </a:stretch>
        </p:blipFill>
        <p:spPr bwMode="auto">
          <a:xfrm>
            <a:off x="3708400" y="2205038"/>
            <a:ext cx="2089150" cy="295275"/>
          </a:xfrm>
          <a:prstGeom prst="rect">
            <a:avLst/>
          </a:prstGeom>
          <a:noFill/>
          <a:ln w="9525">
            <a:noFill/>
            <a:miter lim="800000"/>
            <a:headEnd/>
            <a:tailEnd/>
          </a:ln>
        </p:spPr>
      </p:pic>
      <p:pic>
        <p:nvPicPr>
          <p:cNvPr id="45062" name="Picture 7"/>
          <p:cNvPicPr>
            <a:picLocks noChangeAspect="1" noChangeArrowheads="1"/>
          </p:cNvPicPr>
          <p:nvPr/>
        </p:nvPicPr>
        <p:blipFill>
          <a:blip r:embed="rId2" cstate="print"/>
          <a:srcRect/>
          <a:stretch>
            <a:fillRect/>
          </a:stretch>
        </p:blipFill>
        <p:spPr bwMode="auto">
          <a:xfrm>
            <a:off x="6443663" y="2205038"/>
            <a:ext cx="2089150" cy="295275"/>
          </a:xfrm>
          <a:prstGeom prst="rect">
            <a:avLst/>
          </a:prstGeom>
          <a:noFill/>
          <a:ln w="9525">
            <a:noFill/>
            <a:miter lim="800000"/>
            <a:headEnd/>
            <a:tailEnd/>
          </a:ln>
        </p:spPr>
      </p:pic>
      <p:sp>
        <p:nvSpPr>
          <p:cNvPr id="45063" name="Line 8"/>
          <p:cNvSpPr>
            <a:spLocks noChangeShapeType="1"/>
          </p:cNvSpPr>
          <p:nvPr/>
        </p:nvSpPr>
        <p:spPr bwMode="auto">
          <a:xfrm>
            <a:off x="3059113" y="3068638"/>
            <a:ext cx="719137" cy="720725"/>
          </a:xfrm>
          <a:prstGeom prst="line">
            <a:avLst/>
          </a:prstGeom>
          <a:noFill/>
          <a:ln w="9525">
            <a:solidFill>
              <a:schemeClr val="tx1"/>
            </a:solidFill>
            <a:round/>
            <a:headEnd/>
            <a:tailEnd type="triangle" w="med" len="med"/>
          </a:ln>
        </p:spPr>
        <p:txBody>
          <a:bodyPr/>
          <a:lstStyle/>
          <a:p>
            <a:endParaRPr lang="hu-HU"/>
          </a:p>
        </p:txBody>
      </p:sp>
      <p:sp>
        <p:nvSpPr>
          <p:cNvPr id="45064" name="Line 9"/>
          <p:cNvSpPr>
            <a:spLocks noChangeShapeType="1"/>
          </p:cNvSpPr>
          <p:nvPr/>
        </p:nvSpPr>
        <p:spPr bwMode="auto">
          <a:xfrm>
            <a:off x="4716463" y="3068638"/>
            <a:ext cx="0" cy="576262"/>
          </a:xfrm>
          <a:prstGeom prst="line">
            <a:avLst/>
          </a:prstGeom>
          <a:noFill/>
          <a:ln w="9525">
            <a:solidFill>
              <a:schemeClr val="tx1"/>
            </a:solidFill>
            <a:round/>
            <a:headEnd/>
            <a:tailEnd type="triangle" w="med" len="med"/>
          </a:ln>
        </p:spPr>
        <p:txBody>
          <a:bodyPr/>
          <a:lstStyle/>
          <a:p>
            <a:endParaRPr lang="hu-HU"/>
          </a:p>
        </p:txBody>
      </p:sp>
      <p:sp>
        <p:nvSpPr>
          <p:cNvPr id="45065" name="Line 10"/>
          <p:cNvSpPr>
            <a:spLocks noChangeShapeType="1"/>
          </p:cNvSpPr>
          <p:nvPr/>
        </p:nvSpPr>
        <p:spPr bwMode="auto">
          <a:xfrm flipH="1">
            <a:off x="5651500" y="2997200"/>
            <a:ext cx="792163" cy="792163"/>
          </a:xfrm>
          <a:prstGeom prst="line">
            <a:avLst/>
          </a:prstGeom>
          <a:noFill/>
          <a:ln w="9525">
            <a:solidFill>
              <a:schemeClr val="tx1"/>
            </a:solidFill>
            <a:round/>
            <a:headEnd/>
            <a:tailEnd type="triangle" w="med" len="med"/>
          </a:ln>
        </p:spPr>
        <p:txBody>
          <a:bodyPr/>
          <a:lstStyle/>
          <a:p>
            <a:endParaRPr lang="hu-HU"/>
          </a:p>
        </p:txBody>
      </p:sp>
      <p:sp>
        <p:nvSpPr>
          <p:cNvPr id="45066" name="Oval 11"/>
          <p:cNvSpPr>
            <a:spLocks noChangeArrowheads="1"/>
          </p:cNvSpPr>
          <p:nvPr/>
        </p:nvSpPr>
        <p:spPr bwMode="auto">
          <a:xfrm>
            <a:off x="3708400" y="3716338"/>
            <a:ext cx="2016125" cy="1008062"/>
          </a:xfrm>
          <a:prstGeom prst="ellipse">
            <a:avLst/>
          </a:prstGeom>
          <a:solidFill>
            <a:srgbClr val="FF0000"/>
          </a:solidFill>
          <a:ln w="9525">
            <a:solidFill>
              <a:srgbClr val="FF0000"/>
            </a:solidFill>
            <a:round/>
            <a:headEnd/>
            <a:tailEnd/>
          </a:ln>
        </p:spPr>
        <p:txBody>
          <a:bodyPr wrap="none" anchor="ctr"/>
          <a:lstStyle/>
          <a:p>
            <a:pPr algn="ctr"/>
            <a:r>
              <a:rPr lang="hu-HU">
                <a:latin typeface="Calibri" pitchFamily="34" charset="0"/>
              </a:rPr>
              <a:t>központi proxy</a:t>
            </a:r>
          </a:p>
        </p:txBody>
      </p:sp>
      <p:sp>
        <p:nvSpPr>
          <p:cNvPr id="45067" name="Rectangle 12"/>
          <p:cNvSpPr>
            <a:spLocks noChangeArrowheads="1"/>
          </p:cNvSpPr>
          <p:nvPr/>
        </p:nvSpPr>
        <p:spPr bwMode="auto">
          <a:xfrm>
            <a:off x="900113" y="2565400"/>
            <a:ext cx="1008062" cy="287338"/>
          </a:xfrm>
          <a:prstGeom prst="rect">
            <a:avLst/>
          </a:prstGeom>
          <a:solidFill>
            <a:srgbClr val="FF9900"/>
          </a:solidFill>
          <a:ln w="9525">
            <a:solidFill>
              <a:srgbClr val="FF9900"/>
            </a:solidFill>
            <a:miter lim="800000"/>
            <a:headEnd/>
            <a:tailEnd/>
          </a:ln>
        </p:spPr>
        <p:txBody>
          <a:bodyPr wrap="none" anchor="ctr"/>
          <a:lstStyle/>
          <a:p>
            <a:pPr algn="ctr"/>
            <a:r>
              <a:rPr lang="hu-HU">
                <a:latin typeface="Calibri" pitchFamily="34" charset="0"/>
              </a:rPr>
              <a:t>Proxy</a:t>
            </a:r>
          </a:p>
        </p:txBody>
      </p:sp>
      <p:sp>
        <p:nvSpPr>
          <p:cNvPr id="45068" name="Rectangle 13"/>
          <p:cNvSpPr>
            <a:spLocks noChangeArrowheads="1"/>
          </p:cNvSpPr>
          <p:nvPr/>
        </p:nvSpPr>
        <p:spPr bwMode="auto">
          <a:xfrm>
            <a:off x="7524750" y="2565400"/>
            <a:ext cx="1008063" cy="287338"/>
          </a:xfrm>
          <a:prstGeom prst="rect">
            <a:avLst/>
          </a:prstGeom>
          <a:solidFill>
            <a:srgbClr val="FF9900"/>
          </a:solidFill>
          <a:ln w="9525">
            <a:solidFill>
              <a:srgbClr val="FF9900"/>
            </a:solidFill>
            <a:miter lim="800000"/>
            <a:headEnd/>
            <a:tailEnd/>
          </a:ln>
        </p:spPr>
        <p:txBody>
          <a:bodyPr wrap="none" anchor="ctr"/>
          <a:lstStyle/>
          <a:p>
            <a:pPr algn="ctr"/>
            <a:r>
              <a:rPr lang="hu-HU">
                <a:latin typeface="Calibri" pitchFamily="34" charset="0"/>
              </a:rPr>
              <a:t>Proxy</a:t>
            </a:r>
          </a:p>
        </p:txBody>
      </p:sp>
      <p:sp>
        <p:nvSpPr>
          <p:cNvPr id="45069" name="Rectangle 14"/>
          <p:cNvSpPr>
            <a:spLocks noChangeArrowheads="1"/>
          </p:cNvSpPr>
          <p:nvPr/>
        </p:nvSpPr>
        <p:spPr bwMode="auto">
          <a:xfrm>
            <a:off x="4211638" y="2565400"/>
            <a:ext cx="1008062" cy="287338"/>
          </a:xfrm>
          <a:prstGeom prst="rect">
            <a:avLst/>
          </a:prstGeom>
          <a:solidFill>
            <a:srgbClr val="FF9900"/>
          </a:solidFill>
          <a:ln w="9525">
            <a:solidFill>
              <a:srgbClr val="FF9900"/>
            </a:solidFill>
            <a:miter lim="800000"/>
            <a:headEnd/>
            <a:tailEnd/>
          </a:ln>
        </p:spPr>
        <p:txBody>
          <a:bodyPr wrap="none" anchor="ctr"/>
          <a:lstStyle/>
          <a:p>
            <a:pPr algn="ctr"/>
            <a:r>
              <a:rPr lang="hu-HU">
                <a:latin typeface="Calibri" pitchFamily="34" charset="0"/>
              </a:rPr>
              <a:t>Proxy</a:t>
            </a:r>
          </a:p>
        </p:txBody>
      </p:sp>
      <p:pic>
        <p:nvPicPr>
          <p:cNvPr id="45070" name="Picture 18"/>
          <p:cNvPicPr>
            <a:picLocks noChangeAspect="1" noChangeArrowheads="1"/>
          </p:cNvPicPr>
          <p:nvPr/>
        </p:nvPicPr>
        <p:blipFill>
          <a:blip r:embed="rId3" cstate="print"/>
          <a:srcRect/>
          <a:stretch>
            <a:fillRect/>
          </a:stretch>
        </p:blipFill>
        <p:spPr bwMode="auto">
          <a:xfrm>
            <a:off x="900113" y="5084763"/>
            <a:ext cx="1019175" cy="1339850"/>
          </a:xfrm>
          <a:prstGeom prst="rect">
            <a:avLst/>
          </a:prstGeom>
          <a:noFill/>
          <a:ln w="9525">
            <a:noFill/>
            <a:miter lim="800000"/>
            <a:headEnd/>
            <a:tailEnd/>
          </a:ln>
        </p:spPr>
      </p:pic>
      <p:pic>
        <p:nvPicPr>
          <p:cNvPr id="45071" name="Picture 19"/>
          <p:cNvPicPr>
            <a:picLocks noChangeAspect="1" noChangeArrowheads="1"/>
          </p:cNvPicPr>
          <p:nvPr/>
        </p:nvPicPr>
        <p:blipFill>
          <a:blip r:embed="rId4" cstate="print"/>
          <a:srcRect/>
          <a:stretch>
            <a:fillRect/>
          </a:stretch>
        </p:blipFill>
        <p:spPr bwMode="auto">
          <a:xfrm>
            <a:off x="2124075" y="5157788"/>
            <a:ext cx="1666875" cy="1266825"/>
          </a:xfrm>
          <a:prstGeom prst="rect">
            <a:avLst/>
          </a:prstGeom>
          <a:noFill/>
          <a:ln w="9525">
            <a:noFill/>
            <a:miter lim="800000"/>
            <a:headEnd/>
            <a:tailEnd/>
          </a:ln>
        </p:spPr>
      </p:pic>
      <p:pic>
        <p:nvPicPr>
          <p:cNvPr id="45072" name="Picture 20"/>
          <p:cNvPicPr>
            <a:picLocks noChangeAspect="1" noChangeArrowheads="1"/>
          </p:cNvPicPr>
          <p:nvPr/>
        </p:nvPicPr>
        <p:blipFill>
          <a:blip r:embed="rId5" cstate="print"/>
          <a:srcRect/>
          <a:stretch>
            <a:fillRect/>
          </a:stretch>
        </p:blipFill>
        <p:spPr bwMode="auto">
          <a:xfrm>
            <a:off x="5651500" y="5157788"/>
            <a:ext cx="1666875" cy="1266825"/>
          </a:xfrm>
          <a:prstGeom prst="rect">
            <a:avLst/>
          </a:prstGeom>
          <a:noFill/>
          <a:ln w="9525">
            <a:noFill/>
            <a:miter lim="800000"/>
            <a:headEnd/>
            <a:tailEnd/>
          </a:ln>
        </p:spPr>
      </p:pic>
      <p:pic>
        <p:nvPicPr>
          <p:cNvPr id="45073" name="Picture 21"/>
          <p:cNvPicPr>
            <a:picLocks noChangeAspect="1" noChangeArrowheads="1"/>
          </p:cNvPicPr>
          <p:nvPr/>
        </p:nvPicPr>
        <p:blipFill>
          <a:blip r:embed="rId6" cstate="print"/>
          <a:srcRect/>
          <a:stretch>
            <a:fillRect/>
          </a:stretch>
        </p:blipFill>
        <p:spPr bwMode="auto">
          <a:xfrm>
            <a:off x="7451725" y="4797425"/>
            <a:ext cx="1266825" cy="1666875"/>
          </a:xfrm>
          <a:prstGeom prst="rect">
            <a:avLst/>
          </a:prstGeom>
          <a:noFill/>
          <a:ln w="9525">
            <a:noFill/>
            <a:miter lim="800000"/>
            <a:headEnd/>
            <a:tailEnd/>
          </a:ln>
        </p:spPr>
      </p:pic>
      <p:sp>
        <p:nvSpPr>
          <p:cNvPr id="45074" name="Line 22"/>
          <p:cNvSpPr>
            <a:spLocks noChangeShapeType="1"/>
          </p:cNvSpPr>
          <p:nvPr/>
        </p:nvSpPr>
        <p:spPr bwMode="auto">
          <a:xfrm flipH="1">
            <a:off x="2051050" y="4365625"/>
            <a:ext cx="1584325" cy="647700"/>
          </a:xfrm>
          <a:prstGeom prst="line">
            <a:avLst/>
          </a:prstGeom>
          <a:noFill/>
          <a:ln w="9525">
            <a:solidFill>
              <a:schemeClr val="tx1"/>
            </a:solidFill>
            <a:round/>
            <a:headEnd/>
            <a:tailEnd type="triangle" w="med" len="med"/>
          </a:ln>
        </p:spPr>
        <p:txBody>
          <a:bodyPr/>
          <a:lstStyle/>
          <a:p>
            <a:endParaRPr lang="hu-HU"/>
          </a:p>
        </p:txBody>
      </p:sp>
      <p:sp>
        <p:nvSpPr>
          <p:cNvPr id="45075" name="Line 23"/>
          <p:cNvSpPr>
            <a:spLocks noChangeShapeType="1"/>
          </p:cNvSpPr>
          <p:nvPr/>
        </p:nvSpPr>
        <p:spPr bwMode="auto">
          <a:xfrm flipH="1">
            <a:off x="3851275" y="4797425"/>
            <a:ext cx="433388" cy="215900"/>
          </a:xfrm>
          <a:prstGeom prst="line">
            <a:avLst/>
          </a:prstGeom>
          <a:noFill/>
          <a:ln w="9525">
            <a:solidFill>
              <a:schemeClr val="tx1"/>
            </a:solidFill>
            <a:round/>
            <a:headEnd/>
            <a:tailEnd type="triangle" w="med" len="med"/>
          </a:ln>
        </p:spPr>
        <p:txBody>
          <a:bodyPr/>
          <a:lstStyle/>
          <a:p>
            <a:endParaRPr lang="hu-HU"/>
          </a:p>
        </p:txBody>
      </p:sp>
      <p:sp>
        <p:nvSpPr>
          <p:cNvPr id="45076" name="Line 24"/>
          <p:cNvSpPr>
            <a:spLocks noChangeShapeType="1"/>
          </p:cNvSpPr>
          <p:nvPr/>
        </p:nvSpPr>
        <p:spPr bwMode="auto">
          <a:xfrm>
            <a:off x="5795963" y="4437063"/>
            <a:ext cx="1439862" cy="360362"/>
          </a:xfrm>
          <a:prstGeom prst="line">
            <a:avLst/>
          </a:prstGeom>
          <a:noFill/>
          <a:ln w="9525">
            <a:solidFill>
              <a:schemeClr val="tx1"/>
            </a:solidFill>
            <a:round/>
            <a:headEnd/>
            <a:tailEnd type="triangle" w="med" len="med"/>
          </a:ln>
        </p:spPr>
        <p:txBody>
          <a:bodyPr/>
          <a:lstStyle/>
          <a:p>
            <a:endParaRPr lang="hu-HU"/>
          </a:p>
        </p:txBody>
      </p:sp>
      <p:sp>
        <p:nvSpPr>
          <p:cNvPr id="45077" name="Line 25"/>
          <p:cNvSpPr>
            <a:spLocks noChangeShapeType="1"/>
          </p:cNvSpPr>
          <p:nvPr/>
        </p:nvSpPr>
        <p:spPr bwMode="auto">
          <a:xfrm>
            <a:off x="5076825" y="4797425"/>
            <a:ext cx="503238" cy="287338"/>
          </a:xfrm>
          <a:prstGeom prst="line">
            <a:avLst/>
          </a:prstGeom>
          <a:noFill/>
          <a:ln w="9525">
            <a:solidFill>
              <a:schemeClr val="tx1"/>
            </a:solidFill>
            <a:round/>
            <a:headEnd/>
            <a:tailEnd type="triangle" w="med" len="med"/>
          </a:ln>
        </p:spPr>
        <p:txBody>
          <a:bodyPr/>
          <a:lstStyle/>
          <a:p>
            <a:endParaRPr lang="hu-HU"/>
          </a:p>
        </p:txBody>
      </p:sp>
      <p:sp>
        <p:nvSpPr>
          <p:cNvPr id="45078" name="Rectangle 26"/>
          <p:cNvSpPr>
            <a:spLocks noChangeArrowheads="1"/>
          </p:cNvSpPr>
          <p:nvPr/>
        </p:nvSpPr>
        <p:spPr bwMode="auto">
          <a:xfrm>
            <a:off x="3995738" y="5157788"/>
            <a:ext cx="1439862" cy="1295400"/>
          </a:xfrm>
          <a:prstGeom prst="rect">
            <a:avLst/>
          </a:prstGeom>
          <a:noFill/>
          <a:ln w="25400">
            <a:solidFill>
              <a:srgbClr val="FF0000"/>
            </a:solidFill>
            <a:miter lim="800000"/>
            <a:headEnd/>
            <a:tailEnd/>
          </a:ln>
        </p:spPr>
        <p:txBody>
          <a:bodyPr wrap="none" anchor="ctr"/>
          <a:lstStyle/>
          <a:p>
            <a:pPr algn="ctr"/>
            <a:r>
              <a:rPr lang="hu-HU" sz="1400">
                <a:latin typeface="Calibri" pitchFamily="34" charset="0"/>
              </a:rPr>
              <a:t>4 db tartalom</a:t>
            </a:r>
          </a:p>
          <a:p>
            <a:pPr algn="ctr"/>
            <a:r>
              <a:rPr lang="hu-HU" sz="1400">
                <a:latin typeface="Calibri" pitchFamily="34" charset="0"/>
              </a:rPr>
              <a:t>szerver </a:t>
            </a:r>
          </a:p>
          <a:p>
            <a:pPr algn="ctr"/>
            <a:r>
              <a:rPr lang="hu-HU" sz="1400">
                <a:latin typeface="Calibri" pitchFamily="34" charset="0"/>
              </a:rPr>
              <a:t>(49 TB)</a:t>
            </a:r>
          </a:p>
          <a:p>
            <a:pPr algn="ctr"/>
            <a:endParaRPr lang="hu-HU">
              <a:latin typeface="Calibri" pitchFamily="34" charset="0"/>
            </a:endParaRPr>
          </a:p>
        </p:txBody>
      </p:sp>
      <p:sp>
        <p:nvSpPr>
          <p:cNvPr id="45079" name="Szövegdoboz 22"/>
          <p:cNvSpPr txBox="1">
            <a:spLocks noChangeArrowheads="1"/>
          </p:cNvSpPr>
          <p:nvPr/>
        </p:nvSpPr>
        <p:spPr bwMode="auto">
          <a:xfrm>
            <a:off x="1428750" y="1928813"/>
            <a:ext cx="1547813" cy="369887"/>
          </a:xfrm>
          <a:prstGeom prst="rect">
            <a:avLst/>
          </a:prstGeom>
          <a:noFill/>
          <a:ln w="9525">
            <a:noFill/>
            <a:miter lim="800000"/>
            <a:headEnd/>
            <a:tailEnd/>
          </a:ln>
        </p:spPr>
        <p:txBody>
          <a:bodyPr wrap="none">
            <a:spAutoFit/>
          </a:bodyPr>
          <a:lstStyle/>
          <a:p>
            <a:r>
              <a:rPr lang="hu-HU">
                <a:latin typeface="Calibri" pitchFamily="34" charset="0"/>
              </a:rPr>
              <a:t>Web site nr. 1.</a:t>
            </a:r>
          </a:p>
        </p:txBody>
      </p:sp>
      <p:sp>
        <p:nvSpPr>
          <p:cNvPr id="45080" name="Szövegdoboz 23"/>
          <p:cNvSpPr txBox="1">
            <a:spLocks noChangeArrowheads="1"/>
          </p:cNvSpPr>
          <p:nvPr/>
        </p:nvSpPr>
        <p:spPr bwMode="auto">
          <a:xfrm>
            <a:off x="4000500" y="1785938"/>
            <a:ext cx="1785938" cy="369887"/>
          </a:xfrm>
          <a:prstGeom prst="rect">
            <a:avLst/>
          </a:prstGeom>
          <a:noFill/>
          <a:ln w="9525">
            <a:noFill/>
            <a:miter lim="800000"/>
            <a:headEnd/>
            <a:tailEnd/>
          </a:ln>
        </p:spPr>
        <p:txBody>
          <a:bodyPr>
            <a:spAutoFit/>
          </a:bodyPr>
          <a:lstStyle/>
          <a:p>
            <a:r>
              <a:rPr lang="hu-HU">
                <a:latin typeface="Calibri" pitchFamily="34" charset="0"/>
              </a:rPr>
              <a:t>Web site nr. 2. </a:t>
            </a:r>
          </a:p>
        </p:txBody>
      </p:sp>
      <p:sp>
        <p:nvSpPr>
          <p:cNvPr id="45081" name="Szövegdoboz 24"/>
          <p:cNvSpPr txBox="1">
            <a:spLocks noChangeArrowheads="1"/>
          </p:cNvSpPr>
          <p:nvPr/>
        </p:nvSpPr>
        <p:spPr bwMode="auto">
          <a:xfrm>
            <a:off x="6786563" y="1785938"/>
            <a:ext cx="1638300" cy="369887"/>
          </a:xfrm>
          <a:prstGeom prst="rect">
            <a:avLst/>
          </a:prstGeom>
          <a:noFill/>
          <a:ln w="9525">
            <a:noFill/>
            <a:miter lim="800000"/>
            <a:headEnd/>
            <a:tailEnd/>
          </a:ln>
        </p:spPr>
        <p:txBody>
          <a:bodyPr wrap="none">
            <a:spAutoFit/>
          </a:bodyPr>
          <a:lstStyle/>
          <a:p>
            <a:r>
              <a:rPr lang="hu-HU">
                <a:latin typeface="Calibri" pitchFamily="34" charset="0"/>
              </a:rPr>
              <a:t>Web site nr. 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524750" y="260350"/>
            <a:ext cx="1619250" cy="576263"/>
          </a:xfrm>
        </p:spPr>
        <p:txBody>
          <a:bodyPr/>
          <a:lstStyle/>
          <a:p>
            <a:pPr algn="l" eaLnBrk="1" hangingPunct="1"/>
            <a:endParaRPr lang="hu-HU" sz="3600" u="sng" smtClean="0"/>
          </a:p>
        </p:txBody>
      </p:sp>
      <p:sp>
        <p:nvSpPr>
          <p:cNvPr id="48131" name="Rectangle 3"/>
          <p:cNvSpPr>
            <a:spLocks noGrp="1" noChangeArrowheads="1"/>
          </p:cNvSpPr>
          <p:nvPr>
            <p:ph type="body" idx="1"/>
          </p:nvPr>
        </p:nvSpPr>
        <p:spPr>
          <a:xfrm>
            <a:off x="457200" y="333375"/>
            <a:ext cx="8229600" cy="5792788"/>
          </a:xfrm>
        </p:spPr>
        <p:txBody>
          <a:bodyPr/>
          <a:lstStyle/>
          <a:p>
            <a:pPr eaLnBrk="1" hangingPunct="1">
              <a:buFont typeface="Arial" charset="0"/>
              <a:buNone/>
            </a:pPr>
            <a:r>
              <a:rPr lang="hu-HU" smtClean="0">
                <a:hlinkClick r:id="rId3"/>
              </a:rPr>
              <a:t>www.grokster.com</a:t>
            </a:r>
            <a:r>
              <a:rPr lang="hu-HU" smtClean="0"/>
              <a:t> </a:t>
            </a:r>
          </a:p>
          <a:p>
            <a:pPr eaLnBrk="1" hangingPunct="1"/>
            <a:endParaRPr lang="hu-HU" smtClean="0"/>
          </a:p>
          <a:p>
            <a:pPr eaLnBrk="1" hangingPunct="1"/>
            <a:endParaRPr lang="hu-HU" smtClean="0"/>
          </a:p>
          <a:p>
            <a:pPr eaLnBrk="1" hangingPunct="1"/>
            <a:endParaRPr lang="hu-HU" smtClean="0"/>
          </a:p>
          <a:p>
            <a:pPr eaLnBrk="1" hangingPunct="1">
              <a:buFontTx/>
              <a:buNone/>
            </a:pPr>
            <a:endParaRPr lang="hu-HU" smtClean="0"/>
          </a:p>
          <a:p>
            <a:pPr eaLnBrk="1" hangingPunct="1">
              <a:buFontTx/>
              <a:buNone/>
            </a:pPr>
            <a:endParaRPr lang="hu-HU" smtClean="0"/>
          </a:p>
        </p:txBody>
      </p:sp>
      <p:pic>
        <p:nvPicPr>
          <p:cNvPr id="48132" name="Kép 4"/>
          <p:cNvPicPr>
            <a:picLocks noChangeAspect="1" noChangeArrowheads="1"/>
          </p:cNvPicPr>
          <p:nvPr/>
        </p:nvPicPr>
        <p:blipFill>
          <a:blip r:embed="rId4" cstate="print"/>
          <a:srcRect l="22412" t="20177" r="22964" b="17717"/>
          <a:stretch>
            <a:fillRect/>
          </a:stretch>
        </p:blipFill>
        <p:spPr bwMode="auto">
          <a:xfrm>
            <a:off x="0" y="908050"/>
            <a:ext cx="9144000" cy="5949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1847850"/>
            <a:ext cx="9144000" cy="0"/>
          </a:xfrm>
          <a:prstGeom prst="rect">
            <a:avLst/>
          </a:prstGeom>
          <a:noFill/>
          <a:ln w="9525">
            <a:noFill/>
            <a:miter lim="800000"/>
            <a:headEnd/>
            <a:tailEnd/>
          </a:ln>
        </p:spPr>
        <p:txBody>
          <a:bodyPr wrap="none" anchor="ctr">
            <a:spAutoFit/>
          </a:bodyPr>
          <a:lstStyle/>
          <a:p>
            <a:endParaRPr lang="hu-HU">
              <a:latin typeface="Calibri" pitchFamily="34" charset="0"/>
            </a:endParaRPr>
          </a:p>
        </p:txBody>
      </p:sp>
      <p:sp>
        <p:nvSpPr>
          <p:cNvPr id="54275" name="Cím 5"/>
          <p:cNvSpPr>
            <a:spLocks noGrp="1"/>
          </p:cNvSpPr>
          <p:nvPr>
            <p:ph type="title"/>
          </p:nvPr>
        </p:nvSpPr>
        <p:spPr/>
        <p:txBody>
          <a:bodyPr/>
          <a:lstStyle/>
          <a:p>
            <a:pPr eaLnBrk="1" hangingPunct="1"/>
            <a:r>
              <a:rPr lang="hu-HU" smtClean="0"/>
              <a:t>NNI szerver lefoglalás 2009.04.14.</a:t>
            </a:r>
          </a:p>
        </p:txBody>
      </p:sp>
      <p:pic>
        <p:nvPicPr>
          <p:cNvPr id="54276" name="Picture 2"/>
          <p:cNvPicPr>
            <a:picLocks noChangeAspect="1" noChangeArrowheads="1"/>
          </p:cNvPicPr>
          <p:nvPr/>
        </p:nvPicPr>
        <p:blipFill>
          <a:blip r:embed="rId3" cstate="print"/>
          <a:srcRect/>
          <a:stretch>
            <a:fillRect/>
          </a:stretch>
        </p:blipFill>
        <p:spPr bwMode="auto">
          <a:xfrm>
            <a:off x="0" y="1563688"/>
            <a:ext cx="9144000" cy="529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4313" y="0"/>
            <a:ext cx="8507412" cy="1989138"/>
          </a:xfrm>
        </p:spPr>
        <p:txBody>
          <a:bodyPr/>
          <a:lstStyle/>
          <a:p>
            <a:pPr eaLnBrk="1" hangingPunct="1"/>
            <a:r>
              <a:rPr lang="hu-HU" sz="4000" smtClean="0"/>
              <a:t>BIX adatok  </a:t>
            </a:r>
          </a:p>
        </p:txBody>
      </p:sp>
      <p:sp>
        <p:nvSpPr>
          <p:cNvPr id="55299" name="Rectangle 3"/>
          <p:cNvSpPr>
            <a:spLocks noChangeArrowheads="1"/>
          </p:cNvSpPr>
          <p:nvPr/>
        </p:nvSpPr>
        <p:spPr bwMode="auto">
          <a:xfrm>
            <a:off x="0" y="1847850"/>
            <a:ext cx="9144000" cy="0"/>
          </a:xfrm>
          <a:prstGeom prst="rect">
            <a:avLst/>
          </a:prstGeom>
          <a:noFill/>
          <a:ln w="9525">
            <a:noFill/>
            <a:miter lim="800000"/>
            <a:headEnd/>
            <a:tailEnd/>
          </a:ln>
        </p:spPr>
        <p:txBody>
          <a:bodyPr wrap="none" anchor="ctr">
            <a:spAutoFit/>
          </a:bodyPr>
          <a:lstStyle/>
          <a:p>
            <a:endParaRPr lang="hu-HU">
              <a:latin typeface="Calibri" pitchFamily="34" charset="0"/>
            </a:endParaRPr>
          </a:p>
        </p:txBody>
      </p:sp>
      <p:sp>
        <p:nvSpPr>
          <p:cNvPr id="55300" name="Rectangle 5"/>
          <p:cNvSpPr>
            <a:spLocks noChangeArrowheads="1"/>
          </p:cNvSpPr>
          <p:nvPr/>
        </p:nvSpPr>
        <p:spPr bwMode="auto">
          <a:xfrm>
            <a:off x="7143750" y="2643188"/>
            <a:ext cx="338138" cy="2116137"/>
          </a:xfrm>
          <a:prstGeom prst="rect">
            <a:avLst/>
          </a:prstGeom>
          <a:noFill/>
          <a:ln w="57150">
            <a:solidFill>
              <a:srgbClr val="990033"/>
            </a:solidFill>
            <a:miter lim="800000"/>
            <a:headEnd/>
            <a:tailEnd/>
          </a:ln>
        </p:spPr>
        <p:txBody>
          <a:bodyPr wrap="none" anchor="ctr"/>
          <a:lstStyle/>
          <a:p>
            <a:endParaRPr lang="hu-HU">
              <a:latin typeface="Calibri" pitchFamily="34" charset="0"/>
            </a:endParaRPr>
          </a:p>
        </p:txBody>
      </p:sp>
      <p:pic>
        <p:nvPicPr>
          <p:cNvPr id="55301" name="Picture 2" descr="C:\Documents and Settings\Dr Horváth Péter\Dokumentumok\11bix.bmp"/>
          <p:cNvPicPr>
            <a:picLocks noChangeAspect="1" noChangeArrowheads="1"/>
          </p:cNvPicPr>
          <p:nvPr/>
        </p:nvPicPr>
        <p:blipFill>
          <a:blip r:embed="rId3" cstate="print"/>
          <a:srcRect/>
          <a:stretch>
            <a:fillRect/>
          </a:stretch>
        </p:blipFill>
        <p:spPr bwMode="auto">
          <a:xfrm>
            <a:off x="0" y="2214563"/>
            <a:ext cx="9144000" cy="4043362"/>
          </a:xfrm>
          <a:prstGeom prst="rect">
            <a:avLst/>
          </a:prstGeom>
          <a:noFill/>
          <a:ln w="9525">
            <a:noFill/>
            <a:miter lim="800000"/>
            <a:headEnd/>
            <a:tailEnd/>
          </a:ln>
        </p:spPr>
      </p:pic>
      <p:cxnSp>
        <p:nvCxnSpPr>
          <p:cNvPr id="12" name="Egyenes összekötő nyíllal 11"/>
          <p:cNvCxnSpPr/>
          <p:nvPr/>
        </p:nvCxnSpPr>
        <p:spPr bwMode="auto">
          <a:xfrm rot="16200000" flipH="1">
            <a:off x="8001001" y="2643187"/>
            <a:ext cx="857250" cy="428625"/>
          </a:xfrm>
          <a:prstGeom prst="straightConnector1">
            <a:avLst/>
          </a:prstGeom>
          <a:solidFill>
            <a:schemeClr val="accent1"/>
          </a:solidFill>
          <a:ln w="3175" cap="flat" cmpd="sng" algn="ctr">
            <a:solidFill>
              <a:srgbClr val="FF0000"/>
            </a:solidFill>
            <a:prstDash val="solid"/>
            <a:round/>
            <a:headEnd type="none" w="med" len="med"/>
            <a:tailEnd type="arrow"/>
          </a:ln>
          <a:effectLst>
            <a:outerShdw blurRad="50800" dist="50800" dir="5400000" algn="ctr" rotWithShape="0">
              <a:srgbClr val="FF0000"/>
            </a:outerShdw>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0" y="2787650"/>
            <a:ext cx="9144000" cy="0"/>
          </a:xfrm>
          <a:prstGeom prst="rect">
            <a:avLst/>
          </a:prstGeom>
          <a:noFill/>
          <a:ln w="9525">
            <a:noFill/>
            <a:miter lim="800000"/>
            <a:headEnd/>
            <a:tailEnd/>
          </a:ln>
        </p:spPr>
        <p:txBody>
          <a:bodyPr wrap="none" anchor="ctr">
            <a:spAutoFit/>
          </a:bodyPr>
          <a:lstStyle/>
          <a:p>
            <a:endParaRPr lang="hu-HU"/>
          </a:p>
        </p:txBody>
      </p:sp>
      <p:sp>
        <p:nvSpPr>
          <p:cNvPr id="56323" name="Text Box 8"/>
          <p:cNvSpPr txBox="1">
            <a:spLocks noChangeArrowheads="1"/>
          </p:cNvSpPr>
          <p:nvPr/>
        </p:nvSpPr>
        <p:spPr bwMode="auto">
          <a:xfrm>
            <a:off x="611188" y="130175"/>
            <a:ext cx="4897437" cy="641350"/>
          </a:xfrm>
          <a:prstGeom prst="rect">
            <a:avLst/>
          </a:prstGeom>
          <a:noFill/>
          <a:ln w="9525">
            <a:noFill/>
            <a:miter lim="800000"/>
            <a:headEnd/>
            <a:tailEnd/>
          </a:ln>
        </p:spPr>
        <p:txBody>
          <a:bodyPr>
            <a:spAutoFit/>
          </a:bodyPr>
          <a:lstStyle/>
          <a:p>
            <a:r>
              <a:rPr lang="hu-HU" sz="3600" u="sng"/>
              <a:t>Torrent ügy 2010.</a:t>
            </a:r>
          </a:p>
        </p:txBody>
      </p:sp>
      <p:sp>
        <p:nvSpPr>
          <p:cNvPr id="56324" name="Szövegdoboz 4"/>
          <p:cNvSpPr txBox="1">
            <a:spLocks noChangeArrowheads="1"/>
          </p:cNvSpPr>
          <p:nvPr/>
        </p:nvSpPr>
        <p:spPr bwMode="auto">
          <a:xfrm>
            <a:off x="0" y="981075"/>
            <a:ext cx="8964613" cy="3140075"/>
          </a:xfrm>
          <a:prstGeom prst="rect">
            <a:avLst/>
          </a:prstGeom>
          <a:noFill/>
          <a:ln w="9525">
            <a:noFill/>
            <a:miter lim="800000"/>
            <a:headEnd/>
            <a:tailEnd/>
          </a:ln>
        </p:spPr>
        <p:txBody>
          <a:bodyPr>
            <a:spAutoFit/>
          </a:bodyPr>
          <a:lstStyle/>
          <a:p>
            <a:r>
              <a:rPr lang="hu-HU"/>
              <a:t>Rendőrségi közlemény:</a:t>
            </a:r>
          </a:p>
          <a:p>
            <a:r>
              <a:rPr lang="hu-HU" u="sng">
                <a:hlinkClick r:id="rId3"/>
              </a:rPr>
              <a:t>http://www.police.hu/friss/BRF-20100617_m2.html</a:t>
            </a:r>
            <a:endParaRPr lang="hu-HU"/>
          </a:p>
          <a:p>
            <a:r>
              <a:rPr lang="hu-HU"/>
              <a:t>IFPI : </a:t>
            </a:r>
          </a:p>
          <a:p>
            <a:r>
              <a:rPr lang="hu-HU" u="sng">
                <a:hlinkClick r:id="rId4"/>
              </a:rPr>
              <a:t>http://www.ifpi.org/content/section_news/20100618.html</a:t>
            </a:r>
            <a:endParaRPr lang="hu-HU"/>
          </a:p>
          <a:p>
            <a:r>
              <a:rPr lang="hu-HU"/>
              <a:t>Hír TV:</a:t>
            </a:r>
          </a:p>
          <a:p>
            <a:r>
              <a:rPr lang="hu-HU" u="sng">
                <a:hlinkClick r:id="rId5"/>
              </a:rPr>
              <a:t>http://www.youtube.com/watch?v=L--EYE5Danc</a:t>
            </a:r>
            <a:endParaRPr lang="hu-HU"/>
          </a:p>
          <a:p>
            <a:r>
              <a:rPr lang="hu-HU"/>
              <a:t>On-line cikkek:</a:t>
            </a:r>
          </a:p>
          <a:p>
            <a:r>
              <a:rPr lang="hu-HU" u="sng">
                <a:hlinkClick r:id="rId6"/>
              </a:rPr>
              <a:t>http://www.origo.hu/techbazis/internet/20100623-sebeszeti-pontossagu-akcio-volt-a-torrentszerverek-lefoglalasa.html</a:t>
            </a:r>
            <a:endParaRPr lang="hu-HU"/>
          </a:p>
          <a:p>
            <a:r>
              <a:rPr lang="hu-HU" u="sng">
                <a:hlinkClick r:id="rId7"/>
              </a:rPr>
              <a:t>http://index.hu/tech/2010/06/17/otven_szervert_foglaltak_le_a_szerdai_razzian/</a:t>
            </a:r>
            <a:endParaRPr lang="hu-HU"/>
          </a:p>
          <a:p>
            <a:endParaRPr lang="hu-HU"/>
          </a:p>
        </p:txBody>
      </p:sp>
      <p:pic>
        <p:nvPicPr>
          <p:cNvPr id="56325" name="Picture 6"/>
          <p:cNvPicPr>
            <a:picLocks noChangeAspect="1" noChangeArrowheads="1"/>
          </p:cNvPicPr>
          <p:nvPr/>
        </p:nvPicPr>
        <p:blipFill>
          <a:blip r:embed="rId8" cstate="print"/>
          <a:srcRect/>
          <a:stretch>
            <a:fillRect/>
          </a:stretch>
        </p:blipFill>
        <p:spPr bwMode="auto">
          <a:xfrm>
            <a:off x="0" y="4049713"/>
            <a:ext cx="4284663" cy="2808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4313" y="0"/>
            <a:ext cx="8507412" cy="1989138"/>
          </a:xfrm>
        </p:spPr>
        <p:txBody>
          <a:bodyPr/>
          <a:lstStyle/>
          <a:p>
            <a:pPr eaLnBrk="1" hangingPunct="1"/>
            <a:r>
              <a:rPr lang="hu-HU" sz="4000" dirty="0" smtClean="0"/>
              <a:t>BIX adatok  </a:t>
            </a:r>
          </a:p>
        </p:txBody>
      </p:sp>
      <p:sp>
        <p:nvSpPr>
          <p:cNvPr id="55299" name="Rectangle 3"/>
          <p:cNvSpPr>
            <a:spLocks noChangeArrowheads="1"/>
          </p:cNvSpPr>
          <p:nvPr/>
        </p:nvSpPr>
        <p:spPr bwMode="auto">
          <a:xfrm>
            <a:off x="0" y="1847850"/>
            <a:ext cx="9144000" cy="0"/>
          </a:xfrm>
          <a:prstGeom prst="rect">
            <a:avLst/>
          </a:prstGeom>
          <a:noFill/>
          <a:ln w="9525">
            <a:noFill/>
            <a:miter lim="800000"/>
            <a:headEnd/>
            <a:tailEnd/>
          </a:ln>
        </p:spPr>
        <p:txBody>
          <a:bodyPr wrap="none" anchor="ctr">
            <a:spAutoFit/>
          </a:bodyPr>
          <a:lstStyle/>
          <a:p>
            <a:endParaRPr lang="hu-HU">
              <a:latin typeface="Calibri" pitchFamily="34" charset="0"/>
            </a:endParaRPr>
          </a:p>
        </p:txBody>
      </p:sp>
      <p:sp>
        <p:nvSpPr>
          <p:cNvPr id="55300" name="Rectangle 5"/>
          <p:cNvSpPr>
            <a:spLocks noChangeArrowheads="1"/>
          </p:cNvSpPr>
          <p:nvPr/>
        </p:nvSpPr>
        <p:spPr bwMode="auto">
          <a:xfrm>
            <a:off x="7143750" y="2643188"/>
            <a:ext cx="338138" cy="2116137"/>
          </a:xfrm>
          <a:prstGeom prst="rect">
            <a:avLst/>
          </a:prstGeom>
          <a:noFill/>
          <a:ln w="57150">
            <a:solidFill>
              <a:srgbClr val="990033"/>
            </a:solidFill>
            <a:miter lim="800000"/>
            <a:headEnd/>
            <a:tailEnd/>
          </a:ln>
        </p:spPr>
        <p:txBody>
          <a:bodyPr wrap="none" anchor="ctr"/>
          <a:lstStyle/>
          <a:p>
            <a:endParaRPr lang="hu-HU">
              <a:latin typeface="Calibri" pitchFamily="34" charset="0"/>
            </a:endParaRPr>
          </a:p>
        </p:txBody>
      </p:sp>
      <p:pic>
        <p:nvPicPr>
          <p:cNvPr id="55301" name="Picture 2" descr="C:\Documents and Settings\Dr Horváth Péter\Dokumentumok\11bix.bmp"/>
          <p:cNvPicPr>
            <a:picLocks noChangeAspect="1" noChangeArrowheads="1"/>
          </p:cNvPicPr>
          <p:nvPr/>
        </p:nvPicPr>
        <p:blipFill>
          <a:blip r:embed="rId3" cstate="print"/>
          <a:srcRect/>
          <a:stretch>
            <a:fillRect/>
          </a:stretch>
        </p:blipFill>
        <p:spPr bwMode="auto">
          <a:xfrm>
            <a:off x="0" y="2214563"/>
            <a:ext cx="9144000" cy="4043362"/>
          </a:xfrm>
          <a:prstGeom prst="rect">
            <a:avLst/>
          </a:prstGeom>
          <a:noFill/>
          <a:ln w="9525">
            <a:noFill/>
            <a:miter lim="800000"/>
            <a:headEnd/>
            <a:tailEnd/>
          </a:ln>
        </p:spPr>
      </p:pic>
      <p:cxnSp>
        <p:nvCxnSpPr>
          <p:cNvPr id="12" name="Egyenes összekötő nyíllal 11"/>
          <p:cNvCxnSpPr/>
          <p:nvPr/>
        </p:nvCxnSpPr>
        <p:spPr bwMode="auto">
          <a:xfrm rot="16200000" flipH="1">
            <a:off x="8001001" y="2643187"/>
            <a:ext cx="857250" cy="428625"/>
          </a:xfrm>
          <a:prstGeom prst="straightConnector1">
            <a:avLst/>
          </a:prstGeom>
          <a:solidFill>
            <a:schemeClr val="accent1"/>
          </a:solidFill>
          <a:ln w="3175" cap="flat" cmpd="sng" algn="ctr">
            <a:solidFill>
              <a:srgbClr val="FF0000"/>
            </a:solidFill>
            <a:prstDash val="solid"/>
            <a:round/>
            <a:headEnd type="none" w="med" len="med"/>
            <a:tailEnd type="arrow"/>
          </a:ln>
          <a:effectLst>
            <a:outerShdw blurRad="50800" dist="50800" dir="5400000" algn="ctr" rotWithShape="0">
              <a:srgbClr val="FF0000"/>
            </a:outerShdw>
          </a:effectLst>
        </p:spPr>
      </p:cxnSp>
    </p:spTree>
    <p:extLst>
      <p:ext uri="{BB962C8B-B14F-4D97-AF65-F5344CB8AC3E}">
        <p14:creationId xmlns="" xmlns:p14="http://schemas.microsoft.com/office/powerpoint/2010/main" val="2339239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hu-HU" altLang="hu-HU" dirty="0" smtClean="0"/>
              <a:t>NAV sikerek</a:t>
            </a:r>
          </a:p>
        </p:txBody>
      </p:sp>
      <p:sp>
        <p:nvSpPr>
          <p:cNvPr id="7171" name="Rectangle 3"/>
          <p:cNvSpPr>
            <a:spLocks noGrp="1" noChangeArrowheads="1"/>
          </p:cNvSpPr>
          <p:nvPr>
            <p:ph type="body" idx="1"/>
          </p:nvPr>
        </p:nvSpPr>
        <p:spPr>
          <a:xfrm>
            <a:off x="395288" y="1628775"/>
            <a:ext cx="8424862" cy="4525963"/>
          </a:xfrm>
        </p:spPr>
        <p:txBody>
          <a:bodyPr/>
          <a:lstStyle/>
          <a:p>
            <a:pPr>
              <a:buFont typeface="Arial" charset="0"/>
              <a:buNone/>
            </a:pPr>
            <a:endParaRPr lang="hu-HU" altLang="hu-HU" sz="2800" dirty="0" smtClean="0"/>
          </a:p>
          <a:p>
            <a:r>
              <a:rPr lang="hu-HU" altLang="hu-HU" sz="2800" dirty="0" smtClean="0"/>
              <a:t>2011 	 </a:t>
            </a:r>
            <a:r>
              <a:rPr lang="hu-HU" altLang="hu-HU" sz="2800" dirty="0" err="1" smtClean="0"/>
              <a:t>Cinedub</a:t>
            </a:r>
            <a:r>
              <a:rPr lang="hu-HU" altLang="hu-HU" sz="2800" dirty="0" smtClean="0"/>
              <a:t> </a:t>
            </a:r>
          </a:p>
          <a:p>
            <a:pPr marL="0" indent="0">
              <a:buNone/>
            </a:pPr>
            <a:r>
              <a:rPr lang="hu-HU" altLang="hu-HU" sz="2800" dirty="0" smtClean="0">
                <a:hlinkClick r:id="rId3"/>
              </a:rPr>
              <a:t>http://www.youtube.com/watch?v=f8PeA-xMo8M </a:t>
            </a:r>
          </a:p>
          <a:p>
            <a:pPr marL="0" indent="0">
              <a:buNone/>
            </a:pPr>
            <a:r>
              <a:rPr lang="hu-HU" altLang="hu-HU" sz="2800" dirty="0" smtClean="0">
                <a:hlinkClick r:id="rId3"/>
              </a:rPr>
              <a:t>http://www.youtube.com/watch?v=AYbFjV7-ppk&amp;feature=player_embedded</a:t>
            </a:r>
            <a:r>
              <a:rPr lang="hu-HU" altLang="hu-HU" sz="2800" dirty="0" smtClean="0"/>
              <a:t> </a:t>
            </a:r>
          </a:p>
          <a:p>
            <a:endParaRPr lang="hu-HU" altLang="hu-HU" sz="2800" dirty="0" smtClean="0"/>
          </a:p>
          <a:p>
            <a:r>
              <a:rPr lang="hu-HU" altLang="hu-HU" sz="2800" dirty="0" smtClean="0"/>
              <a:t>2013 	</a:t>
            </a:r>
            <a:r>
              <a:rPr lang="hu-HU" altLang="hu-HU" sz="2800" dirty="0" err="1" smtClean="0"/>
              <a:t>muxuj-RNI</a:t>
            </a:r>
            <a:endParaRPr lang="hu-HU" altLang="hu-HU" sz="2800" dirty="0" smtClean="0"/>
          </a:p>
          <a:p>
            <a:pPr>
              <a:buFont typeface="Arial" charset="0"/>
              <a:buNone/>
            </a:pPr>
            <a:endParaRPr lang="hu-HU" altLang="hu-HU" sz="2800" dirty="0" smtClean="0"/>
          </a:p>
          <a:p>
            <a:pPr>
              <a:buFontTx/>
              <a:buNone/>
            </a:pPr>
            <a:endParaRPr lang="hu-HU" altLang="hu-HU" sz="2800" i="1" dirty="0" smtClean="0"/>
          </a:p>
          <a:p>
            <a:endParaRPr lang="hu-HU" altLang="hu-HU" sz="2800" i="1" dirty="0" smtClean="0"/>
          </a:p>
          <a:p>
            <a:endParaRPr lang="hu-HU" altLang="hu-HU" sz="2800" i="1" dirty="0" smtClean="0"/>
          </a:p>
          <a:p>
            <a:endParaRPr lang="hu-HU" altLang="hu-HU" sz="2800" dirty="0" smtClean="0"/>
          </a:p>
          <a:p>
            <a:endParaRPr lang="hu-HU" altLang="hu-HU" sz="2800" dirty="0" smtClean="0"/>
          </a:p>
          <a:p>
            <a:endParaRPr lang="hu-HU" altLang="hu-HU" sz="2800" dirty="0" smtClean="0"/>
          </a:p>
          <a:p>
            <a:endParaRPr lang="hu-HU" altLang="hu-HU" sz="2800" dirty="0" smtClean="0"/>
          </a:p>
          <a:p>
            <a:endParaRPr lang="hu-HU" altLang="hu-HU" sz="2800" dirty="0" smtClean="0"/>
          </a:p>
          <a:p>
            <a:pPr>
              <a:buFontTx/>
              <a:buNone/>
            </a:pPr>
            <a:endParaRPr lang="hu-HU" altLang="hu-HU" sz="2800" dirty="0" smtClean="0"/>
          </a:p>
          <a:p>
            <a:pPr>
              <a:buFontTx/>
              <a:buNone/>
            </a:pPr>
            <a:endParaRPr lang="hu-HU" altLang="hu-HU" sz="2800" dirty="0" smtClean="0"/>
          </a:p>
        </p:txBody>
      </p:sp>
      <p:pic>
        <p:nvPicPr>
          <p:cNvPr id="7172" name="Picture 4" descr="proart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589588"/>
            <a:ext cx="2771775" cy="1023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3" name="Rectangle 5"/>
          <p:cNvSpPr>
            <a:spLocks noChangeArrowheads="1"/>
          </p:cNvSpPr>
          <p:nvPr/>
        </p:nvSpPr>
        <p:spPr bwMode="auto">
          <a:xfrm>
            <a:off x="0" y="6602413"/>
            <a:ext cx="272732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altLang="hu-HU" sz="1100">
                <a:solidFill>
                  <a:srgbClr val="339966"/>
                </a:solidFill>
                <a:latin typeface="Bookman Old Style" pitchFamily="18" charset="0"/>
              </a:rPr>
              <a:t>SZÖVETSÉG A SZERZŐI JOGOKÉRT</a:t>
            </a:r>
          </a:p>
        </p:txBody>
      </p:sp>
      <p:pic>
        <p:nvPicPr>
          <p:cNvPr id="7174" name="Picture 14" descr="proartlo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661025"/>
            <a:ext cx="2771775" cy="102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148" t="10156" r="-16612" b="-38843"/>
          <a:stretch/>
        </p:blipFill>
        <p:spPr bwMode="auto">
          <a:xfrm>
            <a:off x="0" y="692696"/>
            <a:ext cx="13392000" cy="76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5078442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1024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74" t="8532"/>
          <a:stretch/>
        </p:blipFill>
        <p:spPr bwMode="auto">
          <a:xfrm>
            <a:off x="217714" y="624114"/>
            <a:ext cx="12793436" cy="6691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3539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hu-HU" smtClean="0">
                <a:latin typeface="Times New Roman" pitchFamily="18" charset="0"/>
                <a:cs typeface="Times New Roman" pitchFamily="18" charset="0"/>
              </a:rPr>
              <a:t>A Szövetség célja</a:t>
            </a:r>
          </a:p>
        </p:txBody>
      </p:sp>
      <p:sp>
        <p:nvSpPr>
          <p:cNvPr id="9219" name="Rectangle 3"/>
          <p:cNvSpPr>
            <a:spLocks noGrp="1" noChangeArrowheads="1"/>
          </p:cNvSpPr>
          <p:nvPr>
            <p:ph type="body" idx="1"/>
          </p:nvPr>
        </p:nvSpPr>
        <p:spPr>
          <a:xfrm>
            <a:off x="457200" y="1600200"/>
            <a:ext cx="8229600" cy="4686300"/>
          </a:xfrm>
        </p:spPr>
        <p:txBody>
          <a:bodyPr/>
          <a:lstStyle/>
          <a:p>
            <a:pPr eaLnBrk="1" hangingPunct="1"/>
            <a:r>
              <a:rPr lang="hu-HU" dirty="0" smtClean="0">
                <a:latin typeface="Times New Roman" pitchFamily="18" charset="0"/>
                <a:cs typeface="Times New Roman" pitchFamily="18" charset="0"/>
              </a:rPr>
              <a:t>Szerzői jogi jogtudatosság szintjének emelése társadalmi szinten</a:t>
            </a:r>
          </a:p>
          <a:p>
            <a:pPr eaLnBrk="1" hangingPunct="1"/>
            <a:endParaRPr lang="hu-HU" dirty="0" smtClean="0">
              <a:latin typeface="Times New Roman" pitchFamily="18" charset="0"/>
              <a:cs typeface="Times New Roman" pitchFamily="18" charset="0"/>
            </a:endParaRPr>
          </a:p>
          <a:p>
            <a:pPr eaLnBrk="1" hangingPunct="1"/>
            <a:endParaRPr lang="hu-HU" dirty="0" smtClean="0">
              <a:latin typeface="Times New Roman" pitchFamily="18" charset="0"/>
              <a:cs typeface="Times New Roman" pitchFamily="18" charset="0"/>
            </a:endParaRPr>
          </a:p>
          <a:p>
            <a:pPr eaLnBrk="1" hangingPunct="1"/>
            <a:endParaRPr lang="hu-HU" dirty="0" smtClean="0">
              <a:latin typeface="Times New Roman" pitchFamily="18" charset="0"/>
              <a:cs typeface="Times New Roman" pitchFamily="18" charset="0"/>
            </a:endParaRPr>
          </a:p>
          <a:p>
            <a:pPr eaLnBrk="1" hangingPunct="1"/>
            <a:endParaRPr lang="hu-HU" dirty="0" smtClean="0">
              <a:latin typeface="Times New Roman" pitchFamily="18" charset="0"/>
              <a:cs typeface="Times New Roman" pitchFamily="18" charset="0"/>
            </a:endParaRPr>
          </a:p>
          <a:p>
            <a:pPr eaLnBrk="1" hangingPunct="1"/>
            <a:r>
              <a:rPr lang="hu-HU" dirty="0" smtClean="0">
                <a:latin typeface="Times New Roman" pitchFamily="18" charset="0"/>
                <a:cs typeface="Times New Roman" pitchFamily="18" charset="0"/>
              </a:rPr>
              <a:t>A jogsértések elleni fellépés hatékonyságának javítása (</a:t>
            </a:r>
            <a:r>
              <a:rPr lang="hu-HU" dirty="0" err="1" smtClean="0">
                <a:latin typeface="Times New Roman" pitchFamily="18" charset="0"/>
                <a:cs typeface="Times New Roman" pitchFamily="18" charset="0"/>
              </a:rPr>
              <a:t>emü.szerz</a:t>
            </a:r>
            <a:r>
              <a:rPr lang="hu-HU" dirty="0" smtClean="0">
                <a:latin typeface="Times New Roman" pitchFamily="18" charset="0"/>
                <a:cs typeface="Times New Roman" pitchFamily="18" charset="0"/>
              </a:rPr>
              <a:t>.: NAV, ORFK, BRFK)</a:t>
            </a:r>
          </a:p>
          <a:p>
            <a:pPr eaLnBrk="1" hangingPunct="1">
              <a:buFontTx/>
              <a:buNone/>
            </a:pPr>
            <a:endParaRPr lang="hu-HU" dirty="0" smtClean="0"/>
          </a:p>
          <a:p>
            <a:pPr eaLnBrk="1" hangingPunct="1">
              <a:buFont typeface="Arial" charset="0"/>
              <a:buNone/>
            </a:pPr>
            <a:endParaRPr lang="hu-HU" dirty="0" smtClean="0"/>
          </a:p>
          <a:p>
            <a:pPr eaLnBrk="1" hangingPunct="1">
              <a:buFontTx/>
              <a:buNone/>
            </a:pPr>
            <a:endParaRPr lang="hu-HU" dirty="0" smtClean="0"/>
          </a:p>
        </p:txBody>
      </p:sp>
      <p:pic>
        <p:nvPicPr>
          <p:cNvPr id="9222" name="Picture 7"/>
          <p:cNvPicPr>
            <a:picLocks noChangeAspect="1" noChangeArrowheads="1"/>
          </p:cNvPicPr>
          <p:nvPr/>
        </p:nvPicPr>
        <p:blipFill>
          <a:blip r:embed="rId3" cstate="print"/>
          <a:srcRect/>
          <a:stretch>
            <a:fillRect/>
          </a:stretch>
        </p:blipFill>
        <p:spPr bwMode="auto">
          <a:xfrm>
            <a:off x="4929188" y="2238375"/>
            <a:ext cx="3571875" cy="2181225"/>
          </a:xfrm>
          <a:prstGeom prst="rect">
            <a:avLst/>
          </a:prstGeom>
          <a:noFill/>
          <a:ln w="9525">
            <a:noFill/>
            <a:miter lim="800000"/>
            <a:headEnd/>
            <a:tailEnd/>
          </a:ln>
        </p:spPr>
      </p:pic>
      <p:pic>
        <p:nvPicPr>
          <p:cNvPr id="9223" name="Picture 6"/>
          <p:cNvPicPr>
            <a:picLocks noChangeAspect="1" noChangeArrowheads="1"/>
          </p:cNvPicPr>
          <p:nvPr/>
        </p:nvPicPr>
        <p:blipFill>
          <a:blip r:embed="rId4" cstate="print"/>
          <a:srcRect/>
          <a:stretch>
            <a:fillRect/>
          </a:stretch>
        </p:blipFill>
        <p:spPr bwMode="auto">
          <a:xfrm>
            <a:off x="1071563" y="2643188"/>
            <a:ext cx="2858977" cy="2009948"/>
          </a:xfrm>
          <a:prstGeom prst="rect">
            <a:avLst/>
          </a:prstGeom>
          <a:noFill/>
          <a:ln w="9525">
            <a:noFill/>
            <a:miter lim="800000"/>
            <a:headEnd/>
            <a:tailEnd/>
          </a:ln>
        </p:spPr>
      </p:pic>
      <p:pic>
        <p:nvPicPr>
          <p:cNvPr id="8" name="Kép 7"/>
          <p:cNvPicPr/>
          <p:nvPr/>
        </p:nvPicPr>
        <p:blipFill>
          <a:blip r:embed="rId5" cstate="print"/>
          <a:srcRect l="20751" t="22146" r="21305" b="17717"/>
          <a:stretch>
            <a:fillRect/>
          </a:stretch>
        </p:blipFill>
        <p:spPr bwMode="auto">
          <a:xfrm>
            <a:off x="3995936" y="2060848"/>
            <a:ext cx="4896544" cy="28803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1126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39073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4" name="Tartalom helye 3"/>
          <p:cNvSpPr>
            <a:spLocks noGrp="1"/>
          </p:cNvSpPr>
          <p:nvPr>
            <p:ph idx="1"/>
          </p:nvPr>
        </p:nvSpPr>
        <p:spPr/>
        <p:txBody>
          <a:bodyPr/>
          <a:lstStyle/>
          <a:p>
            <a:endParaRPr lang="hu-HU"/>
          </a:p>
        </p:txBody>
      </p:sp>
      <p:pic>
        <p:nvPicPr>
          <p:cNvPr id="1229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33575" y="-228600"/>
            <a:ext cx="13011150" cy="731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52407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04664"/>
            <a:ext cx="8507413" cy="6119961"/>
          </a:xfrm>
        </p:spPr>
        <p:txBody>
          <a:bodyPr/>
          <a:lstStyle/>
          <a:p>
            <a:pPr eaLnBrk="1" hangingPunct="1"/>
            <a:r>
              <a:rPr lang="hu-HU" dirty="0" smtClean="0">
                <a:hlinkClick r:id="rId3"/>
              </a:rPr>
              <a:t/>
            </a:r>
            <a:br>
              <a:rPr lang="hu-HU" dirty="0" smtClean="0">
                <a:hlinkClick r:id="rId3"/>
              </a:rPr>
            </a:br>
            <a:r>
              <a:rPr lang="hu-HU" dirty="0" err="1" smtClean="0">
                <a:hlinkClick r:id="rId3"/>
              </a:rPr>
              <a:t>www.szerzoijogikezikonyv.hu</a:t>
            </a:r>
            <a:r>
              <a:rPr lang="hu-HU" dirty="0" smtClean="0"/>
              <a:t/>
            </a:r>
            <a:br>
              <a:rPr lang="hu-HU" dirty="0" smtClean="0"/>
            </a:br>
            <a:r>
              <a:rPr lang="hu-HU" dirty="0" smtClean="0"/>
              <a:t> </a:t>
            </a:r>
            <a:r>
              <a:rPr lang="hu-HU" sz="5400" dirty="0" smtClean="0"/>
              <a:t/>
            </a:r>
            <a:br>
              <a:rPr lang="hu-HU" sz="5400" dirty="0" smtClean="0"/>
            </a:br>
            <a:r>
              <a:rPr lang="hu-HU" sz="4800" b="1" dirty="0" err="1" smtClean="0">
                <a:hlinkClick r:id="rId4"/>
              </a:rPr>
              <a:t>www.proart.hu</a:t>
            </a:r>
            <a:r>
              <a:rPr lang="hu-HU" sz="4800" b="1" dirty="0" smtClean="0"/>
              <a:t/>
            </a:r>
            <a:br>
              <a:rPr lang="hu-HU" sz="4800" b="1" dirty="0" smtClean="0"/>
            </a:br>
            <a:r>
              <a:rPr lang="hu-HU" sz="4800" b="1" dirty="0" err="1" smtClean="0">
                <a:hlinkClick r:id="rId5"/>
              </a:rPr>
              <a:t>info</a:t>
            </a:r>
            <a:r>
              <a:rPr lang="hu-HU" sz="4800" b="1" dirty="0" smtClean="0">
                <a:hlinkClick r:id="rId5"/>
              </a:rPr>
              <a:t>@</a:t>
            </a:r>
            <a:r>
              <a:rPr lang="hu-HU" sz="4800" b="1" dirty="0" err="1" smtClean="0">
                <a:hlinkClick r:id="rId5"/>
              </a:rPr>
              <a:t>proart.hu</a:t>
            </a:r>
            <a:r>
              <a:rPr lang="hu-HU" sz="4800" b="1" dirty="0" smtClean="0"/>
              <a:t> </a:t>
            </a:r>
            <a:br>
              <a:rPr lang="hu-HU" sz="4800" b="1" dirty="0" smtClean="0"/>
            </a:br>
            <a:r>
              <a:rPr lang="hu-HU" sz="4800" b="1" dirty="0" smtClean="0"/>
              <a:t>06 1 488 7006</a:t>
            </a:r>
            <a:r>
              <a:rPr lang="hu-HU" dirty="0" smtClean="0"/>
              <a:t/>
            </a:r>
            <a:br>
              <a:rPr lang="hu-HU" dirty="0" smtClean="0"/>
            </a:br>
            <a:endParaRPr lang="hu-HU" dirty="0" smtClean="0"/>
          </a:p>
        </p:txBody>
      </p:sp>
      <p:pic>
        <p:nvPicPr>
          <p:cNvPr id="57348" name="Picture 4" descr="proartlogo"/>
          <p:cNvPicPr>
            <a:picLocks noChangeAspect="1" noChangeArrowheads="1"/>
          </p:cNvPicPr>
          <p:nvPr/>
        </p:nvPicPr>
        <p:blipFill>
          <a:blip r:embed="rId6" cstate="print"/>
          <a:srcRect/>
          <a:stretch>
            <a:fillRect/>
          </a:stretch>
        </p:blipFill>
        <p:spPr bwMode="auto">
          <a:xfrm>
            <a:off x="0" y="5589588"/>
            <a:ext cx="2771775" cy="1023937"/>
          </a:xfrm>
          <a:prstGeom prst="rect">
            <a:avLst/>
          </a:prstGeom>
          <a:noFill/>
          <a:ln w="9525">
            <a:noFill/>
            <a:miter lim="800000"/>
            <a:headEnd/>
            <a:tailEnd/>
          </a:ln>
        </p:spPr>
      </p:pic>
      <p:sp>
        <p:nvSpPr>
          <p:cNvPr id="57349" name="Rectangle 5"/>
          <p:cNvSpPr>
            <a:spLocks noChangeArrowheads="1"/>
          </p:cNvSpPr>
          <p:nvPr/>
        </p:nvSpPr>
        <p:spPr bwMode="auto">
          <a:xfrm>
            <a:off x="0" y="6602413"/>
            <a:ext cx="2727325" cy="260350"/>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rPr>
              <a:t>SZÖVETSÉG A SZERZŐI JOGOKÉRT</a:t>
            </a:r>
          </a:p>
        </p:txBody>
      </p:sp>
      <p:sp>
        <p:nvSpPr>
          <p:cNvPr id="6" name="Tartalom helye 5"/>
          <p:cNvSpPr>
            <a:spLocks noGrp="1"/>
          </p:cNvSpPr>
          <p:nvPr>
            <p:ph idx="1"/>
          </p:nvPr>
        </p:nvSpPr>
        <p:spPr>
          <a:xfrm>
            <a:off x="8316416" y="5661247"/>
            <a:ext cx="370384" cy="464915"/>
          </a:xfrm>
        </p:spPr>
        <p:txBody>
          <a:bodyPr/>
          <a:lstStyle/>
          <a:p>
            <a:endParaRPr lang="hu-H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79874" name="Picture 2"/>
          <p:cNvPicPr>
            <a:picLocks noGrp="1" noChangeAspect="1" noChangeArrowheads="1"/>
          </p:cNvPicPr>
          <p:nvPr>
            <p:ph idx="1"/>
          </p:nvPr>
        </p:nvPicPr>
        <p:blipFill>
          <a:blip r:embed="rId2" cstate="print"/>
          <a:srcRect t="15256" b="6398"/>
          <a:stretch>
            <a:fillRect/>
          </a:stretch>
        </p:blipFill>
        <p:spPr bwMode="auto">
          <a:xfrm>
            <a:off x="0" y="260648"/>
            <a:ext cx="8984115" cy="6120680"/>
          </a:xfrm>
          <a:prstGeom prst="rect">
            <a:avLst/>
          </a:prstGeom>
          <a:noFill/>
          <a:ln w="9525">
            <a:noFill/>
            <a:miter lim="800000"/>
            <a:headEnd/>
            <a:tailEnd/>
          </a:ln>
        </p:spPr>
      </p:pic>
    </p:spTree>
    <p:extLst>
      <p:ext uri="{BB962C8B-B14F-4D97-AF65-F5344CB8AC3E}">
        <p14:creationId xmlns="" xmlns:p14="http://schemas.microsoft.com/office/powerpoint/2010/main" val="1265531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7787208" cy="346050"/>
          </a:xfrm>
        </p:spPr>
        <p:txBody>
          <a:bodyPr/>
          <a:lstStyle/>
          <a:p>
            <a:endParaRPr lang="hu-HU" dirty="0"/>
          </a:p>
        </p:txBody>
      </p:sp>
      <p:sp>
        <p:nvSpPr>
          <p:cNvPr id="3" name="Tartalom helye 2"/>
          <p:cNvSpPr>
            <a:spLocks noGrp="1"/>
          </p:cNvSpPr>
          <p:nvPr>
            <p:ph idx="1"/>
          </p:nvPr>
        </p:nvSpPr>
        <p:spPr>
          <a:xfrm>
            <a:off x="457200" y="620688"/>
            <a:ext cx="8229600" cy="5505475"/>
          </a:xfrm>
        </p:spPr>
        <p:txBody>
          <a:bodyPr/>
          <a:lstStyle/>
          <a:p>
            <a:pPr marL="0" indent="0">
              <a:buNone/>
            </a:pPr>
            <a:r>
              <a:rPr lang="hu-HU" sz="4000" b="1" dirty="0" smtClean="0"/>
              <a:t>„Az </a:t>
            </a:r>
            <a:r>
              <a:rPr lang="hu-HU" sz="4000" b="1" dirty="0"/>
              <a:t>internet a gazdasági növekedés egyik tényezője, fontos kommunikációs, forgalmazási és kreatív csatorna. Ugyanakkor az illegális kereskedelmet is elősegíti, ami a fogyasztókat és a törvényes üzleteket egyaránt károsítja</a:t>
            </a:r>
            <a:r>
              <a:rPr lang="hu-HU" sz="4000" b="1" dirty="0" smtClean="0"/>
              <a:t>.”</a:t>
            </a:r>
          </a:p>
          <a:p>
            <a:pPr marL="0" indent="0">
              <a:buNone/>
            </a:pPr>
            <a:endParaRPr lang="hu-HU" b="1" dirty="0"/>
          </a:p>
          <a:p>
            <a:pPr marL="0" indent="0">
              <a:buNone/>
            </a:pPr>
            <a:r>
              <a:rPr lang="hu-HU" sz="2000" dirty="0" smtClean="0">
                <a:hlinkClick r:id="rId2"/>
              </a:rPr>
              <a:t>http://www.hamisitasellen.hu/2014/11/kuzdelem-a-szellemi-tulajdonnal-kapcsolatos-buncselekmenyek-ellen-az-interneten/</a:t>
            </a:r>
            <a:r>
              <a:rPr lang="hu-HU" sz="2000" dirty="0" smtClean="0"/>
              <a:t> </a:t>
            </a:r>
            <a:endParaRPr lang="hu-HU" sz="2000" dirty="0"/>
          </a:p>
        </p:txBody>
      </p:sp>
    </p:spTree>
    <p:extLst>
      <p:ext uri="{BB962C8B-B14F-4D97-AF65-F5344CB8AC3E}">
        <p14:creationId xmlns="" xmlns:p14="http://schemas.microsoft.com/office/powerpoint/2010/main" val="368542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p:txBody>
          <a:bodyPr/>
          <a:lstStyle/>
          <a:p>
            <a:pPr eaLnBrk="1" hangingPunct="1"/>
            <a:r>
              <a:rPr lang="hu-HU" dirty="0" smtClean="0">
                <a:latin typeface="Times New Roman" pitchFamily="18" charset="0"/>
                <a:cs typeface="Times New Roman" pitchFamily="18" charset="0"/>
              </a:rPr>
              <a:t>Hamisítás/kalózkodás</a:t>
            </a:r>
          </a:p>
        </p:txBody>
      </p:sp>
      <p:pic>
        <p:nvPicPr>
          <p:cNvPr id="12291" name="Picture 4" descr="proartlogo"/>
          <p:cNvPicPr>
            <a:picLocks noChangeAspect="1" noChangeArrowheads="1"/>
          </p:cNvPicPr>
          <p:nvPr/>
        </p:nvPicPr>
        <p:blipFill>
          <a:blip r:embed="rId3" cstate="print"/>
          <a:srcRect/>
          <a:stretch>
            <a:fillRect/>
          </a:stretch>
        </p:blipFill>
        <p:spPr bwMode="auto">
          <a:xfrm>
            <a:off x="0" y="5661025"/>
            <a:ext cx="2771775" cy="1023938"/>
          </a:xfrm>
          <a:prstGeom prst="rect">
            <a:avLst/>
          </a:prstGeom>
          <a:noFill/>
          <a:ln w="9525">
            <a:noFill/>
            <a:miter lim="800000"/>
            <a:headEnd/>
            <a:tailEnd/>
          </a:ln>
        </p:spPr>
      </p:pic>
      <p:sp>
        <p:nvSpPr>
          <p:cNvPr id="12292" name="Szövegdoboz 4"/>
          <p:cNvSpPr txBox="1">
            <a:spLocks noChangeArrowheads="1"/>
          </p:cNvSpPr>
          <p:nvPr/>
        </p:nvSpPr>
        <p:spPr bwMode="auto">
          <a:xfrm>
            <a:off x="0" y="6596063"/>
            <a:ext cx="2752725" cy="261937"/>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cs typeface="Times New Roman" pitchFamily="18" charset="0"/>
              </a:rPr>
              <a:t>SZÖVETSÉG A SZERZŐI JOGOKÉRT</a:t>
            </a:r>
            <a:endParaRPr lang="hu-HU" sz="1100">
              <a:latin typeface="Calibri" pitchFamily="34" charset="0"/>
            </a:endParaRPr>
          </a:p>
        </p:txBody>
      </p:sp>
      <p:sp>
        <p:nvSpPr>
          <p:cNvPr id="12293" name="Szövegdoboz 6"/>
          <p:cNvSpPr txBox="1">
            <a:spLocks noChangeArrowheads="1"/>
          </p:cNvSpPr>
          <p:nvPr/>
        </p:nvSpPr>
        <p:spPr bwMode="auto">
          <a:xfrm>
            <a:off x="571500" y="1500188"/>
            <a:ext cx="8572500" cy="6186309"/>
          </a:xfrm>
          <a:prstGeom prst="rect">
            <a:avLst/>
          </a:prstGeom>
          <a:noFill/>
          <a:ln w="9525">
            <a:noFill/>
            <a:miter lim="800000"/>
            <a:headEnd/>
            <a:tailEnd/>
          </a:ln>
        </p:spPr>
        <p:txBody>
          <a:bodyPr>
            <a:spAutoFit/>
          </a:bodyPr>
          <a:lstStyle/>
          <a:p>
            <a:r>
              <a:rPr lang="hu-HU" sz="2400" dirty="0" smtClean="0">
                <a:latin typeface="Times New Roman" pitchFamily="18" charset="0"/>
                <a:cs typeface="Times New Roman" pitchFamily="18" charset="0"/>
              </a:rPr>
              <a:t>Kalóz weboldalak használata</a:t>
            </a:r>
          </a:p>
          <a:p>
            <a:endParaRPr lang="hu-HU" sz="2400" dirty="0">
              <a:latin typeface="Times New Roman" pitchFamily="18" charset="0"/>
              <a:cs typeface="Times New Roman" pitchFamily="18" charset="0"/>
            </a:endParaRPr>
          </a:p>
          <a:p>
            <a:r>
              <a:rPr lang="hu-HU" sz="2400" u="sng" dirty="0" smtClean="0">
                <a:latin typeface="Times New Roman" pitchFamily="18" charset="0"/>
                <a:cs typeface="Times New Roman" pitchFamily="18" charset="0"/>
              </a:rPr>
              <a:t>Veszélyek</a:t>
            </a:r>
            <a:endParaRPr lang="hu-HU" sz="2400" u="sng" dirty="0">
              <a:latin typeface="Times New Roman" pitchFamily="18" charset="0"/>
              <a:cs typeface="Times New Roman" pitchFamily="18" charset="0"/>
            </a:endParaRPr>
          </a:p>
          <a:p>
            <a:pPr marL="342900" indent="-342900">
              <a:buFontTx/>
              <a:buChar char="-"/>
            </a:pPr>
            <a:r>
              <a:rPr lang="hu-HU" sz="2400" dirty="0" smtClean="0">
                <a:latin typeface="Times New Roman" pitchFamily="18" charset="0"/>
                <a:cs typeface="Times New Roman" pitchFamily="18" charset="0"/>
              </a:rPr>
              <a:t>„fertőzött” számítógép</a:t>
            </a:r>
          </a:p>
          <a:p>
            <a:pPr marL="342900" indent="-342900">
              <a:buFontTx/>
              <a:buChar char="-"/>
            </a:pPr>
            <a:r>
              <a:rPr lang="hu-HU" sz="2400" dirty="0" smtClean="0">
                <a:latin typeface="Times New Roman" pitchFamily="18" charset="0"/>
                <a:cs typeface="Times New Roman" pitchFamily="18" charset="0"/>
              </a:rPr>
              <a:t>személyes adatok, banki információk „elvesztése”</a:t>
            </a:r>
          </a:p>
          <a:p>
            <a:pPr marL="342900" indent="-342900">
              <a:buFontTx/>
              <a:buChar char="-"/>
            </a:pPr>
            <a:endParaRPr lang="hu-HU" sz="2400" dirty="0" smtClean="0">
              <a:latin typeface="Times New Roman" pitchFamily="18" charset="0"/>
              <a:cs typeface="Times New Roman" pitchFamily="18" charset="0"/>
            </a:endParaRPr>
          </a:p>
          <a:p>
            <a:r>
              <a:rPr lang="hu-HU" sz="2400" u="sng" dirty="0" smtClean="0">
                <a:latin typeface="Times New Roman" pitchFamily="18" charset="0"/>
                <a:cs typeface="Times New Roman" pitchFamily="18" charset="0"/>
              </a:rPr>
              <a:t>Káros eredmény</a:t>
            </a:r>
          </a:p>
          <a:p>
            <a:r>
              <a:rPr lang="hu-HU" sz="2400" dirty="0" smtClean="0">
                <a:latin typeface="Times New Roman" pitchFamily="18" charset="0"/>
                <a:cs typeface="Times New Roman" pitchFamily="18" charset="0"/>
              </a:rPr>
              <a:t>-   pénz veszteség, egyéb webes visszaélés</a:t>
            </a:r>
          </a:p>
          <a:p>
            <a:pPr marL="342900" indent="-342900">
              <a:buFontTx/>
              <a:buChar char="-"/>
            </a:pPr>
            <a:r>
              <a:rPr lang="hu-HU" sz="2400" dirty="0" smtClean="0">
                <a:latin typeface="Times New Roman" pitchFamily="18" charset="0"/>
                <a:cs typeface="Times New Roman" pitchFamily="18" charset="0"/>
              </a:rPr>
              <a:t>a kedvelt alkotók megkárosítása</a:t>
            </a:r>
          </a:p>
          <a:p>
            <a:pPr marL="342900" indent="-342900">
              <a:buFontTx/>
              <a:buChar char="-"/>
            </a:pPr>
            <a:r>
              <a:rPr lang="hu-HU" sz="2400" dirty="0" smtClean="0">
                <a:latin typeface="Times New Roman" pitchFamily="18" charset="0"/>
                <a:cs typeface="Times New Roman" pitchFamily="18" charset="0"/>
              </a:rPr>
              <a:t>kalózok (bűnözők) „támogatása”</a:t>
            </a:r>
          </a:p>
          <a:p>
            <a:r>
              <a:rPr lang="hu-HU" sz="2400" dirty="0" smtClean="0">
                <a:latin typeface="Times New Roman" pitchFamily="18" charset="0"/>
                <a:cs typeface="Times New Roman" pitchFamily="18" charset="0"/>
              </a:rPr>
              <a:t>-   állami bevételek csökkenése</a:t>
            </a:r>
          </a:p>
          <a:p>
            <a:pPr marL="342900" indent="-342900">
              <a:buFontTx/>
              <a:buChar char="-"/>
            </a:pPr>
            <a:endParaRPr lang="hu-HU" sz="2400" dirty="0" smtClean="0">
              <a:latin typeface="Times New Roman" pitchFamily="18" charset="0"/>
              <a:cs typeface="Times New Roman" pitchFamily="18" charset="0"/>
            </a:endParaRPr>
          </a:p>
          <a:p>
            <a:pPr marL="342900" indent="-342900">
              <a:buFontTx/>
              <a:buChar char="-"/>
            </a:pPr>
            <a:endParaRPr lang="hu-HU" sz="2400" dirty="0">
              <a:latin typeface="Times New Roman" pitchFamily="18" charset="0"/>
              <a:cs typeface="Times New Roman" pitchFamily="18" charset="0"/>
            </a:endParaRPr>
          </a:p>
          <a:p>
            <a:endParaRPr lang="hu-HU" sz="2400" dirty="0">
              <a:latin typeface="Times New Roman" pitchFamily="18" charset="0"/>
              <a:cs typeface="Times New Roman" pitchFamily="18" charset="0"/>
            </a:endParaRPr>
          </a:p>
          <a:p>
            <a:endParaRPr lang="hu-HU" sz="2400" dirty="0">
              <a:latin typeface="Times New Roman" pitchFamily="18" charset="0"/>
              <a:cs typeface="Times New Roman" pitchFamily="18" charset="0"/>
            </a:endParaRPr>
          </a:p>
          <a:p>
            <a:endParaRPr lang="hu-HU" dirty="0">
              <a:latin typeface="Times New Roman" pitchFamily="18" charset="0"/>
              <a:cs typeface="Times New Roman" pitchFamily="18" charset="0"/>
            </a:endParaRPr>
          </a:p>
          <a:p>
            <a:endParaRPr lang="hu-HU" dirty="0">
              <a:latin typeface="Times New Roman" pitchFamily="18" charset="0"/>
              <a:cs typeface="Times New Roman" pitchFamily="18" charset="0"/>
            </a:endParaRPr>
          </a:p>
        </p:txBody>
      </p:sp>
    </p:spTree>
    <p:extLst>
      <p:ext uri="{BB962C8B-B14F-4D97-AF65-F5344CB8AC3E}">
        <p14:creationId xmlns="" xmlns:p14="http://schemas.microsoft.com/office/powerpoint/2010/main" val="3433155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p:txBody>
          <a:bodyPr/>
          <a:lstStyle/>
          <a:p>
            <a:pPr eaLnBrk="1" hangingPunct="1"/>
            <a:r>
              <a:rPr lang="hu-HU" smtClean="0">
                <a:latin typeface="Times New Roman" pitchFamily="18" charset="0"/>
                <a:cs typeface="Times New Roman" pitchFamily="18" charset="0"/>
              </a:rPr>
              <a:t>Szerzői jogvédelem</a:t>
            </a:r>
          </a:p>
        </p:txBody>
      </p:sp>
      <p:pic>
        <p:nvPicPr>
          <p:cNvPr id="12291" name="Picture 4" descr="proartlogo"/>
          <p:cNvPicPr>
            <a:picLocks noChangeAspect="1" noChangeArrowheads="1"/>
          </p:cNvPicPr>
          <p:nvPr/>
        </p:nvPicPr>
        <p:blipFill>
          <a:blip r:embed="rId3" cstate="print"/>
          <a:srcRect/>
          <a:stretch>
            <a:fillRect/>
          </a:stretch>
        </p:blipFill>
        <p:spPr bwMode="auto">
          <a:xfrm>
            <a:off x="0" y="5661025"/>
            <a:ext cx="2771775" cy="1023938"/>
          </a:xfrm>
          <a:prstGeom prst="rect">
            <a:avLst/>
          </a:prstGeom>
          <a:noFill/>
          <a:ln w="9525">
            <a:noFill/>
            <a:miter lim="800000"/>
            <a:headEnd/>
            <a:tailEnd/>
          </a:ln>
        </p:spPr>
      </p:pic>
      <p:sp>
        <p:nvSpPr>
          <p:cNvPr id="12292" name="Szövegdoboz 4"/>
          <p:cNvSpPr txBox="1">
            <a:spLocks noChangeArrowheads="1"/>
          </p:cNvSpPr>
          <p:nvPr/>
        </p:nvSpPr>
        <p:spPr bwMode="auto">
          <a:xfrm>
            <a:off x="0" y="6596063"/>
            <a:ext cx="2752725" cy="261937"/>
          </a:xfrm>
          <a:prstGeom prst="rect">
            <a:avLst/>
          </a:prstGeom>
          <a:noFill/>
          <a:ln w="9525">
            <a:noFill/>
            <a:miter lim="800000"/>
            <a:headEnd/>
            <a:tailEnd/>
          </a:ln>
        </p:spPr>
        <p:txBody>
          <a:bodyPr wrap="none">
            <a:spAutoFit/>
          </a:bodyPr>
          <a:lstStyle/>
          <a:p>
            <a:r>
              <a:rPr lang="hu-HU" sz="1100">
                <a:solidFill>
                  <a:srgbClr val="339966"/>
                </a:solidFill>
                <a:latin typeface="Bookman Old Style" pitchFamily="18" charset="0"/>
                <a:cs typeface="Times New Roman" pitchFamily="18" charset="0"/>
              </a:rPr>
              <a:t>SZÖVETSÉG A SZERZŐI JOGOKÉRT</a:t>
            </a:r>
            <a:endParaRPr lang="hu-HU" sz="1100">
              <a:latin typeface="Calibri" pitchFamily="34" charset="0"/>
            </a:endParaRPr>
          </a:p>
        </p:txBody>
      </p:sp>
      <p:sp>
        <p:nvSpPr>
          <p:cNvPr id="12293" name="Szövegdoboz 6"/>
          <p:cNvSpPr txBox="1">
            <a:spLocks noChangeArrowheads="1"/>
          </p:cNvSpPr>
          <p:nvPr/>
        </p:nvSpPr>
        <p:spPr bwMode="auto">
          <a:xfrm>
            <a:off x="571500" y="1500188"/>
            <a:ext cx="8572500" cy="5448300"/>
          </a:xfrm>
          <a:prstGeom prst="rect">
            <a:avLst/>
          </a:prstGeom>
          <a:noFill/>
          <a:ln w="9525">
            <a:noFill/>
            <a:miter lim="800000"/>
            <a:headEnd/>
            <a:tailEnd/>
          </a:ln>
        </p:spPr>
        <p:txBody>
          <a:bodyPr>
            <a:spAutoFit/>
          </a:bodyPr>
          <a:lstStyle/>
          <a:p>
            <a:r>
              <a:rPr lang="hu-HU" sz="2400">
                <a:latin typeface="Times New Roman" pitchFamily="18" charset="0"/>
                <a:cs typeface="Times New Roman" pitchFamily="18" charset="0"/>
              </a:rPr>
              <a:t>Mi a szerzői jogvédelem?</a:t>
            </a:r>
          </a:p>
          <a:p>
            <a:endParaRPr lang="hu-HU" sz="2400">
              <a:latin typeface="Times New Roman" pitchFamily="18" charset="0"/>
              <a:cs typeface="Times New Roman" pitchFamily="18" charset="0"/>
            </a:endParaRPr>
          </a:p>
          <a:p>
            <a:r>
              <a:rPr lang="hu-HU" sz="2400">
                <a:latin typeface="Times New Roman" pitchFamily="18" charset="0"/>
                <a:cs typeface="Times New Roman" pitchFamily="18" charset="0"/>
              </a:rPr>
              <a:t>Miért van rá szükség (a jogosulti érdekek védelmén túl)?</a:t>
            </a:r>
          </a:p>
          <a:p>
            <a:endParaRPr lang="hu-HU" sz="2400">
              <a:latin typeface="Times New Roman" pitchFamily="18" charset="0"/>
              <a:cs typeface="Times New Roman" pitchFamily="18" charset="0"/>
            </a:endParaRPr>
          </a:p>
          <a:p>
            <a:r>
              <a:rPr lang="hu-HU" sz="2400">
                <a:latin typeface="Times New Roman" pitchFamily="18" charset="0"/>
                <a:cs typeface="Times New Roman" pitchFamily="18" charset="0"/>
              </a:rPr>
              <a:t>	- gazdasági hatás </a:t>
            </a:r>
          </a:p>
          <a:p>
            <a:r>
              <a:rPr lang="hu-HU" sz="2400">
                <a:latin typeface="Times New Roman" pitchFamily="18" charset="0"/>
                <a:cs typeface="Times New Roman" pitchFamily="18" charset="0"/>
              </a:rPr>
              <a:t>		- adóbevétel</a:t>
            </a:r>
          </a:p>
          <a:p>
            <a:r>
              <a:rPr lang="hu-HU" sz="2400">
                <a:latin typeface="Times New Roman" pitchFamily="18" charset="0"/>
                <a:cs typeface="Times New Roman" pitchFamily="18" charset="0"/>
              </a:rPr>
              <a:t>		- foglalkoztatás</a:t>
            </a:r>
          </a:p>
          <a:p>
            <a:r>
              <a:rPr lang="hu-HU" sz="2400">
                <a:latin typeface="Times New Roman" pitchFamily="18" charset="0"/>
                <a:cs typeface="Times New Roman" pitchFamily="18" charset="0"/>
              </a:rPr>
              <a:t>		- befektetések, az ország nemzetközi megítélése</a:t>
            </a:r>
          </a:p>
          <a:p>
            <a:r>
              <a:rPr lang="hu-HU" sz="2400">
                <a:latin typeface="Times New Roman" pitchFamily="18" charset="0"/>
                <a:cs typeface="Times New Roman" pitchFamily="18" charset="0"/>
              </a:rPr>
              <a:t>	- társadalmi hatás</a:t>
            </a:r>
          </a:p>
          <a:p>
            <a:r>
              <a:rPr lang="hu-HU" sz="2400">
                <a:latin typeface="Times New Roman" pitchFamily="18" charset="0"/>
                <a:cs typeface="Times New Roman" pitchFamily="18" charset="0"/>
              </a:rPr>
              <a:t>		- nemzeti kultúra</a:t>
            </a:r>
          </a:p>
          <a:p>
            <a:r>
              <a:rPr lang="hu-HU" sz="2400">
                <a:latin typeface="Times New Roman" pitchFamily="18" charset="0"/>
                <a:cs typeface="Times New Roman" pitchFamily="18" charset="0"/>
              </a:rPr>
              <a:t>		- bűnözés (szervezett bűnözés finanszírozása)</a:t>
            </a:r>
          </a:p>
          <a:p>
            <a:endParaRPr lang="hu-HU" sz="2400">
              <a:latin typeface="Times New Roman" pitchFamily="18" charset="0"/>
              <a:cs typeface="Times New Roman" pitchFamily="18" charset="0"/>
            </a:endParaRPr>
          </a:p>
          <a:p>
            <a:endParaRPr lang="hu-HU" sz="2400">
              <a:latin typeface="Times New Roman" pitchFamily="18" charset="0"/>
              <a:cs typeface="Times New Roman" pitchFamily="18" charset="0"/>
            </a:endParaRPr>
          </a:p>
          <a:p>
            <a:endParaRPr lang="hu-HU">
              <a:latin typeface="Times New Roman" pitchFamily="18" charset="0"/>
              <a:cs typeface="Times New Roman" pitchFamily="18" charset="0"/>
            </a:endParaRPr>
          </a:p>
          <a:p>
            <a:endParaRPr lang="hu-H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08720"/>
            <a:ext cx="8229600" cy="508918"/>
          </a:xfrm>
        </p:spPr>
        <p:txBody>
          <a:bodyPr/>
          <a:lstStyle/>
          <a:p>
            <a:r>
              <a:rPr lang="hu-HU" sz="3000" dirty="0" smtClean="0"/>
              <a:t>XXXVII. FEJEZET</a:t>
            </a:r>
            <a:br>
              <a:rPr lang="hu-HU" sz="3000" dirty="0" smtClean="0"/>
            </a:br>
            <a:r>
              <a:rPr lang="hu-HU" sz="3000" dirty="0" smtClean="0"/>
              <a:t>A SZELLEMI TULAJDONJOG ELLENI BŰNCSELEKMÉNYEK</a:t>
            </a:r>
            <a:r>
              <a:rPr lang="hu-HU" dirty="0" smtClean="0"/>
              <a:t/>
            </a:r>
            <a:br>
              <a:rPr lang="hu-HU" dirty="0" smtClean="0"/>
            </a:br>
            <a:endParaRPr lang="hu-HU" dirty="0"/>
          </a:p>
        </p:txBody>
      </p:sp>
      <p:sp>
        <p:nvSpPr>
          <p:cNvPr id="3" name="Tartalom helye 2"/>
          <p:cNvSpPr>
            <a:spLocks noGrp="1"/>
          </p:cNvSpPr>
          <p:nvPr>
            <p:ph idx="1"/>
          </p:nvPr>
        </p:nvSpPr>
        <p:spPr>
          <a:xfrm>
            <a:off x="457200" y="1916832"/>
            <a:ext cx="8229600" cy="4209331"/>
          </a:xfrm>
        </p:spPr>
        <p:txBody>
          <a:bodyPr/>
          <a:lstStyle/>
          <a:p>
            <a:pPr>
              <a:buNone/>
            </a:pPr>
            <a:r>
              <a:rPr lang="hu-HU" sz="2600" b="1" dirty="0" smtClean="0"/>
              <a:t>Szerzői vagy szerzői joghoz kapcsolódó jogok megsértése</a:t>
            </a:r>
            <a:endParaRPr lang="hu-HU" sz="2600" dirty="0" smtClean="0"/>
          </a:p>
          <a:p>
            <a:pPr>
              <a:buNone/>
            </a:pPr>
            <a:r>
              <a:rPr lang="hu-HU" sz="2600" b="1" dirty="0" smtClean="0"/>
              <a:t>385. § </a:t>
            </a:r>
            <a:r>
              <a:rPr lang="hu-HU" sz="2600" dirty="0" smtClean="0"/>
              <a:t>(1) Aki másnak vagy másoknak a szerzői jogról szóló törvény alapján fennálló szerzői vagy ahhoz kapcsolódó jogát vagy jogait vagyoni hátrányt okozva megsérti, vétség miatt két évig terjedő szabadságvesztéssel büntetendő.</a:t>
            </a:r>
          </a:p>
          <a:p>
            <a:pPr>
              <a:buNone/>
            </a:pPr>
            <a:r>
              <a:rPr lang="hu-HU" sz="2600" dirty="0" smtClean="0"/>
              <a:t>(2) Az (1) bekezdés szerint büntetendő, aki a szerzői jogról szóló törvény szerint a magáncélú másolásra tekintettel a szerzőt, illetve a kapcsolódó jogi jogosultat megillető </a:t>
            </a:r>
            <a:r>
              <a:rPr lang="hu-HU" sz="2600" dirty="0" err="1" smtClean="0"/>
              <a:t>üreshordozó</a:t>
            </a:r>
            <a:r>
              <a:rPr lang="hu-HU" sz="2600" dirty="0" smtClean="0"/>
              <a:t> díj, illetve reprográfiai díj megfizetését elmulasztja.</a:t>
            </a:r>
          </a:p>
          <a:p>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066800" y="609600"/>
            <a:ext cx="7467600" cy="641350"/>
          </a:xfrm>
          <a:prstGeom prst="rect">
            <a:avLst/>
          </a:prstGeom>
          <a:noFill/>
          <a:ln w="9525">
            <a:noFill/>
            <a:miter lim="800000"/>
            <a:headEnd/>
            <a:tailEnd/>
          </a:ln>
        </p:spPr>
        <p:txBody>
          <a:bodyPr>
            <a:spAutoFit/>
          </a:bodyPr>
          <a:lstStyle/>
          <a:p>
            <a:pPr algn="ctr">
              <a:spcBef>
                <a:spcPct val="50000"/>
              </a:spcBef>
            </a:pPr>
            <a:r>
              <a:rPr lang="hu-HU">
                <a:latin typeface="Verdana" pitchFamily="34" charset="0"/>
              </a:rPr>
              <a:t>A szerzői jogi ágazatok bruttó hozzáadott értéke - más ágazatokkal összehasonlítva (2006, Mrd Ft)</a:t>
            </a:r>
          </a:p>
        </p:txBody>
      </p:sp>
      <p:graphicFrame>
        <p:nvGraphicFramePr>
          <p:cNvPr id="1026" name="Object 2"/>
          <p:cNvGraphicFramePr>
            <a:graphicFrameLocks noChangeAspect="1"/>
          </p:cNvGraphicFramePr>
          <p:nvPr/>
        </p:nvGraphicFramePr>
        <p:xfrm>
          <a:off x="152400" y="1447800"/>
          <a:ext cx="8839200" cy="4648200"/>
        </p:xfrm>
        <a:graphic>
          <a:graphicData uri="http://schemas.openxmlformats.org/presentationml/2006/ole">
            <p:oleObj spid="_x0000_s5131" name="Document" r:id="rId3" imgW="7772400" imgH="3924300" progId="Word.Document.8">
              <p:embed/>
            </p:oleObj>
          </a:graphicData>
        </a:graphic>
      </p:graphicFrame>
      <p:sp>
        <p:nvSpPr>
          <p:cNvPr id="1028" name="Line 4"/>
          <p:cNvSpPr>
            <a:spLocks noChangeShapeType="1"/>
          </p:cNvSpPr>
          <p:nvPr/>
        </p:nvSpPr>
        <p:spPr bwMode="auto">
          <a:xfrm>
            <a:off x="762000" y="2667000"/>
            <a:ext cx="1524000" cy="0"/>
          </a:xfrm>
          <a:prstGeom prst="line">
            <a:avLst/>
          </a:prstGeom>
          <a:noFill/>
          <a:ln w="28575">
            <a:solidFill>
              <a:srgbClr val="FF0000"/>
            </a:solidFill>
            <a:round/>
            <a:headEnd/>
            <a:tailEnd/>
          </a:ln>
        </p:spPr>
        <p:txBody>
          <a:bodyPr/>
          <a:lstStyle/>
          <a:p>
            <a:endParaRPr lang="hu-HU"/>
          </a:p>
        </p:txBody>
      </p:sp>
      <p:sp>
        <p:nvSpPr>
          <p:cNvPr id="1029" name="Line 5"/>
          <p:cNvSpPr>
            <a:spLocks noChangeShapeType="1"/>
          </p:cNvSpPr>
          <p:nvPr/>
        </p:nvSpPr>
        <p:spPr bwMode="auto">
          <a:xfrm>
            <a:off x="304800" y="4038600"/>
            <a:ext cx="1981200" cy="0"/>
          </a:xfrm>
          <a:prstGeom prst="line">
            <a:avLst/>
          </a:prstGeom>
          <a:noFill/>
          <a:ln w="28575">
            <a:solidFill>
              <a:srgbClr val="FF0000"/>
            </a:solidFill>
            <a:round/>
            <a:headEnd/>
            <a:tailEnd/>
          </a:ln>
        </p:spPr>
        <p:txBody>
          <a:bodyPr/>
          <a:lstStyle/>
          <a:p>
            <a:endParaRPr lang="hu-HU"/>
          </a:p>
        </p:txBody>
      </p:sp>
      <p:sp>
        <p:nvSpPr>
          <p:cNvPr id="1030" name="Szövegdoboz 5"/>
          <p:cNvSpPr txBox="1">
            <a:spLocks noChangeArrowheads="1"/>
          </p:cNvSpPr>
          <p:nvPr/>
        </p:nvSpPr>
        <p:spPr bwMode="auto">
          <a:xfrm>
            <a:off x="179388" y="6092825"/>
            <a:ext cx="8953500" cy="646113"/>
          </a:xfrm>
          <a:prstGeom prst="rect">
            <a:avLst/>
          </a:prstGeom>
          <a:noFill/>
          <a:ln w="9525">
            <a:noFill/>
            <a:miter lim="800000"/>
            <a:headEnd/>
            <a:tailEnd/>
          </a:ln>
        </p:spPr>
        <p:txBody>
          <a:bodyPr>
            <a:spAutoFit/>
          </a:bodyPr>
          <a:lstStyle/>
          <a:p>
            <a:r>
              <a:rPr lang="hu-HU"/>
              <a:t>Dr. Penyigei Krisztina: A szerzői jogi ágazatok gazdasági súlya Magyarországon</a:t>
            </a:r>
          </a:p>
          <a:p>
            <a:r>
              <a:rPr lang="hu-HU">
                <a:hlinkClick r:id="rId4"/>
              </a:rPr>
              <a:t>http://www.sztnh.gov.hu/hirek/kapcsolodo/Szerzoi_jogi_agazatok_2010.pdf</a:t>
            </a:r>
            <a:r>
              <a:rPr lang="hu-HU"/>
              <a:t> </a:t>
            </a:r>
          </a:p>
        </p:txBody>
      </p:sp>
    </p:spTree>
    <p:extLst>
      <p:ext uri="{BB962C8B-B14F-4D97-AF65-F5344CB8AC3E}">
        <p14:creationId xmlns="" xmlns:p14="http://schemas.microsoft.com/office/powerpoint/2010/main" val="220471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4466</TotalTime>
  <Words>935</Words>
  <Application>Microsoft Office PowerPoint</Application>
  <PresentationFormat>Diavetítés a képernyőre (4:3 oldalarány)</PresentationFormat>
  <Paragraphs>199</Paragraphs>
  <Slides>32</Slides>
  <Notes>18</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32</vt:i4>
      </vt:variant>
    </vt:vector>
  </HeadingPairs>
  <TitlesOfParts>
    <vt:vector size="34" baseType="lpstr">
      <vt:lpstr>Office-téma</vt:lpstr>
      <vt:lpstr>Document</vt:lpstr>
      <vt:lpstr>KRIMINÁLEXPO 2014.11.18.</vt:lpstr>
      <vt:lpstr>ProArt – Szövetség a Szerzői Jogokért</vt:lpstr>
      <vt:lpstr>A Szövetség célja</vt:lpstr>
      <vt:lpstr>4. dia</vt:lpstr>
      <vt:lpstr>5. dia</vt:lpstr>
      <vt:lpstr>Hamisítás/kalózkodás</vt:lpstr>
      <vt:lpstr>Szerzői jogvédelem</vt:lpstr>
      <vt:lpstr>XXXVII. FEJEZET A SZELLEMI TULAJDONJOG ELLENI BŰNCSELEKMÉNYEK </vt:lpstr>
      <vt:lpstr>9. dia</vt:lpstr>
      <vt:lpstr>10. dia</vt:lpstr>
      <vt:lpstr>11. dia</vt:lpstr>
      <vt:lpstr>12. dia</vt:lpstr>
      <vt:lpstr>2008 Special 301. Report</vt:lpstr>
      <vt:lpstr>14. dia</vt:lpstr>
      <vt:lpstr>A szerzői jogi jogvédelem</vt:lpstr>
      <vt:lpstr>A jogsértések jellemző típusai</vt:lpstr>
      <vt:lpstr>Hagyományos kalózkodás</vt:lpstr>
      <vt:lpstr>18. dia</vt:lpstr>
      <vt:lpstr>Tipikus on-line jogsértések</vt:lpstr>
      <vt:lpstr>20. dia</vt:lpstr>
      <vt:lpstr>On-line jogsértések</vt:lpstr>
      <vt:lpstr>„MARS   modell”</vt:lpstr>
      <vt:lpstr>23. dia</vt:lpstr>
      <vt:lpstr>NNI szerver lefoglalás 2009.04.14.</vt:lpstr>
      <vt:lpstr>BIX adatok  </vt:lpstr>
      <vt:lpstr>26. dia</vt:lpstr>
      <vt:lpstr>BIX adatok  </vt:lpstr>
      <vt:lpstr>NAV sikerek</vt:lpstr>
      <vt:lpstr>29. dia</vt:lpstr>
      <vt:lpstr>30. dia</vt:lpstr>
      <vt:lpstr>31. dia</vt:lpstr>
      <vt:lpstr> www.szerzoijogikezikonyv.hu   www.proart.hu info@proart.hu  06 1 488 7006 </vt:lpstr>
    </vt:vector>
  </TitlesOfParts>
  <Compan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horvathp</dc:creator>
  <cp:lastModifiedBy>BARSVARI</cp:lastModifiedBy>
  <cp:revision>70</cp:revision>
  <dcterms:created xsi:type="dcterms:W3CDTF">2009-08-24T06:26:18Z</dcterms:created>
  <dcterms:modified xsi:type="dcterms:W3CDTF">2014-12-16T14:25:50Z</dcterms:modified>
</cp:coreProperties>
</file>