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5" r:id="rId2"/>
    <p:sldMasterId id="2147483692" r:id="rId3"/>
    <p:sldMasterId id="2147483707" r:id="rId4"/>
    <p:sldMasterId id="2147483723" r:id="rId5"/>
  </p:sldMasterIdLst>
  <p:notesMasterIdLst>
    <p:notesMasterId r:id="rId24"/>
  </p:notesMasterIdLst>
  <p:sldIdLst>
    <p:sldId id="256" r:id="rId6"/>
    <p:sldId id="357" r:id="rId7"/>
    <p:sldId id="400" r:id="rId8"/>
    <p:sldId id="402" r:id="rId9"/>
    <p:sldId id="407" r:id="rId10"/>
    <p:sldId id="467" r:id="rId11"/>
    <p:sldId id="406" r:id="rId12"/>
    <p:sldId id="416" r:id="rId13"/>
    <p:sldId id="417" r:id="rId14"/>
    <p:sldId id="468" r:id="rId15"/>
    <p:sldId id="483" r:id="rId16"/>
    <p:sldId id="482" r:id="rId17"/>
    <p:sldId id="481" r:id="rId18"/>
    <p:sldId id="485" r:id="rId19"/>
    <p:sldId id="486" r:id="rId20"/>
    <p:sldId id="487" r:id="rId21"/>
    <p:sldId id="478" r:id="rId22"/>
    <p:sldId id="258" r:id="rId23"/>
  </p:sldIdLst>
  <p:sldSz cx="9144000" cy="6858000" type="screen4x3"/>
  <p:notesSz cx="7010400" cy="92964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tha András" initials="BA" lastIdx="1" clrIdx="0"/>
  <p:cmAuthor id="1" name="user" initials="u" lastIdx="2" clrIdx="1"/>
  <p:cmAuthor id="2" name="Varga Katalin" initials="VK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éma alapján készült stílus 2 – 1. jelölőszín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Világos stílus 1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2185" autoAdjust="0"/>
  </p:normalViewPr>
  <p:slideViewPr>
    <p:cSldViewPr>
      <p:cViewPr>
        <p:scale>
          <a:sx n="75" d="100"/>
          <a:sy n="75" d="100"/>
        </p:scale>
        <p:origin x="-2664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49ED269-7BD9-4BE3-8F4F-4598651AA23D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27C58E-6D8C-40C4-9EEF-FC9BA70047B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21813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Dear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colleagues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</a:p>
          <a:p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Ladies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and 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gentlemen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Good 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afternoon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everyone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would 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ike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express my thanks and gratitude for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having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opportunity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deliver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presentation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occasion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meeting.</a:t>
            </a:r>
          </a:p>
          <a:p>
            <a:endParaRPr lang="hu-H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I'm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going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talk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today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hu-H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7C58E-6D8C-40C4-9EEF-FC9BA70047BE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78888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7C58E-6D8C-40C4-9EEF-FC9BA70047BE}" type="slidenum">
              <a:rPr lang="hu-HU" smtClean="0">
                <a:solidFill>
                  <a:prstClr val="black"/>
                </a:solidFill>
              </a:rPr>
              <a:pPr/>
              <a:t>13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101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7C58E-6D8C-40C4-9EEF-FC9BA70047BE}" type="slidenum">
              <a:rPr lang="hu-HU" smtClean="0">
                <a:solidFill>
                  <a:prstClr val="black"/>
                </a:solidFill>
              </a:rPr>
              <a:pPr/>
              <a:t>14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101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7C58E-6D8C-40C4-9EEF-FC9BA70047BE}" type="slidenum">
              <a:rPr lang="hu-HU" smtClean="0">
                <a:solidFill>
                  <a:prstClr val="black"/>
                </a:solidFill>
              </a:rPr>
              <a:pPr/>
              <a:t>15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101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7C58E-6D8C-40C4-9EEF-FC9BA70047BE}" type="slidenum">
              <a:rPr lang="hu-HU" smtClean="0">
                <a:solidFill>
                  <a:prstClr val="black"/>
                </a:solidFill>
              </a:rPr>
              <a:pPr/>
              <a:t>16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101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7C58E-6D8C-40C4-9EEF-FC9BA70047BE}" type="slidenum">
              <a:rPr lang="hu-HU" smtClean="0">
                <a:solidFill>
                  <a:prstClr val="black"/>
                </a:solidFill>
              </a:rPr>
              <a:pPr/>
              <a:t>17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101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7C58E-6D8C-40C4-9EEF-FC9BA70047BE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65170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NAV jogi személyiséggel rendelkező, a Kormány irányítása alatt álló, államigazgatási és fegyveres rendvédelmi feladatokat is ellátó kormányhivatal, felügyeletét a nemzetgazdasági miniszter látja el.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7C58E-6D8C-40C4-9EEF-FC9BA70047BE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27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7C58E-6D8C-40C4-9EEF-FC9BA70047BE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12286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7C58E-6D8C-40C4-9EEF-FC9BA70047BE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73101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7C58E-6D8C-40C4-9EEF-FC9BA70047BE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73101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7C58E-6D8C-40C4-9EEF-FC9BA70047BE}" type="slidenum">
              <a:rPr lang="hu-HU" smtClean="0">
                <a:solidFill>
                  <a:prstClr val="black"/>
                </a:solidFill>
              </a:rPr>
              <a:pPr/>
              <a:t>9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101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7C58E-6D8C-40C4-9EEF-FC9BA70047BE}" type="slidenum">
              <a:rPr lang="hu-HU" smtClean="0">
                <a:solidFill>
                  <a:prstClr val="black"/>
                </a:solidFill>
              </a:rPr>
              <a:pPr/>
              <a:t>10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101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7C58E-6D8C-40C4-9EEF-FC9BA70047BE}" type="slidenum">
              <a:rPr lang="hu-HU" smtClean="0">
                <a:solidFill>
                  <a:prstClr val="black"/>
                </a:solidFill>
              </a:rPr>
              <a:pPr/>
              <a:t>11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101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7C58E-6D8C-40C4-9EEF-FC9BA70047BE}" type="slidenum">
              <a:rPr lang="hu-HU" smtClean="0">
                <a:solidFill>
                  <a:prstClr val="black"/>
                </a:solidFill>
              </a:rPr>
              <a:pPr/>
              <a:t>12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101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928688"/>
            <a:ext cx="8229600" cy="51974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61C1E-7DEC-4C84-9729-E9B630B0723C}" type="datetime1">
              <a:rPr lang="hu-HU"/>
              <a:pPr>
                <a:defRPr/>
              </a:pPr>
              <a:t>2014.12.16.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420CC-6817-4ECF-A50C-1D677C6386E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09316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2014.12.16.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7298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2014.12.16.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457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2014.12.16.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1522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2014.12.16.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783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2014.12.16.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119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2014.12.16.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421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2014.12.16.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2760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2014.12.16.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9112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2014.12.16.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732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2014.12.16.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8065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2014.12.16.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024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16AFB-609A-48B4-BAF1-169DC0D269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1588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3F667-6CCC-4881-BD22-88A2BC812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5596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3495B-077C-4C5C-BC22-FB9A982191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8923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05A1E-D24A-4B19-B54D-B47292FE16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9678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79FA7-C30F-480A-B42F-7FEEA4D753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651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2FC78-4161-48AE-A4EE-C5C52399AC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4952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A9FDA-2282-476E-BEF5-069B5F332D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024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C4232-41C8-42E9-890D-2D1F7CCA35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046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5799F-E002-486B-8938-8728263D96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5946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8A856-401F-48A8-AC0F-F31E4EA5A1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6299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AFEAD-4D5A-42C1-9AB6-6339127FD3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9315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D87A2-824E-4F2B-8B40-79BD27EFD4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025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ClipArt-elem helye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2A200-3DC2-4044-92A6-DCEED2BAC9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3536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66EFF-8DC1-459D-BDAE-285AFB1B6195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274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2014.12.16.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05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2014.12.16.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3151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2014.12.16.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4526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2014.12.16.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5744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2014.12.16.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963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2014.12.16.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0474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2014.12.16.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540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2014.12.16.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4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2014.12.16.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9233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2014.12.16.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388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2014.12.16.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735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928688"/>
            <a:ext cx="8229600" cy="51974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61C1E-7DEC-4C84-9729-E9B630B0723C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2014.12.16.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420CC-6817-4ECF-A50C-1D677C6386EE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6806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04B2C-9ACD-403E-9134-50C1B85189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3514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5BC0D-1F30-4AED-81D3-77F1547533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66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A3AC3-4C18-4A24-8E42-97F8A0A5BD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0883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54101-F779-4A20-9206-6EAA2B5934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0794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2EF4C-3A3E-48EE-BA80-29FD789C33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1946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D2478-AB26-4983-9738-56D330211A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6138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385FF-5CE3-446E-B758-A5CB4737D0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539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33A45-49D4-4BDE-99B2-8E747961A0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6090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0C780-95BC-44AB-978D-95B6548D7F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8911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834F6-F0F2-4845-AB27-2D8192F7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6512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A1CE2-AA90-45F1-8E83-D36CC576FF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0244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877E3-DF65-4068-8B41-C1FB46FEE3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3792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ClipArt-elem helye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69BA6-371F-4861-9166-2800D046C1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5309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2F1E9-D1AA-4F8E-B175-EF46C1CE8C15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2029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8DA30-C8B1-4779-839D-86C5E2B0F685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9A140-56F3-4FE6-9B42-B6FACC1B9EA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8DA30-C8B1-4779-839D-86C5E2B0F68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2014.12.16.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76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Mintaszöveg szerkesztése</a:t>
            </a:r>
          </a:p>
          <a:p>
            <a:pPr lvl="1"/>
            <a:r>
              <a:rPr lang="en-US" altLang="hu-HU" smtClean="0"/>
              <a:t>Második szint</a:t>
            </a:r>
          </a:p>
          <a:p>
            <a:pPr lvl="2"/>
            <a:r>
              <a:rPr lang="en-US" altLang="hu-HU" smtClean="0"/>
              <a:t>Harmadik szint</a:t>
            </a:r>
          </a:p>
          <a:p>
            <a:pPr lvl="3"/>
            <a:r>
              <a:rPr lang="en-US" altLang="hu-HU" smtClean="0"/>
              <a:t>Negyedik szint</a:t>
            </a:r>
          </a:p>
          <a:p>
            <a:pPr lvl="4"/>
            <a:r>
              <a:rPr lang="en-US" altLang="hu-HU" smtClean="0"/>
              <a:t>Ötödik szint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3D42CF-8E68-4FA3-B476-9DFCE943C86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921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8DA30-C8B1-4779-839D-86C5E2B0F68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2014.12.16.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46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Mintaszöveg szerkesztése</a:t>
            </a:r>
          </a:p>
          <a:p>
            <a:pPr lvl="1"/>
            <a:r>
              <a:rPr lang="en-US" altLang="hu-HU" smtClean="0"/>
              <a:t>Második szint</a:t>
            </a:r>
          </a:p>
          <a:p>
            <a:pPr lvl="2"/>
            <a:r>
              <a:rPr lang="en-US" altLang="hu-HU" smtClean="0"/>
              <a:t>Harmadik szint</a:t>
            </a:r>
          </a:p>
          <a:p>
            <a:pPr lvl="3"/>
            <a:r>
              <a:rPr lang="en-US" altLang="hu-HU" smtClean="0"/>
              <a:t>Negyedik szint</a:t>
            </a:r>
          </a:p>
          <a:p>
            <a:pPr lvl="4"/>
            <a:r>
              <a:rPr lang="en-US" altLang="hu-HU" smtClean="0"/>
              <a:t>Ötödik szint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13DDF1-DD19-45A9-B202-5916D890F2F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64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5" Type="http://schemas.microsoft.com/office/2007/relationships/hdphoto" Target="../media/hdphoto2.wdp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hu-HU" sz="2000" b="1" dirty="0" smtClean="0"/>
              <a:t>A Nemzeti Adó- és Vámhivatal  </a:t>
            </a:r>
            <a:r>
              <a:rPr lang="hu-HU" sz="2000" b="1" dirty="0"/>
              <a:t>r</a:t>
            </a:r>
            <a:r>
              <a:rPr lang="hu-HU" sz="2000" b="1" dirty="0" smtClean="0"/>
              <a:t>endészeti </a:t>
            </a:r>
            <a:r>
              <a:rPr lang="hu-HU" sz="2000" b="1" dirty="0"/>
              <a:t>t</a:t>
            </a:r>
            <a:r>
              <a:rPr lang="hu-HU" sz="2000" b="1" dirty="0" smtClean="0"/>
              <a:t>evékenységének bemutatása</a:t>
            </a:r>
            <a:br>
              <a:rPr lang="hu-HU" sz="2000" b="1" dirty="0" smtClean="0"/>
            </a:br>
            <a:r>
              <a:rPr lang="hu-HU" sz="2800" b="1" dirty="0" smtClean="0"/>
              <a:t>A NAV rendészeti szakterületének szerepvállalása a hamisítás elleni közdelemben</a:t>
            </a:r>
            <a:endParaRPr lang="en-US" sz="2800" dirty="0"/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4139952" y="4581128"/>
            <a:ext cx="4623048" cy="153164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/>
            </a:solidFill>
            <a:round/>
            <a:headEnd/>
            <a:tailEnd/>
          </a:ln>
          <a:extLst/>
        </p:spPr>
        <p:txBody>
          <a:bodyPr anchor="ctr"/>
          <a:lstStyle/>
          <a:p>
            <a:pPr algn="ctr"/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Dr. Szokolovszki Anikó</a:t>
            </a:r>
          </a:p>
          <a:p>
            <a:pPr algn="ctr"/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pénzügyőr főhadnagy</a:t>
            </a:r>
          </a:p>
          <a:p>
            <a:pPr algn="ctr" eaLnBrk="1" hangingPunct="1"/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NAV KH Rendészeti Főosztály</a:t>
            </a:r>
            <a:endParaRPr lang="en-GB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683568" y="4561656"/>
            <a:ext cx="3003376" cy="153164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/>
            </a:solidFill>
            <a:round/>
            <a:headEnd/>
            <a:tailEnd/>
          </a:ln>
          <a:extLst/>
        </p:spPr>
        <p:txBody>
          <a:bodyPr anchor="ctr"/>
          <a:lstStyle/>
          <a:p>
            <a:pPr algn="ctr" eaLnBrk="1" hangingPunct="1"/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hu-H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Kriminál</a:t>
            </a:r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Expo 2014</a:t>
            </a:r>
            <a:endParaRPr lang="en-GB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84" y="17365"/>
            <a:ext cx="9144000" cy="6845808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395536" y="1476067"/>
            <a:ext cx="8213084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hu-HU" sz="2800" b="1" dirty="0" smtClean="0">
                <a:solidFill>
                  <a:srgbClr val="002060"/>
                </a:solidFill>
              </a:rPr>
              <a:t>Mi az amit hamisítanak?</a:t>
            </a:r>
          </a:p>
          <a:p>
            <a:pPr algn="just"/>
            <a:r>
              <a:rPr lang="hu-HU" sz="2800" b="1" dirty="0">
                <a:solidFill>
                  <a:srgbClr val="002060"/>
                </a:solidFill>
              </a:rPr>
              <a:t> </a:t>
            </a:r>
            <a:endParaRPr lang="hu-HU" sz="2800" b="1" dirty="0" smtClean="0">
              <a:solidFill>
                <a:srgbClr val="002060"/>
              </a:solidFill>
            </a:endParaRPr>
          </a:p>
          <a:p>
            <a:pPr algn="just"/>
            <a:r>
              <a:rPr lang="hu-HU" sz="2800" b="1" dirty="0">
                <a:solidFill>
                  <a:srgbClr val="002060"/>
                </a:solidFill>
              </a:rPr>
              <a:t> </a:t>
            </a:r>
            <a:r>
              <a:rPr lang="hu-HU" sz="2800" b="1" dirty="0" smtClean="0">
                <a:solidFill>
                  <a:srgbClr val="002060"/>
                </a:solidFill>
              </a:rPr>
              <a:t>                                        Mindent</a:t>
            </a:r>
          </a:p>
          <a:p>
            <a:pPr algn="just"/>
            <a:endParaRPr lang="hu-HU" sz="2800" b="1" dirty="0">
              <a:solidFill>
                <a:srgbClr val="002060"/>
              </a:solidFill>
            </a:endParaRPr>
          </a:p>
          <a:p>
            <a:pPr algn="just"/>
            <a:r>
              <a:rPr lang="hu-HU" sz="2800" b="1" dirty="0" smtClean="0">
                <a:solidFill>
                  <a:srgbClr val="002060"/>
                </a:solidFill>
              </a:rPr>
              <a:t>Slágertermékek 2014:</a:t>
            </a:r>
          </a:p>
          <a:p>
            <a:pPr algn="just"/>
            <a:endParaRPr lang="hu-HU" sz="2800" b="1" dirty="0">
              <a:solidFill>
                <a:srgbClr val="002060"/>
              </a:solidFill>
            </a:endParaRPr>
          </a:p>
          <a:p>
            <a:pPr algn="just"/>
            <a:r>
              <a:rPr lang="hu-HU" sz="2800" b="1" dirty="0" smtClean="0">
                <a:solidFill>
                  <a:srgbClr val="002060"/>
                </a:solidFill>
              </a:rPr>
              <a:t>- mosószer</a:t>
            </a:r>
          </a:p>
          <a:p>
            <a:pPr algn="just"/>
            <a:r>
              <a:rPr lang="hu-HU" sz="2800" b="1" dirty="0" smtClean="0">
                <a:solidFill>
                  <a:srgbClr val="002060"/>
                </a:solidFill>
              </a:rPr>
              <a:t>- parfüm, illatszer, sampon</a:t>
            </a:r>
          </a:p>
          <a:p>
            <a:pPr algn="just"/>
            <a:r>
              <a:rPr lang="hu-HU" sz="2800" b="1" dirty="0" smtClean="0">
                <a:solidFill>
                  <a:srgbClr val="002060"/>
                </a:solidFill>
              </a:rPr>
              <a:t>- mobiltelefonok, </a:t>
            </a:r>
            <a:r>
              <a:rPr lang="hu-HU" sz="2800" b="1" dirty="0" err="1" smtClean="0">
                <a:solidFill>
                  <a:srgbClr val="002060"/>
                </a:solidFill>
              </a:rPr>
              <a:t>okostelefonok</a:t>
            </a:r>
            <a:r>
              <a:rPr lang="hu-HU" sz="2800" b="1" dirty="0" smtClean="0">
                <a:solidFill>
                  <a:srgbClr val="002060"/>
                </a:solidFill>
              </a:rPr>
              <a:t> és tartozékai</a:t>
            </a:r>
          </a:p>
          <a:p>
            <a:pPr algn="just"/>
            <a:r>
              <a:rPr lang="hu-HU" sz="2800" b="1" dirty="0" smtClean="0">
                <a:solidFill>
                  <a:srgbClr val="002060"/>
                </a:solidFill>
              </a:rPr>
              <a:t>- játékok</a:t>
            </a:r>
          </a:p>
          <a:p>
            <a:pPr algn="just"/>
            <a:r>
              <a:rPr lang="hu-HU" sz="2800" b="1" dirty="0" smtClean="0">
                <a:solidFill>
                  <a:srgbClr val="002060"/>
                </a:solidFill>
              </a:rPr>
              <a:t>- adathordozók</a:t>
            </a:r>
          </a:p>
          <a:p>
            <a:pPr algn="just"/>
            <a:endParaRPr lang="hu-HU" sz="2800" b="1" dirty="0">
              <a:solidFill>
                <a:srgbClr val="002060"/>
              </a:solidFill>
            </a:endParaRPr>
          </a:p>
        </p:txBody>
      </p:sp>
      <p:sp>
        <p:nvSpPr>
          <p:cNvPr id="6" name="AutoShape 3"/>
          <p:cNvSpPr txBox="1">
            <a:spLocks noChangeArrowheads="1"/>
          </p:cNvSpPr>
          <p:nvPr/>
        </p:nvSpPr>
        <p:spPr bwMode="auto">
          <a:xfrm>
            <a:off x="531420" y="141288"/>
            <a:ext cx="80772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3200" b="1" dirty="0" smtClean="0">
                <a:solidFill>
                  <a:prstClr val="white"/>
                </a:solidFill>
                <a:latin typeface="Arial" pitchFamily="34" charset="0"/>
              </a:rPr>
              <a:t>A Rendészeti szakterület szerepe a hamisítás elleni küzdelemben</a:t>
            </a:r>
            <a:endParaRPr lang="en-GB" sz="3200" b="1" kern="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44750" y="2794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5052" y="1965325"/>
            <a:ext cx="1921422" cy="12858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0599" y="3483825"/>
            <a:ext cx="1285875" cy="9906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573575"/>
            <a:ext cx="12954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8440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84" y="17365"/>
            <a:ext cx="9144000" cy="6845808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395536" y="1476067"/>
            <a:ext cx="8213084" cy="48320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hu-HU" sz="2800" b="1" dirty="0" smtClean="0">
                <a:solidFill>
                  <a:srgbClr val="FF0000"/>
                </a:solidFill>
              </a:rPr>
              <a:t>Hol találunk hamis termékeket?</a:t>
            </a:r>
          </a:p>
          <a:p>
            <a:pPr algn="just"/>
            <a:r>
              <a:rPr lang="hu-HU" sz="2800" b="1" dirty="0">
                <a:solidFill>
                  <a:srgbClr val="002060"/>
                </a:solidFill>
              </a:rPr>
              <a:t> </a:t>
            </a:r>
            <a:endParaRPr lang="hu-HU" sz="2800" b="1" dirty="0" smtClean="0">
              <a:solidFill>
                <a:srgbClr val="002060"/>
              </a:solidFill>
            </a:endParaRPr>
          </a:p>
          <a:p>
            <a:pPr algn="just"/>
            <a:r>
              <a:rPr lang="hu-HU" sz="2800" b="1" dirty="0">
                <a:solidFill>
                  <a:srgbClr val="002060"/>
                </a:solidFill>
              </a:rPr>
              <a:t> </a:t>
            </a:r>
            <a:r>
              <a:rPr lang="hu-HU" sz="2800" b="1" dirty="0" smtClean="0">
                <a:solidFill>
                  <a:srgbClr val="002060"/>
                </a:solidFill>
              </a:rPr>
              <a:t>                                        Bárhol</a:t>
            </a:r>
            <a:endParaRPr lang="hu-HU" sz="2800" b="1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rgbClr val="002060"/>
                </a:solidFill>
              </a:rPr>
              <a:t> piacok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rgbClr val="002060"/>
                </a:solidFill>
              </a:rPr>
              <a:t> közterületek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rgbClr val="002060"/>
                </a:solidFill>
              </a:rPr>
              <a:t> közúton történő ellenőrzés során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060"/>
                </a:solidFill>
              </a:rPr>
              <a:t> </a:t>
            </a:r>
            <a:r>
              <a:rPr lang="hu-HU" sz="2800" b="1" dirty="0" smtClean="0">
                <a:solidFill>
                  <a:srgbClr val="002060"/>
                </a:solidFill>
              </a:rPr>
              <a:t>üzletekben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060"/>
                </a:solidFill>
              </a:rPr>
              <a:t> </a:t>
            </a:r>
            <a:r>
              <a:rPr lang="hu-HU" sz="2800" b="1" dirty="0" smtClean="0">
                <a:solidFill>
                  <a:srgbClr val="002060"/>
                </a:solidFill>
              </a:rPr>
              <a:t>bevásárlóközpontokban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060"/>
                </a:solidFill>
              </a:rPr>
              <a:t> </a:t>
            </a:r>
            <a:r>
              <a:rPr lang="hu-HU" sz="2800" b="1" dirty="0" smtClean="0">
                <a:solidFill>
                  <a:srgbClr val="002060"/>
                </a:solidFill>
              </a:rPr>
              <a:t>interneten</a:t>
            </a:r>
          </a:p>
          <a:p>
            <a:pPr marL="457200" indent="-457200" algn="just">
              <a:buFontTx/>
              <a:buChar char="-"/>
            </a:pPr>
            <a:endParaRPr lang="hu-HU" sz="2800" b="1" dirty="0" smtClean="0">
              <a:solidFill>
                <a:srgbClr val="002060"/>
              </a:solidFill>
            </a:endParaRPr>
          </a:p>
          <a:p>
            <a:pPr marL="457200" indent="-457200" algn="just">
              <a:buFontTx/>
              <a:buChar char="-"/>
            </a:pPr>
            <a:endParaRPr lang="hu-H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AutoShape 3"/>
          <p:cNvSpPr txBox="1">
            <a:spLocks noChangeArrowheads="1"/>
          </p:cNvSpPr>
          <p:nvPr/>
        </p:nvSpPr>
        <p:spPr bwMode="auto">
          <a:xfrm>
            <a:off x="531420" y="141288"/>
            <a:ext cx="80772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3200" b="1" dirty="0" smtClean="0">
                <a:solidFill>
                  <a:prstClr val="white"/>
                </a:solidFill>
                <a:latin typeface="Arial" pitchFamily="34" charset="0"/>
              </a:rPr>
              <a:t>A Rendészeti szakterület szerepe a hamisítás elleni küzdelemben</a:t>
            </a:r>
            <a:endParaRPr lang="en-GB" sz="3200" b="1" kern="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44750" y="2794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5498" y="2089150"/>
            <a:ext cx="1994329" cy="116205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8000" y="4365104"/>
            <a:ext cx="1860798" cy="124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856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84" y="17365"/>
            <a:ext cx="9144000" cy="6845808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395536" y="1476067"/>
            <a:ext cx="8213084" cy="4770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hu-HU" sz="2800" b="1" dirty="0" smtClean="0">
                <a:solidFill>
                  <a:srgbClr val="FF0000"/>
                </a:solidFill>
              </a:rPr>
              <a:t>Bűncselekmények felderítése</a:t>
            </a:r>
          </a:p>
          <a:p>
            <a:pPr marL="457200" indent="-457200" algn="just">
              <a:buFontTx/>
              <a:buChar char="-"/>
            </a:pPr>
            <a:r>
              <a:rPr lang="hu-HU" sz="2000" b="1" dirty="0" smtClean="0">
                <a:solidFill>
                  <a:schemeClr val="tx2"/>
                </a:solidFill>
              </a:rPr>
              <a:t>Iparjogvédelmi jogok megsértése - 125 eset</a:t>
            </a:r>
          </a:p>
          <a:p>
            <a:pPr marL="457200" indent="-457200" algn="just">
              <a:buFontTx/>
              <a:buChar char="-"/>
            </a:pPr>
            <a:r>
              <a:rPr lang="hu-HU" sz="2000" b="1" dirty="0" smtClean="0">
                <a:solidFill>
                  <a:schemeClr val="tx2"/>
                </a:solidFill>
              </a:rPr>
              <a:t>Szerzői vagy szerzői joghoz kapcsolódó jogok megsértése - 123 eset</a:t>
            </a:r>
          </a:p>
          <a:p>
            <a:pPr marL="457200" indent="-457200" algn="just">
              <a:buFontTx/>
              <a:buChar char="-"/>
            </a:pPr>
            <a:r>
              <a:rPr lang="hu-HU" sz="2000" b="1" dirty="0" smtClean="0">
                <a:solidFill>
                  <a:schemeClr val="tx2"/>
                </a:solidFill>
              </a:rPr>
              <a:t>Versenytárs utánzása   - 2 eset</a:t>
            </a:r>
            <a:endParaRPr lang="hu-HU" sz="2800" b="1" dirty="0" smtClean="0">
              <a:solidFill>
                <a:schemeClr val="tx2"/>
              </a:solidFill>
            </a:endParaRPr>
          </a:p>
          <a:p>
            <a:pPr algn="just"/>
            <a:endParaRPr lang="hu-HU" sz="2800" b="1" dirty="0" smtClean="0">
              <a:solidFill>
                <a:srgbClr val="002060"/>
              </a:solidFill>
            </a:endParaRPr>
          </a:p>
          <a:p>
            <a:pPr algn="just"/>
            <a:r>
              <a:rPr lang="hu-HU" sz="2800" b="1" dirty="0" smtClean="0">
                <a:solidFill>
                  <a:srgbClr val="002060"/>
                </a:solidFill>
              </a:rPr>
              <a:t>100.000 Ft-ot meghaladó okozott vagyoni hátrány esetén a felderítést  végző vámszerv feljelentést tesz a NAV illetékes bűnügyi igazgatóságának</a:t>
            </a:r>
          </a:p>
          <a:p>
            <a:pPr algn="just"/>
            <a:endParaRPr lang="hu-HU" sz="2800" b="1" dirty="0">
              <a:solidFill>
                <a:srgbClr val="00206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hu-HU" sz="2000" b="1" dirty="0" smtClean="0">
                <a:solidFill>
                  <a:schemeClr val="tx2"/>
                </a:solidFill>
              </a:rPr>
              <a:t>Egészségügyi </a:t>
            </a:r>
            <a:r>
              <a:rPr lang="hu-HU" sz="2000" b="1" dirty="0">
                <a:solidFill>
                  <a:schemeClr val="tx2"/>
                </a:solidFill>
              </a:rPr>
              <a:t>termék </a:t>
            </a:r>
            <a:r>
              <a:rPr lang="hu-HU" sz="2000" b="1" dirty="0" smtClean="0">
                <a:solidFill>
                  <a:schemeClr val="tx2"/>
                </a:solidFill>
              </a:rPr>
              <a:t>hamisítása. </a:t>
            </a:r>
            <a:r>
              <a:rPr lang="hu-HU" sz="2000" b="1" dirty="0">
                <a:solidFill>
                  <a:schemeClr val="tx2"/>
                </a:solidFill>
              </a:rPr>
              <a:t>- 48 </a:t>
            </a:r>
            <a:r>
              <a:rPr lang="hu-HU" sz="2000" b="1" dirty="0" smtClean="0">
                <a:solidFill>
                  <a:schemeClr val="tx2"/>
                </a:solidFill>
              </a:rPr>
              <a:t>eset</a:t>
            </a:r>
          </a:p>
          <a:p>
            <a:pPr algn="just"/>
            <a:endParaRPr lang="hu-HU" sz="2800" b="1" dirty="0">
              <a:solidFill>
                <a:schemeClr val="tx2"/>
              </a:solidFill>
            </a:endParaRPr>
          </a:p>
          <a:p>
            <a:pPr algn="just"/>
            <a:r>
              <a:rPr lang="hu-HU" sz="2800" b="1" dirty="0" smtClean="0">
                <a:solidFill>
                  <a:schemeClr val="tx2"/>
                </a:solidFill>
              </a:rPr>
              <a:t>                  Feljelentést tesz a Rendőrség felé</a:t>
            </a:r>
            <a:endParaRPr lang="hu-HU" sz="2800" b="1" dirty="0">
              <a:solidFill>
                <a:srgbClr val="002060"/>
              </a:solidFill>
            </a:endParaRPr>
          </a:p>
        </p:txBody>
      </p:sp>
      <p:sp>
        <p:nvSpPr>
          <p:cNvPr id="6" name="AutoShape 3"/>
          <p:cNvSpPr txBox="1">
            <a:spLocks noChangeArrowheads="1"/>
          </p:cNvSpPr>
          <p:nvPr/>
        </p:nvSpPr>
        <p:spPr bwMode="auto">
          <a:xfrm>
            <a:off x="531420" y="141288"/>
            <a:ext cx="80772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3200" b="1" dirty="0" smtClean="0">
                <a:solidFill>
                  <a:prstClr val="white"/>
                </a:solidFill>
                <a:latin typeface="Arial" pitchFamily="34" charset="0"/>
              </a:rPr>
              <a:t>A Rendészeti szakterület szerepe a hamisítás elleni küzdelemben</a:t>
            </a:r>
            <a:endParaRPr lang="en-GB" sz="3200" b="1" kern="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44750" y="2794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4476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84" y="17365"/>
            <a:ext cx="9144000" cy="6845808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395536" y="1476067"/>
            <a:ext cx="8213084" cy="4339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hu-HU" sz="2400" b="1" dirty="0" smtClean="0">
                <a:solidFill>
                  <a:srgbClr val="002060"/>
                </a:solidFill>
              </a:rPr>
              <a:t>          </a:t>
            </a:r>
            <a:r>
              <a:rPr lang="hu-HU" sz="2400" b="1" dirty="0" smtClean="0">
                <a:solidFill>
                  <a:srgbClr val="FF0000"/>
                </a:solidFill>
              </a:rPr>
              <a:t>Szabálysértések felderítése és a szabálysértési eljárások    lefolytatása 2014. szeptember 30-ig</a:t>
            </a:r>
          </a:p>
          <a:p>
            <a:pPr algn="just"/>
            <a:r>
              <a:rPr lang="hu-HU" sz="2000" b="1" dirty="0" smtClean="0">
                <a:solidFill>
                  <a:srgbClr val="002060"/>
                </a:solidFill>
              </a:rPr>
              <a:t>Gyógyszerrendészeti szabálysértés -8 eset</a:t>
            </a:r>
          </a:p>
          <a:p>
            <a:pPr algn="just"/>
            <a:endParaRPr lang="hu-HU" sz="2000" b="1" dirty="0">
              <a:solidFill>
                <a:srgbClr val="002060"/>
              </a:solidFill>
            </a:endParaRPr>
          </a:p>
          <a:p>
            <a:pPr algn="just"/>
            <a:r>
              <a:rPr lang="hu-HU" sz="2000" b="1" dirty="0" smtClean="0">
                <a:solidFill>
                  <a:srgbClr val="002060"/>
                </a:solidFill>
              </a:rPr>
              <a:t>Iparjogvédelmi jogok megsértése-691 eset</a:t>
            </a:r>
          </a:p>
          <a:p>
            <a:pPr algn="just"/>
            <a:endParaRPr lang="hu-HU" sz="2000" b="1" dirty="0">
              <a:solidFill>
                <a:srgbClr val="002060"/>
              </a:solidFill>
            </a:endParaRPr>
          </a:p>
          <a:p>
            <a:pPr algn="just"/>
            <a:r>
              <a:rPr lang="hu-HU" sz="2000" b="1" dirty="0" smtClean="0">
                <a:solidFill>
                  <a:srgbClr val="002060"/>
                </a:solidFill>
              </a:rPr>
              <a:t>Szerzői vagy szerzői joghoz kapcsolódó jogok megsértése- 278 eset</a:t>
            </a:r>
          </a:p>
          <a:p>
            <a:pPr algn="just"/>
            <a:endParaRPr lang="hu-HU" sz="2000" b="1" dirty="0">
              <a:solidFill>
                <a:srgbClr val="002060"/>
              </a:solidFill>
            </a:endParaRPr>
          </a:p>
          <a:p>
            <a:pPr algn="just"/>
            <a:r>
              <a:rPr lang="hu-HU" sz="2000" b="1" dirty="0" smtClean="0">
                <a:solidFill>
                  <a:srgbClr val="002060"/>
                </a:solidFill>
              </a:rPr>
              <a:t>Versenytárs utánzás 31 eset</a:t>
            </a:r>
          </a:p>
          <a:p>
            <a:pPr algn="just"/>
            <a:endParaRPr lang="hu-HU" sz="2000" b="1" dirty="0">
              <a:solidFill>
                <a:srgbClr val="002060"/>
              </a:solidFill>
            </a:endParaRPr>
          </a:p>
          <a:p>
            <a:pPr algn="just"/>
            <a:endParaRPr lang="hu-HU" sz="2000" b="1" dirty="0" smtClean="0">
              <a:solidFill>
                <a:srgbClr val="002060"/>
              </a:solidFill>
            </a:endParaRPr>
          </a:p>
          <a:p>
            <a:pPr algn="just"/>
            <a:r>
              <a:rPr lang="hu-HU" sz="2000" b="1" dirty="0" smtClean="0">
                <a:solidFill>
                  <a:srgbClr val="FF0000"/>
                </a:solidFill>
              </a:rPr>
              <a:t>Összesen: 1008 eset</a:t>
            </a:r>
            <a:endParaRPr lang="hu-HU" sz="2800" b="1" dirty="0">
              <a:solidFill>
                <a:srgbClr val="FF0000"/>
              </a:solidFill>
            </a:endParaRPr>
          </a:p>
          <a:p>
            <a:pPr algn="just"/>
            <a:endParaRPr lang="hu-H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AutoShape 3"/>
          <p:cNvSpPr txBox="1">
            <a:spLocks noChangeArrowheads="1"/>
          </p:cNvSpPr>
          <p:nvPr/>
        </p:nvSpPr>
        <p:spPr bwMode="auto">
          <a:xfrm>
            <a:off x="531420" y="141288"/>
            <a:ext cx="80772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3200" b="1" dirty="0" smtClean="0">
                <a:solidFill>
                  <a:prstClr val="white"/>
                </a:solidFill>
                <a:latin typeface="Arial" pitchFamily="34" charset="0"/>
              </a:rPr>
              <a:t>A Rendészeti szakterület szerepe a hamisítás elleni küzdelemben</a:t>
            </a:r>
            <a:endParaRPr lang="en-GB" sz="3200" b="1" kern="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44750" y="2794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396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84" y="17365"/>
            <a:ext cx="9144000" cy="6845808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395536" y="1476067"/>
            <a:ext cx="8213084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400" b="1" dirty="0" smtClean="0"/>
              <a:t>1. Jogszabályi háttér pontos ismerete</a:t>
            </a:r>
          </a:p>
          <a:p>
            <a:endParaRPr lang="hu-HU" sz="2400" b="1" dirty="0"/>
          </a:p>
          <a:p>
            <a:r>
              <a:rPr lang="hu-HU" sz="2400" b="1" dirty="0" smtClean="0"/>
              <a:t>2. Oktatások</a:t>
            </a:r>
          </a:p>
          <a:p>
            <a:endParaRPr lang="hu-HU" sz="2400" b="1" dirty="0"/>
          </a:p>
          <a:p>
            <a:r>
              <a:rPr lang="hu-HU" sz="2400" b="1" dirty="0" smtClean="0"/>
              <a:t>3. Helyismeret</a:t>
            </a:r>
          </a:p>
          <a:p>
            <a:endParaRPr lang="hu-HU" sz="2400" b="1" dirty="0"/>
          </a:p>
          <a:p>
            <a:r>
              <a:rPr lang="hu-HU" sz="2400" b="1" dirty="0" smtClean="0"/>
              <a:t>4. Határozott fellépés</a:t>
            </a:r>
          </a:p>
          <a:p>
            <a:endParaRPr lang="hu-HU" sz="2400" b="1" dirty="0"/>
          </a:p>
          <a:p>
            <a:r>
              <a:rPr lang="hu-HU" sz="2400" b="1" dirty="0" smtClean="0"/>
              <a:t>5.  Az ellenőrzött termék pontos ismerete ( védjegyek,  csomagolás, elárusító hely )</a:t>
            </a:r>
          </a:p>
          <a:p>
            <a:endParaRPr lang="hu-HU" sz="2400" b="1" dirty="0"/>
          </a:p>
          <a:p>
            <a:endParaRPr lang="hu-HU" sz="2400" dirty="0"/>
          </a:p>
        </p:txBody>
      </p:sp>
      <p:sp>
        <p:nvSpPr>
          <p:cNvPr id="6" name="AutoShape 3"/>
          <p:cNvSpPr txBox="1">
            <a:spLocks noChangeArrowheads="1"/>
          </p:cNvSpPr>
          <p:nvPr/>
        </p:nvSpPr>
        <p:spPr bwMode="auto">
          <a:xfrm>
            <a:off x="531420" y="141288"/>
            <a:ext cx="80772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3200" b="1" kern="0" dirty="0" smtClean="0">
                <a:solidFill>
                  <a:prstClr val="white"/>
                </a:solidFill>
                <a:latin typeface="Times New Roman" pitchFamily="18" charset="0"/>
              </a:rPr>
              <a:t>Felkészülés az ellenőrzésre</a:t>
            </a:r>
            <a:endParaRPr lang="en-GB" sz="3200" b="1" kern="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44750" y="2794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3337" y="1700808"/>
            <a:ext cx="1266825" cy="7239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4378" y="2062758"/>
            <a:ext cx="1653726" cy="1217017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3022600"/>
            <a:ext cx="11811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903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84" y="17365"/>
            <a:ext cx="9144000" cy="6845808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395536" y="1476067"/>
            <a:ext cx="8213084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Szabálysértés vagy bűncselekmény?</a:t>
            </a:r>
            <a:endParaRPr lang="hu-HU" sz="2400" b="1" dirty="0"/>
          </a:p>
          <a:p>
            <a:r>
              <a:rPr lang="hu-HU" sz="2400" b="1" dirty="0" smtClean="0"/>
              <a:t>Vagyoni hátrány meghatározásának problematikája</a:t>
            </a:r>
          </a:p>
          <a:p>
            <a:r>
              <a:rPr lang="hu-HU" sz="2400" b="1" dirty="0" smtClean="0"/>
              <a:t>Eltérő ügyészi gyakorlatok</a:t>
            </a:r>
          </a:p>
          <a:p>
            <a:endParaRPr lang="hu-HU" sz="2400" b="1" dirty="0"/>
          </a:p>
          <a:p>
            <a:r>
              <a:rPr lang="hu-HU" sz="2400" b="1" dirty="0" smtClean="0">
                <a:solidFill>
                  <a:srgbClr val="FF0000"/>
                </a:solidFill>
              </a:rPr>
              <a:t>Eredeti termék ára? Vagy hamis termék fekete piaci ára?</a:t>
            </a:r>
            <a:endParaRPr lang="hu-HU" sz="2400" b="1" dirty="0" smtClean="0"/>
          </a:p>
          <a:p>
            <a:r>
              <a:rPr lang="hu-HU" sz="2400" b="1" dirty="0" smtClean="0"/>
              <a:t>Szerzői jog vagy szerzői joghoz kapcsolódó jogsértésekkel kapcsolatos jogértelmezési problémák</a:t>
            </a:r>
          </a:p>
          <a:p>
            <a:endParaRPr lang="hu-HU" sz="2400" b="1" dirty="0"/>
          </a:p>
          <a:p>
            <a:r>
              <a:rPr lang="hu-HU" sz="2400" b="1" dirty="0" smtClean="0">
                <a:solidFill>
                  <a:srgbClr val="FF0000"/>
                </a:solidFill>
              </a:rPr>
              <a:t>Megoldás: </a:t>
            </a:r>
          </a:p>
          <a:p>
            <a:r>
              <a:rPr lang="hu-HU" sz="2400" b="1" dirty="0" smtClean="0"/>
              <a:t>Egységes gyakorlat kialakítása </a:t>
            </a:r>
          </a:p>
          <a:p>
            <a:r>
              <a:rPr lang="hu-HU" sz="2400" b="1" dirty="0" smtClean="0"/>
              <a:t>(NAV bűnügy ág, NAV vámszakmai ág)</a:t>
            </a:r>
          </a:p>
          <a:p>
            <a:endParaRPr lang="hu-HU" sz="2400" b="1" dirty="0" smtClean="0"/>
          </a:p>
          <a:p>
            <a:r>
              <a:rPr lang="hu-HU" sz="2400" b="1" dirty="0" smtClean="0"/>
              <a:t>Részvétel a HENT jogérvényesítési munkacsoport munkájában</a:t>
            </a:r>
            <a:endParaRPr lang="hu-HU" sz="2400" b="1" dirty="0"/>
          </a:p>
          <a:p>
            <a:endParaRPr lang="hu-HU" sz="2400" dirty="0"/>
          </a:p>
        </p:txBody>
      </p:sp>
      <p:sp>
        <p:nvSpPr>
          <p:cNvPr id="6" name="AutoShape 3"/>
          <p:cNvSpPr txBox="1">
            <a:spLocks noChangeArrowheads="1"/>
          </p:cNvSpPr>
          <p:nvPr/>
        </p:nvSpPr>
        <p:spPr bwMode="auto">
          <a:xfrm>
            <a:off x="531420" y="141288"/>
            <a:ext cx="80772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3200" b="1" kern="0" dirty="0" smtClean="0">
                <a:solidFill>
                  <a:prstClr val="white"/>
                </a:solidFill>
                <a:latin typeface="Times New Roman" pitchFamily="18" charset="0"/>
              </a:rPr>
              <a:t>Problémák az ellenőrzés során</a:t>
            </a:r>
            <a:endParaRPr lang="en-GB" sz="3200" b="1" kern="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44750" y="2794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403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84" y="17365"/>
            <a:ext cx="9144000" cy="6845808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395536" y="1476067"/>
            <a:ext cx="8213084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hu-H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HENT</a:t>
            </a:r>
          </a:p>
          <a:p>
            <a:r>
              <a:rPr lang="hu-H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                    SZTNH</a:t>
            </a:r>
            <a:br>
              <a:rPr lang="hu-H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hu-H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NÉBIH</a:t>
            </a:r>
          </a:p>
          <a:p>
            <a:r>
              <a:rPr lang="hu-H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                                 GYEMSZI-OGYI</a:t>
            </a:r>
          </a:p>
          <a:p>
            <a:r>
              <a:rPr lang="hu-H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Rendőrség</a:t>
            </a:r>
          </a:p>
          <a:p>
            <a:endParaRPr lang="hu-H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hu-H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                              MAHASZ</a:t>
            </a:r>
          </a:p>
          <a:p>
            <a:r>
              <a:rPr lang="hu-H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ARTIS JUS</a:t>
            </a:r>
          </a:p>
          <a:p>
            <a:r>
              <a:rPr lang="hu-H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                     PRO ART</a:t>
            </a:r>
          </a:p>
          <a:p>
            <a:endParaRPr lang="hu-H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hu-H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hu-H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AutoShape 3"/>
          <p:cNvSpPr txBox="1">
            <a:spLocks noChangeArrowheads="1"/>
          </p:cNvSpPr>
          <p:nvPr/>
        </p:nvSpPr>
        <p:spPr bwMode="auto">
          <a:xfrm>
            <a:off x="531420" y="141288"/>
            <a:ext cx="80772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3200" b="1" kern="0" dirty="0" smtClean="0">
                <a:solidFill>
                  <a:prstClr val="white"/>
                </a:solidFill>
                <a:latin typeface="Times New Roman" pitchFamily="18" charset="0"/>
              </a:rPr>
              <a:t>Együttműködés társhatóságokkal, szakmai szervezetekkel</a:t>
            </a:r>
            <a:endParaRPr lang="en-GB" sz="3200" b="1" kern="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44750" y="2794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3689012"/>
            <a:ext cx="2839864" cy="189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6092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61708"/>
            <a:ext cx="9144000" cy="6845808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323528" y="1196752"/>
            <a:ext cx="8604956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rgbClr val="002060"/>
                </a:solidFill>
              </a:rPr>
              <a:t>Műveleti tervek készítése és végrehajtásának koordinálása, felügyelete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rgbClr val="002060"/>
                </a:solidFill>
              </a:rPr>
              <a:t>Nemzeti kontakt pont szerepkör betöltése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rgbClr val="002060"/>
                </a:solidFill>
              </a:rPr>
              <a:t>Eredmények összesítése és értékelése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rgbClr val="002060"/>
                </a:solidFill>
              </a:rPr>
              <a:t>Kapcsolattartás nemzetközi szinten és a hazai társhatóságokkal</a:t>
            </a:r>
            <a:endParaRPr lang="hu-HU" sz="2400" dirty="0">
              <a:solidFill>
                <a:srgbClr val="002060"/>
              </a:solidFill>
            </a:endParaRPr>
          </a:p>
        </p:txBody>
      </p:sp>
      <p:sp>
        <p:nvSpPr>
          <p:cNvPr id="6" name="AutoShape 3"/>
          <p:cNvSpPr txBox="1">
            <a:spLocks noChangeArrowheads="1"/>
          </p:cNvSpPr>
          <p:nvPr/>
        </p:nvSpPr>
        <p:spPr bwMode="auto">
          <a:xfrm>
            <a:off x="531420" y="141288"/>
            <a:ext cx="8077200" cy="9834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400" b="1" dirty="0">
                <a:solidFill>
                  <a:prstClr val="white"/>
                </a:solidFill>
                <a:latin typeface="Arial" pitchFamily="34" charset="0"/>
              </a:rPr>
              <a:t>Nemzeti- és nemzetközi akciók koordinációja</a:t>
            </a:r>
            <a:endParaRPr lang="en-GB" sz="2400" b="1" kern="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3" name="Ellipszis 2"/>
          <p:cNvSpPr/>
          <p:nvPr/>
        </p:nvSpPr>
        <p:spPr>
          <a:xfrm>
            <a:off x="4132480" y="4310880"/>
            <a:ext cx="1368152" cy="115212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/>
              <a:t>SMOKE 2014</a:t>
            </a:r>
          </a:p>
        </p:txBody>
      </p:sp>
      <p:sp>
        <p:nvSpPr>
          <p:cNvPr id="7" name="Ellipszis 6"/>
          <p:cNvSpPr/>
          <p:nvPr/>
        </p:nvSpPr>
        <p:spPr>
          <a:xfrm>
            <a:off x="4107080" y="5582096"/>
            <a:ext cx="1368152" cy="115212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/>
              <a:t>DISASTER 2014 </a:t>
            </a:r>
            <a:endParaRPr lang="hu-HU" sz="1400" b="1" dirty="0" smtClean="0"/>
          </a:p>
          <a:p>
            <a:pPr algn="ctr"/>
            <a:r>
              <a:rPr lang="hu-HU" sz="1400" b="1" dirty="0" smtClean="0"/>
              <a:t>ADN-B </a:t>
            </a:r>
            <a:endParaRPr lang="hu-HU" sz="1400" b="1" dirty="0"/>
          </a:p>
        </p:txBody>
      </p:sp>
      <p:sp>
        <p:nvSpPr>
          <p:cNvPr id="8" name="Ellipszis 7"/>
          <p:cNvSpPr/>
          <p:nvPr/>
        </p:nvSpPr>
        <p:spPr>
          <a:xfrm>
            <a:off x="7612520" y="4221088"/>
            <a:ext cx="1368152" cy="11521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DARIF</a:t>
            </a:r>
          </a:p>
        </p:txBody>
      </p:sp>
      <p:sp>
        <p:nvSpPr>
          <p:cNvPr id="9" name="Ellipszis 8"/>
          <p:cNvSpPr/>
          <p:nvPr/>
        </p:nvSpPr>
        <p:spPr>
          <a:xfrm>
            <a:off x="1475656" y="4420964"/>
            <a:ext cx="1368152" cy="115212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/>
              <a:t>2_WASTE_2014</a:t>
            </a:r>
          </a:p>
        </p:txBody>
      </p:sp>
      <p:sp>
        <p:nvSpPr>
          <p:cNvPr id="10" name="Ellipszis 9"/>
          <p:cNvSpPr/>
          <p:nvPr/>
        </p:nvSpPr>
        <p:spPr>
          <a:xfrm>
            <a:off x="2699792" y="5582096"/>
            <a:ext cx="1368152" cy="115212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SMOKE II.  </a:t>
            </a:r>
            <a:r>
              <a:rPr lang="hu-HU" b="1" dirty="0"/>
              <a:t>2014</a:t>
            </a:r>
          </a:p>
        </p:txBody>
      </p:sp>
      <p:sp>
        <p:nvSpPr>
          <p:cNvPr id="11" name="Ellipszis 10"/>
          <p:cNvSpPr/>
          <p:nvPr/>
        </p:nvSpPr>
        <p:spPr>
          <a:xfrm>
            <a:off x="7585284" y="5353248"/>
            <a:ext cx="1368152" cy="115212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/>
              <a:t>EMPACT </a:t>
            </a:r>
            <a:r>
              <a:rPr lang="hu-HU" sz="1600" b="1" dirty="0" err="1"/>
              <a:t>Joint</a:t>
            </a:r>
            <a:r>
              <a:rPr lang="hu-HU" sz="1600" b="1" dirty="0"/>
              <a:t> Action Day</a:t>
            </a:r>
          </a:p>
        </p:txBody>
      </p:sp>
      <p:sp>
        <p:nvSpPr>
          <p:cNvPr id="12" name="Ellipszis 11"/>
          <p:cNvSpPr/>
          <p:nvPr/>
        </p:nvSpPr>
        <p:spPr>
          <a:xfrm>
            <a:off x="2555776" y="3764756"/>
            <a:ext cx="1368152" cy="115212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200" b="1" dirty="0"/>
              <a:t>Porkontroll II</a:t>
            </a:r>
          </a:p>
        </p:txBody>
      </p:sp>
      <p:sp>
        <p:nvSpPr>
          <p:cNvPr id="13" name="Ellipszis 12"/>
          <p:cNvSpPr/>
          <p:nvPr/>
        </p:nvSpPr>
        <p:spPr>
          <a:xfrm>
            <a:off x="251520" y="4365104"/>
            <a:ext cx="1368152" cy="115212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/>
              <a:t>NAVIGÁTOR</a:t>
            </a:r>
            <a:endParaRPr lang="hu-HU" sz="1200" b="1" dirty="0"/>
          </a:p>
        </p:txBody>
      </p:sp>
      <p:sp>
        <p:nvSpPr>
          <p:cNvPr id="15" name="Ellipszis 14"/>
          <p:cNvSpPr/>
          <p:nvPr/>
        </p:nvSpPr>
        <p:spPr>
          <a:xfrm>
            <a:off x="4963008" y="3188692"/>
            <a:ext cx="1368152" cy="115212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err="1"/>
              <a:t>Gryphon</a:t>
            </a:r>
            <a:endParaRPr lang="hu-HU" sz="1600" b="1" dirty="0"/>
          </a:p>
        </p:txBody>
      </p:sp>
      <p:sp>
        <p:nvSpPr>
          <p:cNvPr id="16" name="Ellipszis 15"/>
          <p:cNvSpPr/>
          <p:nvPr/>
        </p:nvSpPr>
        <p:spPr>
          <a:xfrm>
            <a:off x="6331160" y="3230736"/>
            <a:ext cx="1368152" cy="115212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Projekt SOCHI-2014</a:t>
            </a:r>
          </a:p>
        </p:txBody>
      </p:sp>
      <p:sp>
        <p:nvSpPr>
          <p:cNvPr id="17" name="Ellipszis 16"/>
          <p:cNvSpPr/>
          <p:nvPr/>
        </p:nvSpPr>
        <p:spPr>
          <a:xfrm>
            <a:off x="148060" y="5517232"/>
            <a:ext cx="1368152" cy="115212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GAIA 2014</a:t>
            </a:r>
          </a:p>
        </p:txBody>
      </p:sp>
      <p:sp>
        <p:nvSpPr>
          <p:cNvPr id="18" name="Ellipszis 17"/>
          <p:cNvSpPr/>
          <p:nvPr/>
        </p:nvSpPr>
        <p:spPr>
          <a:xfrm>
            <a:off x="5304556" y="5444380"/>
            <a:ext cx="1368152" cy="115212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b="1" dirty="0"/>
              <a:t>JCO-ERMIS</a:t>
            </a:r>
          </a:p>
        </p:txBody>
      </p:sp>
      <p:sp>
        <p:nvSpPr>
          <p:cNvPr id="19" name="Ellipszis 18"/>
          <p:cNvSpPr/>
          <p:nvPr/>
        </p:nvSpPr>
        <p:spPr>
          <a:xfrm>
            <a:off x="3594856" y="3385796"/>
            <a:ext cx="1368152" cy="11521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ANTS</a:t>
            </a:r>
          </a:p>
        </p:txBody>
      </p:sp>
      <p:sp>
        <p:nvSpPr>
          <p:cNvPr id="20" name="Ellipszis 19"/>
          <p:cNvSpPr/>
          <p:nvPr/>
        </p:nvSpPr>
        <p:spPr>
          <a:xfrm>
            <a:off x="1377752" y="3212976"/>
            <a:ext cx="1368152" cy="11521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rgbClr val="FF0000"/>
                </a:solidFill>
              </a:rPr>
              <a:t>Black </a:t>
            </a:r>
            <a:r>
              <a:rPr lang="hu-HU" sz="2400" b="1" dirty="0" err="1">
                <a:solidFill>
                  <a:srgbClr val="FF0000"/>
                </a:solidFill>
              </a:rPr>
              <a:t>Truck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21" name="Ellipszis 20"/>
          <p:cNvSpPr/>
          <p:nvPr/>
        </p:nvSpPr>
        <p:spPr>
          <a:xfrm>
            <a:off x="7612520" y="3068960"/>
            <a:ext cx="1368152" cy="1152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b="1" dirty="0"/>
              <a:t>PANGEA VII</a:t>
            </a:r>
          </a:p>
        </p:txBody>
      </p:sp>
      <p:sp>
        <p:nvSpPr>
          <p:cNvPr id="22" name="Ellipszis 21"/>
          <p:cNvSpPr/>
          <p:nvPr/>
        </p:nvSpPr>
        <p:spPr>
          <a:xfrm>
            <a:off x="6444208" y="4248472"/>
            <a:ext cx="1368152" cy="11521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/>
              <a:t>Szállító 55</a:t>
            </a:r>
          </a:p>
        </p:txBody>
      </p:sp>
      <p:sp>
        <p:nvSpPr>
          <p:cNvPr id="23" name="Ellipszis 22"/>
          <p:cNvSpPr/>
          <p:nvPr/>
        </p:nvSpPr>
        <p:spPr>
          <a:xfrm>
            <a:off x="2951820" y="4571088"/>
            <a:ext cx="1368152" cy="115212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>
                <a:solidFill>
                  <a:schemeClr val="tx1"/>
                </a:solidFill>
              </a:rPr>
              <a:t>HIT</a:t>
            </a:r>
          </a:p>
        </p:txBody>
      </p:sp>
      <p:sp>
        <p:nvSpPr>
          <p:cNvPr id="24" name="Ellipszis 23"/>
          <p:cNvSpPr/>
          <p:nvPr/>
        </p:nvSpPr>
        <p:spPr>
          <a:xfrm>
            <a:off x="1402532" y="5582096"/>
            <a:ext cx="1368152" cy="115212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smtClean="0">
                <a:solidFill>
                  <a:srgbClr val="FFFF00"/>
                </a:solidFill>
              </a:rPr>
              <a:t>1_WASTE_2014</a:t>
            </a:r>
            <a:endParaRPr lang="hu-HU" sz="1400" b="1" dirty="0">
              <a:solidFill>
                <a:srgbClr val="FFFF00"/>
              </a:solidFill>
            </a:endParaRPr>
          </a:p>
        </p:txBody>
      </p:sp>
      <p:sp>
        <p:nvSpPr>
          <p:cNvPr id="25" name="Ellipszis 24"/>
          <p:cNvSpPr/>
          <p:nvPr/>
        </p:nvSpPr>
        <p:spPr>
          <a:xfrm>
            <a:off x="5304556" y="4221088"/>
            <a:ext cx="1368152" cy="115212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rgbClr val="FF0000"/>
                </a:solidFill>
              </a:rPr>
              <a:t>Porkontroll </a:t>
            </a:r>
            <a:r>
              <a:rPr lang="hu-HU" sz="1200" b="1" dirty="0" smtClean="0">
                <a:solidFill>
                  <a:srgbClr val="FF0000"/>
                </a:solidFill>
              </a:rPr>
              <a:t>I</a:t>
            </a:r>
            <a:endParaRPr lang="hu-HU" sz="1200" b="1" dirty="0">
              <a:solidFill>
                <a:srgbClr val="FF0000"/>
              </a:solidFill>
            </a:endParaRPr>
          </a:p>
        </p:txBody>
      </p:sp>
      <p:sp>
        <p:nvSpPr>
          <p:cNvPr id="26" name="Ellipszis 25"/>
          <p:cNvSpPr/>
          <p:nvPr/>
        </p:nvSpPr>
        <p:spPr>
          <a:xfrm>
            <a:off x="6444208" y="5373216"/>
            <a:ext cx="1368152" cy="11521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rgbClr val="002060"/>
                </a:solidFill>
              </a:rPr>
              <a:t>DISASTER 2014 </a:t>
            </a:r>
            <a:endParaRPr lang="hu-H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hu-HU" sz="1400" b="1" dirty="0" smtClean="0">
                <a:solidFill>
                  <a:srgbClr val="002060"/>
                </a:solidFill>
              </a:rPr>
              <a:t>ADN</a:t>
            </a:r>
            <a:endParaRPr lang="hu-HU" sz="1400" b="1" dirty="0">
              <a:solidFill>
                <a:srgbClr val="002060"/>
              </a:solidFill>
            </a:endParaRPr>
          </a:p>
        </p:txBody>
      </p:sp>
      <p:sp>
        <p:nvSpPr>
          <p:cNvPr id="27" name="Ellipszis 26"/>
          <p:cNvSpPr/>
          <p:nvPr/>
        </p:nvSpPr>
        <p:spPr>
          <a:xfrm>
            <a:off x="31924" y="3166616"/>
            <a:ext cx="1368152" cy="11521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FF0000"/>
                </a:solidFill>
              </a:rPr>
              <a:t>ATHENA IV.</a:t>
            </a:r>
          </a:p>
        </p:txBody>
      </p:sp>
    </p:spTree>
    <p:extLst>
      <p:ext uri="{BB962C8B-B14F-4D97-AF65-F5344CB8AC3E}">
        <p14:creationId xmlns:p14="http://schemas.microsoft.com/office/powerpoint/2010/main" xmlns="" val="805186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4580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1857388"/>
          </a:xfrm>
          <a:noFill/>
          <a:effectLst>
            <a:glow rad="635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u-HU" i="1" dirty="0" smtClean="0">
                <a:solidFill>
                  <a:schemeClr val="bg1"/>
                </a:solidFill>
              </a:rPr>
              <a:t>Köszönöm a figyelmet</a:t>
            </a:r>
            <a:r>
              <a:rPr lang="en-US" i="1" dirty="0" smtClean="0">
                <a:solidFill>
                  <a:schemeClr val="bg1"/>
                </a:solidFill>
              </a:rPr>
              <a:t>!</a:t>
            </a:r>
            <a:r>
              <a:rPr lang="en-US" i="1" dirty="0">
                <a:solidFill>
                  <a:schemeClr val="bg1"/>
                </a:solidFill>
              </a:rPr>
              <a:t/>
            </a:r>
            <a:br>
              <a:rPr lang="en-US" i="1" dirty="0">
                <a:solidFill>
                  <a:schemeClr val="bg1"/>
                </a:solidFill>
              </a:rPr>
            </a:br>
            <a:r>
              <a:rPr lang="hu-HU" i="1" dirty="0" smtClean="0">
                <a:solidFill>
                  <a:schemeClr val="bg1"/>
                </a:solidFill>
              </a:rPr>
              <a:t>Kérdések</a:t>
            </a:r>
            <a:r>
              <a:rPr lang="en-US" i="1" dirty="0" smtClean="0">
                <a:solidFill>
                  <a:schemeClr val="bg1"/>
                </a:solidFill>
              </a:rPr>
              <a:t>?</a:t>
            </a:r>
            <a:endParaRPr lang="hu-HU" i="1" dirty="0">
              <a:solidFill>
                <a:schemeClr val="bg1"/>
              </a:solidFill>
            </a:endParaRPr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3995936" y="2492896"/>
            <a:ext cx="4896544" cy="18916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xtLst/>
        </p:spPr>
        <p:txBody>
          <a:bodyPr anchor="ctr"/>
          <a:lstStyle/>
          <a:p>
            <a:pPr algn="ctr"/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Dr. Szokolovszki Anikó </a:t>
            </a:r>
          </a:p>
          <a:p>
            <a:pPr algn="ctr"/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pénzügyőr</a:t>
            </a:r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főhadnagy</a:t>
            </a:r>
          </a:p>
          <a:p>
            <a:pPr algn="ctr"/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NAV </a:t>
            </a:r>
            <a:r>
              <a:rPr lang="hu-H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KH Rendészeti Főosztály</a:t>
            </a:r>
          </a:p>
          <a:p>
            <a:pPr algn="ctr" eaLnBrk="1" hangingPunct="1"/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kh.rfo@nav.gov.hu</a:t>
            </a:r>
            <a:endParaRPr lang="en-GB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ép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84" y="17365"/>
            <a:ext cx="9144000" cy="6845808"/>
          </a:xfrm>
          <a:prstGeom prst="rect">
            <a:avLst/>
          </a:prstGeom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38" y="3406775"/>
            <a:ext cx="9034462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8" name="Háromszög 1"/>
          <p:cNvSpPr>
            <a:spLocks noChangeArrowheads="1"/>
          </p:cNvSpPr>
          <p:nvPr/>
        </p:nvSpPr>
        <p:spPr bwMode="auto">
          <a:xfrm>
            <a:off x="246063" y="2205038"/>
            <a:ext cx="4105275" cy="1177925"/>
          </a:xfrm>
          <a:prstGeom prst="triangle">
            <a:avLst>
              <a:gd name="adj" fmla="val 50000"/>
            </a:avLst>
          </a:prstGeom>
          <a:solidFill>
            <a:srgbClr val="C0504D"/>
          </a:solidFill>
          <a:ln w="25400">
            <a:solidFill>
              <a:srgbClr val="622423"/>
            </a:solidFill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hu-HU" sz="1300" b="1" dirty="0" smtClean="0">
                <a:latin typeface="+mn-lt"/>
              </a:rPr>
              <a:t>NEMZETI ADÓ- ÉS VÁMHIVATAL</a:t>
            </a:r>
            <a:endParaRPr lang="hu-HU" sz="1300" b="1" dirty="0">
              <a:latin typeface="+mn-lt"/>
            </a:endParaRPr>
          </a:p>
        </p:txBody>
      </p:sp>
      <p:sp>
        <p:nvSpPr>
          <p:cNvPr id="34819" name="Téglalap 2"/>
          <p:cNvSpPr>
            <a:spLocks noChangeArrowheads="1"/>
          </p:cNvSpPr>
          <p:nvPr/>
        </p:nvSpPr>
        <p:spPr bwMode="auto">
          <a:xfrm>
            <a:off x="599810" y="3406775"/>
            <a:ext cx="652462" cy="2063481"/>
          </a:xfrm>
          <a:prstGeom prst="rect">
            <a:avLst/>
          </a:prstGeom>
          <a:solidFill>
            <a:srgbClr val="FFFFFF"/>
          </a:solidFill>
          <a:ln w="19050">
            <a:solidFill>
              <a:srgbClr val="808080"/>
            </a:solidFill>
            <a:miter lim="800000"/>
            <a:headEnd/>
            <a:tailEnd/>
          </a:ln>
        </p:spPr>
        <p:txBody>
          <a:bodyPr vert="wordArtVert" anchor="ctr"/>
          <a:lstStyle/>
          <a:p>
            <a:pPr algn="ctr">
              <a:defRPr/>
            </a:pPr>
            <a:r>
              <a:rPr lang="hu-HU" b="1" dirty="0" smtClean="0">
                <a:latin typeface="+mn-lt"/>
              </a:rPr>
              <a:t>VÁM</a:t>
            </a:r>
            <a:endParaRPr lang="hu-HU" dirty="0">
              <a:latin typeface="+mn-lt"/>
            </a:endParaRPr>
          </a:p>
        </p:txBody>
      </p:sp>
      <p:sp>
        <p:nvSpPr>
          <p:cNvPr id="34820" name="Téglalap 3"/>
          <p:cNvSpPr>
            <a:spLocks noChangeArrowheads="1"/>
          </p:cNvSpPr>
          <p:nvPr/>
        </p:nvSpPr>
        <p:spPr bwMode="auto">
          <a:xfrm>
            <a:off x="1971410" y="3406775"/>
            <a:ext cx="604837" cy="2063482"/>
          </a:xfrm>
          <a:prstGeom prst="rect">
            <a:avLst/>
          </a:prstGeom>
          <a:solidFill>
            <a:srgbClr val="FFFFFF"/>
          </a:solidFill>
          <a:ln w="19050">
            <a:solidFill>
              <a:srgbClr val="808080"/>
            </a:solidFill>
            <a:miter lim="800000"/>
            <a:headEnd/>
            <a:tailEnd/>
          </a:ln>
        </p:spPr>
        <p:txBody>
          <a:bodyPr vert="wordArtVert" anchor="ctr"/>
          <a:lstStyle/>
          <a:p>
            <a:pPr algn="ctr">
              <a:defRPr/>
            </a:pPr>
            <a:r>
              <a:rPr lang="hu-HU" b="1" dirty="0" smtClean="0"/>
              <a:t>ADÓ</a:t>
            </a:r>
            <a:endParaRPr lang="hu-HU" b="1" dirty="0"/>
          </a:p>
        </p:txBody>
      </p:sp>
      <p:sp>
        <p:nvSpPr>
          <p:cNvPr id="34822" name="Téglalap 5"/>
          <p:cNvSpPr>
            <a:spLocks noChangeArrowheads="1"/>
          </p:cNvSpPr>
          <p:nvPr/>
        </p:nvSpPr>
        <p:spPr bwMode="auto">
          <a:xfrm>
            <a:off x="323528" y="5468714"/>
            <a:ext cx="2089150" cy="336550"/>
          </a:xfrm>
          <a:prstGeom prst="rect">
            <a:avLst/>
          </a:prstGeom>
          <a:solidFill>
            <a:srgbClr val="9BBB59"/>
          </a:solidFill>
          <a:ln w="25400">
            <a:solidFill>
              <a:srgbClr val="4E6128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1300" b="1" dirty="0" smtClean="0">
                <a:latin typeface="+mn-lt"/>
              </a:rPr>
              <a:t>INFORMATIKA</a:t>
            </a:r>
            <a:endParaRPr lang="hu-HU" sz="1300" b="1" dirty="0">
              <a:latin typeface="+mn-lt"/>
            </a:endParaRPr>
          </a:p>
        </p:txBody>
      </p:sp>
      <p:sp>
        <p:nvSpPr>
          <p:cNvPr id="32776" name="Szövegdoboz 16"/>
          <p:cNvSpPr txBox="1">
            <a:spLocks noChangeArrowheads="1"/>
          </p:cNvSpPr>
          <p:nvPr/>
        </p:nvSpPr>
        <p:spPr bwMode="auto">
          <a:xfrm>
            <a:off x="2194818" y="5470525"/>
            <a:ext cx="2089150" cy="374650"/>
          </a:xfrm>
          <a:prstGeom prst="rect">
            <a:avLst/>
          </a:prstGeom>
          <a:solidFill>
            <a:srgbClr val="9BBB59"/>
          </a:solidFill>
          <a:ln w="25400">
            <a:solidFill>
              <a:srgbClr val="4E6128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sz="1300" b="1" dirty="0" smtClean="0">
                <a:latin typeface="Calibri" pitchFamily="34" charset="0"/>
              </a:rPr>
              <a:t>ERŐFORRÁS GAZDÁLKODÁS</a:t>
            </a:r>
            <a:endParaRPr lang="hu-HU" sz="1300" b="1" dirty="0">
              <a:latin typeface="Calibri" pitchFamily="34" charset="0"/>
            </a:endParaRPr>
          </a:p>
        </p:txBody>
      </p:sp>
      <p:sp>
        <p:nvSpPr>
          <p:cNvPr id="34825" name="Téglalap 7"/>
          <p:cNvSpPr>
            <a:spLocks noChangeArrowheads="1"/>
          </p:cNvSpPr>
          <p:nvPr/>
        </p:nvSpPr>
        <p:spPr bwMode="auto">
          <a:xfrm>
            <a:off x="323528" y="5822950"/>
            <a:ext cx="3960440" cy="374650"/>
          </a:xfrm>
          <a:prstGeom prst="rect">
            <a:avLst/>
          </a:prstGeom>
          <a:solidFill>
            <a:srgbClr val="9BBB59"/>
          </a:solidFill>
          <a:ln w="25400">
            <a:solidFill>
              <a:srgbClr val="4E6128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1300" b="1" dirty="0" smtClean="0">
                <a:latin typeface="+mn-lt"/>
              </a:rPr>
              <a:t>NEMZETKÖZI KAPCSOLATOK</a:t>
            </a:r>
            <a:endParaRPr lang="hu-HU" sz="1300" b="1" dirty="0">
              <a:latin typeface="+mn-lt"/>
            </a:endParaRPr>
          </a:p>
        </p:txBody>
      </p:sp>
      <p:sp>
        <p:nvSpPr>
          <p:cNvPr id="32778" name="Tartalom helye 2"/>
          <p:cNvSpPr>
            <a:spLocks noGrp="1"/>
          </p:cNvSpPr>
          <p:nvPr>
            <p:ph/>
          </p:nvPr>
        </p:nvSpPr>
        <p:spPr>
          <a:xfrm>
            <a:off x="5724127" y="3751411"/>
            <a:ext cx="2736305" cy="2701925"/>
          </a:xfrm>
          <a:solidFill>
            <a:schemeClr val="bg1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hu-HU" sz="2400" dirty="0" smtClean="0"/>
              <a:t>Három szintű szervezet, feladatait:</a:t>
            </a:r>
          </a:p>
          <a:p>
            <a:pPr>
              <a:buFont typeface="Symbol" pitchFamily="18" charset="2"/>
              <a:buChar char=""/>
            </a:pPr>
            <a:r>
              <a:rPr lang="hu-HU" sz="2400" dirty="0"/>
              <a:t>központi, </a:t>
            </a:r>
            <a:endParaRPr lang="hu-HU" sz="2400" dirty="0" smtClean="0"/>
          </a:p>
          <a:p>
            <a:pPr>
              <a:buFont typeface="Symbol" pitchFamily="18" charset="2"/>
              <a:buChar char=""/>
            </a:pPr>
            <a:r>
              <a:rPr lang="hu-HU" sz="2400" dirty="0" smtClean="0"/>
              <a:t>középfokú </a:t>
            </a:r>
            <a:r>
              <a:rPr lang="hu-HU" sz="2400" dirty="0"/>
              <a:t>és </a:t>
            </a:r>
            <a:endParaRPr lang="hu-HU" sz="2400" dirty="0" smtClean="0"/>
          </a:p>
          <a:p>
            <a:pPr>
              <a:buFont typeface="Symbol" pitchFamily="18" charset="2"/>
              <a:buChar char=""/>
            </a:pPr>
            <a:r>
              <a:rPr lang="hu-HU" sz="2400" dirty="0" smtClean="0"/>
              <a:t>alsó </a:t>
            </a:r>
            <a:r>
              <a:rPr lang="hu-HU" sz="2400" dirty="0"/>
              <a:t>fokú szervei </a:t>
            </a:r>
            <a:endParaRPr lang="hu-HU" sz="2400" dirty="0" smtClean="0"/>
          </a:p>
          <a:p>
            <a:pPr marL="0" indent="0">
              <a:buNone/>
            </a:pPr>
            <a:r>
              <a:rPr lang="hu-HU" sz="2400" dirty="0" smtClean="0"/>
              <a:t>útján </a:t>
            </a:r>
            <a:r>
              <a:rPr lang="hu-HU" sz="2400" dirty="0"/>
              <a:t>látja </a:t>
            </a:r>
            <a:endParaRPr lang="hu-HU" sz="2400" dirty="0" smtClean="0"/>
          </a:p>
          <a:p>
            <a:pPr eaLnBrk="1" hangingPunct="1">
              <a:buFont typeface="Symbol" pitchFamily="18" charset="2"/>
              <a:buChar char=""/>
            </a:pPr>
            <a:endParaRPr lang="hu-HU" sz="2400" dirty="0" smtClean="0"/>
          </a:p>
        </p:txBody>
      </p:sp>
      <p:sp>
        <p:nvSpPr>
          <p:cNvPr id="32780" name="Szövegdoboz 4"/>
          <p:cNvSpPr txBox="1">
            <a:spLocks noChangeArrowheads="1"/>
          </p:cNvSpPr>
          <p:nvPr/>
        </p:nvSpPr>
        <p:spPr bwMode="auto">
          <a:xfrm>
            <a:off x="4369966" y="1374675"/>
            <a:ext cx="442391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Tx/>
              <a:buChar char="-"/>
            </a:pPr>
            <a:r>
              <a:rPr lang="hu-HU" sz="2000" dirty="0" smtClean="0"/>
              <a:t>államigazgatási </a:t>
            </a:r>
            <a:r>
              <a:rPr lang="hu-HU" sz="2000" dirty="0"/>
              <a:t>és fegyveres </a:t>
            </a:r>
            <a:endParaRPr lang="hu-HU" sz="2000" dirty="0" smtClean="0"/>
          </a:p>
          <a:p>
            <a:pPr eaLnBrk="1" hangingPunct="1"/>
            <a:r>
              <a:rPr lang="hu-HU" sz="2000" dirty="0" smtClean="0"/>
              <a:t>rendvédelmi </a:t>
            </a:r>
            <a:r>
              <a:rPr lang="hu-HU" sz="2000" dirty="0"/>
              <a:t>feladatokat is ellátó </a:t>
            </a:r>
            <a:r>
              <a:rPr lang="hu-HU" sz="2000" dirty="0" smtClean="0"/>
              <a:t>kormányhivatal</a:t>
            </a:r>
          </a:p>
          <a:p>
            <a:pPr eaLnBrk="1" hangingPunct="1">
              <a:buFont typeface="Arial" charset="0"/>
              <a:buNone/>
            </a:pPr>
            <a:r>
              <a:rPr lang="hu-HU" sz="2000" dirty="0" smtClean="0"/>
              <a:t> - önállóan </a:t>
            </a:r>
            <a:r>
              <a:rPr lang="hu-HU" sz="2000" dirty="0"/>
              <a:t>működő és gazdálkodó központi költségvetési szerv, </a:t>
            </a:r>
            <a:endParaRPr lang="hu-HU" sz="2000" dirty="0" smtClean="0"/>
          </a:p>
          <a:p>
            <a:pPr eaLnBrk="1" hangingPunct="1">
              <a:buFont typeface="Arial" charset="0"/>
              <a:buNone/>
            </a:pPr>
            <a:r>
              <a:rPr lang="hu-HU" sz="2000" dirty="0" smtClean="0"/>
              <a:t>- a </a:t>
            </a:r>
            <a:r>
              <a:rPr lang="hu-HU" sz="2000" dirty="0"/>
              <a:t>központi </a:t>
            </a:r>
            <a:r>
              <a:rPr lang="hu-HU" sz="2000" dirty="0" smtClean="0"/>
              <a:t>költségvetésben </a:t>
            </a:r>
            <a:r>
              <a:rPr lang="hu-HU" sz="2000" dirty="0"/>
              <a:t>önálló fejezetet képez</a:t>
            </a:r>
          </a:p>
        </p:txBody>
      </p:sp>
      <p:sp>
        <p:nvSpPr>
          <p:cNvPr id="17" name="Téglalap 3"/>
          <p:cNvSpPr>
            <a:spLocks noChangeArrowheads="1"/>
          </p:cNvSpPr>
          <p:nvPr/>
        </p:nvSpPr>
        <p:spPr bwMode="auto">
          <a:xfrm>
            <a:off x="3304116" y="3406774"/>
            <a:ext cx="604837" cy="2044595"/>
          </a:xfrm>
          <a:prstGeom prst="rect">
            <a:avLst/>
          </a:prstGeom>
          <a:solidFill>
            <a:srgbClr val="FFFFFF"/>
          </a:solidFill>
          <a:ln w="19050">
            <a:solidFill>
              <a:srgbClr val="808080"/>
            </a:solidFill>
            <a:miter lim="800000"/>
            <a:headEnd/>
            <a:tailEnd/>
          </a:ln>
        </p:spPr>
        <p:txBody>
          <a:bodyPr vert="wordArtVert" anchor="ctr"/>
          <a:lstStyle/>
          <a:p>
            <a:pPr algn="ctr">
              <a:defRPr/>
            </a:pPr>
            <a:r>
              <a:rPr lang="hu-HU" b="1" dirty="0" smtClean="0">
                <a:latin typeface="+mn-lt"/>
              </a:rPr>
              <a:t>BŰNÜGY</a:t>
            </a:r>
            <a:endParaRPr lang="hu-HU" b="1" dirty="0">
              <a:latin typeface="+mn-lt"/>
            </a:endParaRPr>
          </a:p>
        </p:txBody>
      </p:sp>
      <p:pic>
        <p:nvPicPr>
          <p:cNvPr id="16" name="Picture 5" descr="NAV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663" y="228600"/>
            <a:ext cx="71913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3"/>
          <p:cNvSpPr txBox="1">
            <a:spLocks noChangeArrowheads="1"/>
          </p:cNvSpPr>
          <p:nvPr/>
        </p:nvSpPr>
        <p:spPr bwMode="auto">
          <a:xfrm>
            <a:off x="1676400" y="457200"/>
            <a:ext cx="69342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solidFill>
              <a:schemeClr val="bg1"/>
            </a:solidFill>
            <a:rou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hu-HU" sz="3600" dirty="0" smtClean="0">
                <a:solidFill>
                  <a:schemeClr val="bg1"/>
                </a:solidFill>
                <a:latin typeface="Times New Roman" pitchFamily="18" charset="0"/>
              </a:rPr>
              <a:t>A NAV főbb jellemzői</a:t>
            </a:r>
            <a:endParaRPr lang="en-US" sz="36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2831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Kép 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400" y="0"/>
            <a:ext cx="9144000" cy="68458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Egyenes összekötő 3"/>
          <p:cNvSpPr/>
          <p:nvPr/>
        </p:nvSpPr>
        <p:spPr>
          <a:xfrm>
            <a:off x="4514850" y="1512888"/>
            <a:ext cx="4151313" cy="63341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42846"/>
                </a:lnTo>
                <a:lnTo>
                  <a:pt x="4151071" y="542846"/>
                </a:lnTo>
                <a:lnTo>
                  <a:pt x="4151071" y="63356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Egyenes összekötő 5"/>
          <p:cNvSpPr/>
          <p:nvPr/>
        </p:nvSpPr>
        <p:spPr>
          <a:xfrm>
            <a:off x="7361833" y="3319463"/>
            <a:ext cx="90487" cy="5778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578464"/>
                </a:lnTo>
                <a:lnTo>
                  <a:pt x="102696" y="578464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Egyenes összekötő 6"/>
          <p:cNvSpPr/>
          <p:nvPr/>
        </p:nvSpPr>
        <p:spPr>
          <a:xfrm>
            <a:off x="4514850" y="1512888"/>
            <a:ext cx="3135313" cy="63341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42846"/>
                </a:lnTo>
                <a:lnTo>
                  <a:pt x="3134637" y="542846"/>
                </a:lnTo>
                <a:lnTo>
                  <a:pt x="3134637" y="63356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Egyenes összekötő 8"/>
          <p:cNvSpPr/>
          <p:nvPr/>
        </p:nvSpPr>
        <p:spPr>
          <a:xfrm>
            <a:off x="6713760" y="3333750"/>
            <a:ext cx="90488" cy="58102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580408"/>
                </a:lnTo>
                <a:lnTo>
                  <a:pt x="104947" y="58040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Egyenes összekötő 9"/>
          <p:cNvSpPr/>
          <p:nvPr/>
        </p:nvSpPr>
        <p:spPr>
          <a:xfrm>
            <a:off x="4514850" y="1512888"/>
            <a:ext cx="2112963" cy="63341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42846"/>
                </a:lnTo>
                <a:lnTo>
                  <a:pt x="2112553" y="542846"/>
                </a:lnTo>
                <a:lnTo>
                  <a:pt x="2112553" y="63356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Egyenes összekötő 11"/>
          <p:cNvSpPr/>
          <p:nvPr/>
        </p:nvSpPr>
        <p:spPr>
          <a:xfrm>
            <a:off x="5214938" y="3325813"/>
            <a:ext cx="90487" cy="57943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579039"/>
                </a:lnTo>
                <a:lnTo>
                  <a:pt x="103836" y="579039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Egyenes összekötő 12"/>
          <p:cNvSpPr/>
          <p:nvPr/>
        </p:nvSpPr>
        <p:spPr>
          <a:xfrm>
            <a:off x="4514850" y="1512888"/>
            <a:ext cx="1089025" cy="63341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42846"/>
                </a:lnTo>
                <a:lnTo>
                  <a:pt x="1087636" y="542846"/>
                </a:lnTo>
                <a:lnTo>
                  <a:pt x="1087636" y="63356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Egyenes összekötő 15"/>
          <p:cNvSpPr/>
          <p:nvPr/>
        </p:nvSpPr>
        <p:spPr>
          <a:xfrm>
            <a:off x="4470400" y="1512888"/>
            <a:ext cx="90488" cy="63658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546150"/>
                </a:lnTo>
                <a:lnTo>
                  <a:pt x="111237" y="546150"/>
                </a:lnTo>
                <a:lnTo>
                  <a:pt x="111237" y="63686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Egyenes összekötő 17"/>
          <p:cNvSpPr/>
          <p:nvPr/>
        </p:nvSpPr>
        <p:spPr>
          <a:xfrm>
            <a:off x="3557588" y="1512888"/>
            <a:ext cx="957262" cy="63658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57996" y="0"/>
                </a:moveTo>
                <a:lnTo>
                  <a:pt x="957996" y="546150"/>
                </a:lnTo>
                <a:lnTo>
                  <a:pt x="0" y="546150"/>
                </a:lnTo>
                <a:lnTo>
                  <a:pt x="0" y="63686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Egyenes összekötő 18"/>
          <p:cNvSpPr/>
          <p:nvPr/>
        </p:nvSpPr>
        <p:spPr>
          <a:xfrm>
            <a:off x="2495550" y="1512888"/>
            <a:ext cx="2019300" cy="26352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019964" y="0"/>
                </a:moveTo>
                <a:lnTo>
                  <a:pt x="2019964" y="172695"/>
                </a:lnTo>
                <a:lnTo>
                  <a:pt x="0" y="172695"/>
                </a:lnTo>
                <a:lnTo>
                  <a:pt x="0" y="263409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Egyenes összekötő 19"/>
          <p:cNvSpPr/>
          <p:nvPr/>
        </p:nvSpPr>
        <p:spPr>
          <a:xfrm>
            <a:off x="1482725" y="1512888"/>
            <a:ext cx="3032125" cy="26352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033417" y="0"/>
                </a:moveTo>
                <a:lnTo>
                  <a:pt x="3033417" y="172695"/>
                </a:lnTo>
                <a:lnTo>
                  <a:pt x="0" y="172695"/>
                </a:lnTo>
                <a:lnTo>
                  <a:pt x="0" y="263409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Egyenes összekötő 20"/>
          <p:cNvSpPr/>
          <p:nvPr/>
        </p:nvSpPr>
        <p:spPr>
          <a:xfrm>
            <a:off x="87313" y="2967038"/>
            <a:ext cx="92075" cy="198913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1989468"/>
                </a:lnTo>
                <a:lnTo>
                  <a:pt x="105392" y="198946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Egyenes összekötő 21"/>
          <p:cNvSpPr/>
          <p:nvPr/>
        </p:nvSpPr>
        <p:spPr>
          <a:xfrm>
            <a:off x="87313" y="2967038"/>
            <a:ext cx="92075" cy="95408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953043"/>
                </a:lnTo>
                <a:lnTo>
                  <a:pt x="105392" y="95304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Egyenes összekötő 22"/>
          <p:cNvSpPr/>
          <p:nvPr/>
        </p:nvSpPr>
        <p:spPr>
          <a:xfrm>
            <a:off x="479425" y="1512888"/>
            <a:ext cx="4035425" cy="26670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036226" y="0"/>
                </a:moveTo>
                <a:lnTo>
                  <a:pt x="4036226" y="175999"/>
                </a:lnTo>
                <a:lnTo>
                  <a:pt x="0" y="175999"/>
                </a:lnTo>
                <a:lnTo>
                  <a:pt x="0" y="266714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4840" name="Csoportba foglalás 23"/>
          <p:cNvGrpSpPr>
            <a:grpSpLocks/>
          </p:cNvGrpSpPr>
          <p:nvPr/>
        </p:nvGrpSpPr>
        <p:grpSpPr bwMode="auto">
          <a:xfrm>
            <a:off x="3523727" y="188640"/>
            <a:ext cx="2257948" cy="1296144"/>
            <a:chOff x="3945636" y="930817"/>
            <a:chExt cx="1339883" cy="574596"/>
          </a:xfrm>
        </p:grpSpPr>
        <p:sp>
          <p:nvSpPr>
            <p:cNvPr id="85" name="Téglalap 84"/>
            <p:cNvSpPr/>
            <p:nvPr/>
          </p:nvSpPr>
          <p:spPr>
            <a:xfrm>
              <a:off x="3945636" y="930817"/>
              <a:ext cx="1339883" cy="574596"/>
            </a:xfrm>
            <a:prstGeom prst="rect">
              <a:avLst/>
            </a:prstGeom>
            <a:solidFill>
              <a:srgbClr val="C00000">
                <a:alpha val="64000"/>
              </a:srgbClr>
            </a:solidFill>
            <a:ln w="3175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6" name="Téglalap 85"/>
            <p:cNvSpPr/>
            <p:nvPr/>
          </p:nvSpPr>
          <p:spPr>
            <a:xfrm>
              <a:off x="3945636" y="930817"/>
              <a:ext cx="1339883" cy="5745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" tIns="7620" rIns="762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u-HU" b="1" dirty="0" smtClean="0">
                  <a:solidFill>
                    <a:schemeClr val="tx1"/>
                  </a:solidFill>
                </a:rPr>
                <a:t>Központi Hivatal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841" name="Csoportba foglalás 24"/>
          <p:cNvGrpSpPr>
            <a:grpSpLocks/>
          </p:cNvGrpSpPr>
          <p:nvPr/>
        </p:nvGrpSpPr>
        <p:grpSpPr bwMode="auto">
          <a:xfrm>
            <a:off x="47625" y="1779588"/>
            <a:ext cx="863600" cy="1187450"/>
            <a:chOff x="147351" y="1772128"/>
            <a:chExt cx="864002" cy="1188001"/>
          </a:xfrm>
        </p:grpSpPr>
        <p:sp>
          <p:nvSpPr>
            <p:cNvPr id="83" name="Téglalap 82"/>
            <p:cNvSpPr/>
            <p:nvPr/>
          </p:nvSpPr>
          <p:spPr>
            <a:xfrm>
              <a:off x="147351" y="1772128"/>
              <a:ext cx="864002" cy="1188001"/>
            </a:xfrm>
            <a:prstGeom prst="rect">
              <a:avLst/>
            </a:prstGeom>
            <a:solidFill>
              <a:srgbClr val="C00000">
                <a:alpha val="64000"/>
              </a:srgbClr>
            </a:solidFill>
            <a:ln w="3175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Téglalap 83"/>
            <p:cNvSpPr/>
            <p:nvPr/>
          </p:nvSpPr>
          <p:spPr>
            <a:xfrm>
              <a:off x="147351" y="1772128"/>
              <a:ext cx="864002" cy="11880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" tIns="7620" rIns="762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u-HU" sz="1300" dirty="0" smtClean="0">
                  <a:solidFill>
                    <a:schemeClr val="tx1"/>
                  </a:solidFill>
                </a:rPr>
                <a:t>Bűnügyi </a:t>
              </a:r>
              <a:r>
                <a:rPr lang="hu-HU" sz="1300" dirty="0" err="1" smtClean="0">
                  <a:solidFill>
                    <a:schemeClr val="tx1"/>
                  </a:solidFill>
                </a:rPr>
                <a:t>Főigaz-gatóság</a:t>
              </a:r>
              <a:endParaRPr lang="hu-HU" sz="13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842" name="Csoportba foglalás 25"/>
          <p:cNvGrpSpPr>
            <a:grpSpLocks/>
          </p:cNvGrpSpPr>
          <p:nvPr/>
        </p:nvGrpSpPr>
        <p:grpSpPr bwMode="auto">
          <a:xfrm>
            <a:off x="193675" y="3494088"/>
            <a:ext cx="1109663" cy="852487"/>
            <a:chOff x="293423" y="3487545"/>
            <a:chExt cx="1110332" cy="851254"/>
          </a:xfrm>
        </p:grpSpPr>
        <p:sp>
          <p:nvSpPr>
            <p:cNvPr id="81" name="Téglalap 80"/>
            <p:cNvSpPr/>
            <p:nvPr/>
          </p:nvSpPr>
          <p:spPr>
            <a:xfrm>
              <a:off x="293423" y="3487545"/>
              <a:ext cx="1110332" cy="85125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2" name="Téglalap 81"/>
            <p:cNvSpPr/>
            <p:nvPr/>
          </p:nvSpPr>
          <p:spPr>
            <a:xfrm>
              <a:off x="293423" y="3487545"/>
              <a:ext cx="1110332" cy="8512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" tIns="7620" rIns="762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u-HU" sz="1300" dirty="0" smtClean="0">
                  <a:solidFill>
                    <a:schemeClr val="tx1"/>
                  </a:solidFill>
                </a:rPr>
                <a:t>Regionális Bűnügyi Igazgatóságok</a:t>
              </a:r>
              <a:endParaRPr lang="hu-HU" sz="13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843" name="Csoportba foglalás 26"/>
          <p:cNvGrpSpPr>
            <a:grpSpLocks/>
          </p:cNvGrpSpPr>
          <p:nvPr/>
        </p:nvGrpSpPr>
        <p:grpSpPr bwMode="auto">
          <a:xfrm>
            <a:off x="193675" y="4530725"/>
            <a:ext cx="1109663" cy="852488"/>
            <a:chOff x="293423" y="4523971"/>
            <a:chExt cx="1110332" cy="851254"/>
          </a:xfrm>
        </p:grpSpPr>
        <p:sp>
          <p:nvSpPr>
            <p:cNvPr id="79" name="Téglalap 78"/>
            <p:cNvSpPr/>
            <p:nvPr/>
          </p:nvSpPr>
          <p:spPr>
            <a:xfrm>
              <a:off x="293423" y="4523971"/>
              <a:ext cx="1110332" cy="85125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0" name="Téglalap 79"/>
            <p:cNvSpPr/>
            <p:nvPr/>
          </p:nvSpPr>
          <p:spPr>
            <a:xfrm>
              <a:off x="293423" y="4523971"/>
              <a:ext cx="1110332" cy="8512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" tIns="7620" rIns="762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u-HU" sz="1300" dirty="0" smtClean="0">
                  <a:solidFill>
                    <a:schemeClr val="tx1"/>
                  </a:solidFill>
                </a:rPr>
                <a:t>Áru- és Bűnjelkezelő Hivatal</a:t>
              </a:r>
              <a:endParaRPr lang="en-US" sz="13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844" name="Csoportba foglalás 27"/>
          <p:cNvGrpSpPr>
            <a:grpSpLocks/>
          </p:cNvGrpSpPr>
          <p:nvPr/>
        </p:nvGrpSpPr>
        <p:grpSpPr bwMode="auto">
          <a:xfrm>
            <a:off x="1050925" y="1776413"/>
            <a:ext cx="862013" cy="1185862"/>
            <a:chOff x="1150864" y="1768823"/>
            <a:chExt cx="862594" cy="1186070"/>
          </a:xfrm>
        </p:grpSpPr>
        <p:sp>
          <p:nvSpPr>
            <p:cNvPr id="77" name="Téglalap 76"/>
            <p:cNvSpPr/>
            <p:nvPr/>
          </p:nvSpPr>
          <p:spPr>
            <a:xfrm>
              <a:off x="1150864" y="1768823"/>
              <a:ext cx="862594" cy="1186070"/>
            </a:xfrm>
            <a:prstGeom prst="rect">
              <a:avLst/>
            </a:prstGeom>
            <a:solidFill>
              <a:srgbClr val="C00000">
                <a:alpha val="64000"/>
              </a:srgbClr>
            </a:solidFill>
            <a:ln w="3175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Téglalap 77"/>
            <p:cNvSpPr/>
            <p:nvPr/>
          </p:nvSpPr>
          <p:spPr>
            <a:xfrm>
              <a:off x="1150864" y="1768823"/>
              <a:ext cx="862594" cy="11860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" tIns="7620" rIns="762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u-HU" sz="1300" dirty="0">
                  <a:solidFill>
                    <a:schemeClr val="tx1"/>
                  </a:solidFill>
                </a:rPr>
                <a:t>Informatikai Intézet</a:t>
              </a:r>
              <a:endParaRPr lang="en-GB" sz="13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845" name="Csoportba foglalás 28"/>
          <p:cNvGrpSpPr>
            <a:grpSpLocks/>
          </p:cNvGrpSpPr>
          <p:nvPr/>
        </p:nvGrpSpPr>
        <p:grpSpPr bwMode="auto">
          <a:xfrm>
            <a:off x="2063750" y="1776413"/>
            <a:ext cx="863600" cy="1184275"/>
            <a:chOff x="2163613" y="1768823"/>
            <a:chExt cx="864002" cy="1184148"/>
          </a:xfrm>
        </p:grpSpPr>
        <p:sp>
          <p:nvSpPr>
            <p:cNvPr id="75" name="Téglalap 74"/>
            <p:cNvSpPr/>
            <p:nvPr/>
          </p:nvSpPr>
          <p:spPr>
            <a:xfrm>
              <a:off x="2163613" y="1768823"/>
              <a:ext cx="864002" cy="1184148"/>
            </a:xfrm>
            <a:prstGeom prst="rect">
              <a:avLst/>
            </a:prstGeom>
            <a:solidFill>
              <a:srgbClr val="C00000">
                <a:alpha val="64000"/>
              </a:srgbClr>
            </a:solidFill>
            <a:ln w="3175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Téglalap 75"/>
            <p:cNvSpPr/>
            <p:nvPr/>
          </p:nvSpPr>
          <p:spPr>
            <a:xfrm>
              <a:off x="2163613" y="1768823"/>
              <a:ext cx="864002" cy="1184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" tIns="7620" rIns="762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300" dirty="0" err="1">
                  <a:solidFill>
                    <a:schemeClr val="tx1"/>
                  </a:solidFill>
                </a:rPr>
                <a:t>Képzési</a:t>
              </a:r>
              <a:r>
                <a:rPr lang="en-US" sz="1300" dirty="0">
                  <a:solidFill>
                    <a:schemeClr val="tx1"/>
                  </a:solidFill>
                </a:rPr>
                <a:t>, </a:t>
              </a:r>
              <a:r>
                <a:rPr lang="en-US" sz="1300" dirty="0" err="1" smtClean="0">
                  <a:solidFill>
                    <a:schemeClr val="tx1"/>
                  </a:solidFill>
                </a:rPr>
                <a:t>Egészség</a:t>
              </a:r>
              <a:r>
                <a:rPr lang="hu-HU" sz="1300" dirty="0" smtClean="0">
                  <a:solidFill>
                    <a:schemeClr val="tx1"/>
                  </a:solidFill>
                </a:rPr>
                <a:t>-</a:t>
              </a:r>
              <a:r>
                <a:rPr lang="en-US" sz="1300" dirty="0" err="1" smtClean="0">
                  <a:solidFill>
                    <a:schemeClr val="tx1"/>
                  </a:solidFill>
                </a:rPr>
                <a:t>ügyi</a:t>
              </a:r>
              <a:r>
                <a:rPr lang="en-US" sz="1300" dirty="0" smtClean="0">
                  <a:solidFill>
                    <a:schemeClr val="tx1"/>
                  </a:solidFill>
                </a:rPr>
                <a:t> </a:t>
              </a:r>
              <a:r>
                <a:rPr lang="en-US" sz="1300" dirty="0">
                  <a:solidFill>
                    <a:schemeClr val="tx1"/>
                  </a:solidFill>
                </a:rPr>
                <a:t>és </a:t>
              </a:r>
              <a:r>
                <a:rPr lang="en-US" sz="1300" dirty="0" err="1">
                  <a:solidFill>
                    <a:schemeClr val="tx1"/>
                  </a:solidFill>
                </a:rPr>
                <a:t>Kulturális</a:t>
              </a:r>
              <a:r>
                <a:rPr lang="en-US" sz="1300" dirty="0">
                  <a:solidFill>
                    <a:schemeClr val="tx1"/>
                  </a:solidFill>
                </a:rPr>
                <a:t> </a:t>
              </a:r>
              <a:r>
                <a:rPr lang="en-US" sz="1300" dirty="0" err="1">
                  <a:solidFill>
                    <a:schemeClr val="tx1"/>
                  </a:solidFill>
                </a:rPr>
                <a:t>Intézet</a:t>
              </a:r>
              <a:endParaRPr lang="en-US" sz="13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846" name="Csoportba foglalás 29"/>
          <p:cNvGrpSpPr>
            <a:grpSpLocks/>
          </p:cNvGrpSpPr>
          <p:nvPr/>
        </p:nvGrpSpPr>
        <p:grpSpPr bwMode="auto">
          <a:xfrm>
            <a:off x="3127375" y="2149475"/>
            <a:ext cx="860425" cy="1184275"/>
            <a:chOff x="3226981" y="2142279"/>
            <a:chExt cx="861203" cy="1184148"/>
          </a:xfrm>
        </p:grpSpPr>
        <p:sp>
          <p:nvSpPr>
            <p:cNvPr id="73" name="Téglalap 72"/>
            <p:cNvSpPr/>
            <p:nvPr/>
          </p:nvSpPr>
          <p:spPr>
            <a:xfrm>
              <a:off x="3226981" y="2142279"/>
              <a:ext cx="861203" cy="11841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Téglalap 73"/>
            <p:cNvSpPr/>
            <p:nvPr/>
          </p:nvSpPr>
          <p:spPr>
            <a:xfrm>
              <a:off x="3226981" y="2142279"/>
              <a:ext cx="861203" cy="1184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" tIns="7620" rIns="762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u-HU" sz="1300" dirty="0" smtClean="0">
                  <a:solidFill>
                    <a:schemeClr val="tx1"/>
                  </a:solidFill>
                </a:rPr>
                <a:t>Regionális Adó </a:t>
              </a:r>
              <a:r>
                <a:rPr lang="hu-HU" sz="1300" dirty="0" err="1" smtClean="0">
                  <a:solidFill>
                    <a:schemeClr val="tx1"/>
                  </a:solidFill>
                </a:rPr>
                <a:t>Főigazgató-ságok</a:t>
              </a:r>
              <a:endParaRPr lang="hu-HU" sz="13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847" name="Csoportba foglalás 30"/>
          <p:cNvGrpSpPr>
            <a:grpSpLocks/>
          </p:cNvGrpSpPr>
          <p:nvPr/>
        </p:nvGrpSpPr>
        <p:grpSpPr bwMode="auto">
          <a:xfrm>
            <a:off x="2699792" y="3486150"/>
            <a:ext cx="852487" cy="850900"/>
            <a:chOff x="3371990" y="3478465"/>
            <a:chExt cx="852658" cy="851254"/>
          </a:xfrm>
        </p:grpSpPr>
        <p:sp>
          <p:nvSpPr>
            <p:cNvPr id="71" name="Téglalap 70"/>
            <p:cNvSpPr/>
            <p:nvPr/>
          </p:nvSpPr>
          <p:spPr>
            <a:xfrm>
              <a:off x="3371990" y="3478465"/>
              <a:ext cx="852658" cy="85125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Téglalap 71"/>
            <p:cNvSpPr/>
            <p:nvPr/>
          </p:nvSpPr>
          <p:spPr>
            <a:xfrm>
              <a:off x="3371990" y="3478465"/>
              <a:ext cx="852658" cy="8512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" tIns="7620" rIns="762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u-HU" sz="1300" dirty="0" smtClean="0">
                  <a:solidFill>
                    <a:schemeClr val="tx1"/>
                  </a:solidFill>
                </a:rPr>
                <a:t>Megyei (Fővárosi</a:t>
              </a:r>
              <a:r>
                <a:rPr lang="hu-HU" sz="1300" dirty="0">
                  <a:solidFill>
                    <a:schemeClr val="tx1"/>
                  </a:solidFill>
                </a:rPr>
                <a:t>) </a:t>
              </a:r>
              <a:r>
                <a:rPr lang="hu-HU" sz="1300" dirty="0" err="1" smtClean="0">
                  <a:solidFill>
                    <a:schemeClr val="tx1"/>
                  </a:solidFill>
                </a:rPr>
                <a:t>Adóigazga-tóságok</a:t>
              </a:r>
              <a:endParaRPr lang="hu-HU" sz="13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848" name="Csoportba foglalás 31"/>
          <p:cNvGrpSpPr>
            <a:grpSpLocks/>
          </p:cNvGrpSpPr>
          <p:nvPr/>
        </p:nvGrpSpPr>
        <p:grpSpPr bwMode="auto">
          <a:xfrm>
            <a:off x="4151313" y="2149475"/>
            <a:ext cx="860425" cy="1182688"/>
            <a:chOff x="4251194" y="2142279"/>
            <a:chExt cx="859803" cy="1182234"/>
          </a:xfrm>
        </p:grpSpPr>
        <p:sp>
          <p:nvSpPr>
            <p:cNvPr id="69" name="Téglalap 68"/>
            <p:cNvSpPr/>
            <p:nvPr/>
          </p:nvSpPr>
          <p:spPr>
            <a:xfrm>
              <a:off x="4251194" y="2142279"/>
              <a:ext cx="859803" cy="118223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Téglalap 69"/>
            <p:cNvSpPr/>
            <p:nvPr/>
          </p:nvSpPr>
          <p:spPr>
            <a:xfrm>
              <a:off x="4251194" y="2142279"/>
              <a:ext cx="859803" cy="11822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" tIns="7620" rIns="762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u-HU" sz="1200" dirty="0">
                  <a:solidFill>
                    <a:schemeClr val="tx1"/>
                  </a:solidFill>
                </a:rPr>
                <a:t>Kiemelt Adó és Vám </a:t>
              </a:r>
              <a:r>
                <a:rPr lang="hu-HU" sz="1200" dirty="0" err="1" smtClean="0">
                  <a:solidFill>
                    <a:schemeClr val="tx1"/>
                  </a:solidFill>
                </a:rPr>
                <a:t>Főigazgató-ság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849" name="Csoportba foglalás 32"/>
          <p:cNvGrpSpPr>
            <a:grpSpLocks/>
          </p:cNvGrpSpPr>
          <p:nvPr/>
        </p:nvGrpSpPr>
        <p:grpSpPr bwMode="auto">
          <a:xfrm>
            <a:off x="3923928" y="3573016"/>
            <a:ext cx="862013" cy="1352550"/>
            <a:chOff x="4395854" y="3460065"/>
            <a:chExt cx="862184" cy="851254"/>
          </a:xfrm>
        </p:grpSpPr>
        <p:sp>
          <p:nvSpPr>
            <p:cNvPr id="67" name="Téglalap 66"/>
            <p:cNvSpPr/>
            <p:nvPr/>
          </p:nvSpPr>
          <p:spPr>
            <a:xfrm>
              <a:off x="4395854" y="3460065"/>
              <a:ext cx="852657" cy="85125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Téglalap 67"/>
            <p:cNvSpPr/>
            <p:nvPr/>
          </p:nvSpPr>
          <p:spPr>
            <a:xfrm>
              <a:off x="4405381" y="3601441"/>
              <a:ext cx="852657" cy="6014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" tIns="7620" rIns="762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u-HU" sz="1300" dirty="0">
                  <a:solidFill>
                    <a:schemeClr val="tx1"/>
                  </a:solidFill>
                </a:rPr>
                <a:t>Kiemelt Ügyek és Adózók Vám- és Pénzügyőri </a:t>
              </a:r>
              <a:r>
                <a:rPr lang="hu-HU" sz="1300" dirty="0" err="1" smtClean="0">
                  <a:solidFill>
                    <a:schemeClr val="tx1"/>
                  </a:solidFill>
                </a:rPr>
                <a:t>Igazgató-sága</a:t>
              </a:r>
              <a:endParaRPr lang="hu-HU" sz="13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851" name="Csoportba foglalás 34"/>
          <p:cNvGrpSpPr>
            <a:grpSpLocks/>
          </p:cNvGrpSpPr>
          <p:nvPr/>
        </p:nvGrpSpPr>
        <p:grpSpPr bwMode="auto">
          <a:xfrm>
            <a:off x="5173663" y="2146300"/>
            <a:ext cx="858837" cy="1179513"/>
            <a:chOff x="5274008" y="2138974"/>
            <a:chExt cx="858412" cy="1179132"/>
          </a:xfrm>
        </p:grpSpPr>
        <p:sp>
          <p:nvSpPr>
            <p:cNvPr id="63" name="Téglalap 62"/>
            <p:cNvSpPr/>
            <p:nvPr/>
          </p:nvSpPr>
          <p:spPr>
            <a:xfrm>
              <a:off x="5274008" y="2138974"/>
              <a:ext cx="858412" cy="11791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Téglalap 63"/>
            <p:cNvSpPr/>
            <p:nvPr/>
          </p:nvSpPr>
          <p:spPr>
            <a:xfrm>
              <a:off x="5274008" y="2138974"/>
              <a:ext cx="858412" cy="1179132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" tIns="7620" rIns="762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u-HU" sz="1300" dirty="0" smtClean="0">
                  <a:solidFill>
                    <a:schemeClr val="tx1"/>
                  </a:solidFill>
                </a:rPr>
                <a:t>Regionális Vám- </a:t>
              </a:r>
              <a:r>
                <a:rPr lang="hu-HU" sz="1300" dirty="0">
                  <a:solidFill>
                    <a:schemeClr val="tx1"/>
                  </a:solidFill>
                </a:rPr>
                <a:t>és </a:t>
              </a:r>
              <a:r>
                <a:rPr lang="hu-HU" sz="1300" dirty="0" smtClean="0">
                  <a:solidFill>
                    <a:schemeClr val="tx1"/>
                  </a:solidFill>
                </a:rPr>
                <a:t>Pénzügyőri </a:t>
              </a:r>
              <a:r>
                <a:rPr lang="hu-HU" sz="1300" dirty="0" err="1" smtClean="0">
                  <a:solidFill>
                    <a:schemeClr val="tx1"/>
                  </a:solidFill>
                </a:rPr>
                <a:t>Főigazgató-ságok</a:t>
              </a:r>
              <a:endParaRPr lang="hu-HU" sz="13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852" name="Csoportba foglalás 35"/>
          <p:cNvGrpSpPr>
            <a:grpSpLocks/>
          </p:cNvGrpSpPr>
          <p:nvPr/>
        </p:nvGrpSpPr>
        <p:grpSpPr bwMode="auto">
          <a:xfrm>
            <a:off x="4929036" y="3478212"/>
            <a:ext cx="1515172" cy="1004094"/>
            <a:chOff x="5396458" y="3471519"/>
            <a:chExt cx="916314" cy="954293"/>
          </a:xfrm>
        </p:grpSpPr>
        <p:sp>
          <p:nvSpPr>
            <p:cNvPr id="61" name="Téglalap 60"/>
            <p:cNvSpPr/>
            <p:nvPr/>
          </p:nvSpPr>
          <p:spPr>
            <a:xfrm>
              <a:off x="5417966" y="3471519"/>
              <a:ext cx="851259" cy="85125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Téglalap 61"/>
            <p:cNvSpPr/>
            <p:nvPr/>
          </p:nvSpPr>
          <p:spPr>
            <a:xfrm>
              <a:off x="5396458" y="3471519"/>
              <a:ext cx="916314" cy="954293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985" tIns="6985" rIns="6985" bIns="6985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u-HU" sz="1300" b="1" dirty="0" smtClean="0">
                  <a:solidFill>
                    <a:schemeClr val="tx1"/>
                  </a:solidFill>
                </a:rPr>
                <a:t>Megyei (</a:t>
              </a:r>
              <a:r>
                <a:rPr lang="hu-HU" sz="1300" b="1" dirty="0">
                  <a:solidFill>
                    <a:schemeClr val="tx1"/>
                  </a:solidFill>
                </a:rPr>
                <a:t>F</a:t>
              </a:r>
              <a:r>
                <a:rPr lang="hu-HU" sz="1300" b="1" dirty="0" smtClean="0">
                  <a:solidFill>
                    <a:schemeClr val="tx1"/>
                  </a:solidFill>
                </a:rPr>
                <a:t>ővárosi</a:t>
              </a:r>
              <a:r>
                <a:rPr lang="hu-HU" sz="1300" b="1" dirty="0">
                  <a:solidFill>
                    <a:schemeClr val="tx1"/>
                  </a:solidFill>
                </a:rPr>
                <a:t>) </a:t>
              </a:r>
              <a:r>
                <a:rPr lang="hu-HU" sz="1300" b="1" dirty="0" smtClean="0">
                  <a:solidFill>
                    <a:schemeClr val="tx1"/>
                  </a:solidFill>
                </a:rPr>
                <a:t>Vám- </a:t>
              </a:r>
              <a:r>
                <a:rPr lang="hu-HU" sz="1300" b="1" dirty="0">
                  <a:solidFill>
                    <a:schemeClr val="tx1"/>
                  </a:solidFill>
                </a:rPr>
                <a:t>és </a:t>
              </a:r>
              <a:r>
                <a:rPr lang="hu-HU" sz="1300" b="1" dirty="0" smtClean="0">
                  <a:solidFill>
                    <a:schemeClr val="tx1"/>
                  </a:solidFill>
                </a:rPr>
                <a:t>Pénzügyőri Igazgatóságok</a:t>
              </a:r>
              <a:endParaRPr lang="hu-HU" sz="13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854" name="Csoportba foglalás 37"/>
          <p:cNvGrpSpPr>
            <a:grpSpLocks/>
          </p:cNvGrpSpPr>
          <p:nvPr/>
        </p:nvGrpSpPr>
        <p:grpSpPr bwMode="auto">
          <a:xfrm>
            <a:off x="6194425" y="2146300"/>
            <a:ext cx="868363" cy="1187450"/>
            <a:chOff x="6294014" y="2138974"/>
            <a:chExt cx="868235" cy="1188001"/>
          </a:xfrm>
        </p:grpSpPr>
        <p:sp>
          <p:nvSpPr>
            <p:cNvPr id="57" name="Téglalap 56"/>
            <p:cNvSpPr/>
            <p:nvPr/>
          </p:nvSpPr>
          <p:spPr>
            <a:xfrm>
              <a:off x="6294014" y="2138974"/>
              <a:ext cx="868235" cy="118800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Téglalap 57"/>
            <p:cNvSpPr/>
            <p:nvPr/>
          </p:nvSpPr>
          <p:spPr>
            <a:xfrm>
              <a:off x="6294014" y="2138974"/>
              <a:ext cx="868235" cy="11880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" tIns="7620" rIns="762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u-HU" sz="1300" dirty="0">
                  <a:solidFill>
                    <a:schemeClr val="tx1"/>
                  </a:solidFill>
                </a:rPr>
                <a:t>Repülőtéri </a:t>
              </a:r>
              <a:r>
                <a:rPr lang="hu-HU" sz="1300" dirty="0" err="1" smtClean="0">
                  <a:solidFill>
                    <a:schemeClr val="tx1"/>
                  </a:solidFill>
                </a:rPr>
                <a:t>Főigazgató-ság</a:t>
              </a:r>
              <a:endParaRPr lang="hu-HU" sz="13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855" name="Csoportba foglalás 38"/>
          <p:cNvGrpSpPr>
            <a:grpSpLocks/>
          </p:cNvGrpSpPr>
          <p:nvPr/>
        </p:nvGrpSpPr>
        <p:grpSpPr bwMode="auto">
          <a:xfrm>
            <a:off x="6455816" y="3489325"/>
            <a:ext cx="852488" cy="850900"/>
            <a:chOff x="6440065" y="3481757"/>
            <a:chExt cx="852658" cy="851254"/>
          </a:xfrm>
        </p:grpSpPr>
        <p:sp>
          <p:nvSpPr>
            <p:cNvPr id="55" name="Téglalap 54"/>
            <p:cNvSpPr/>
            <p:nvPr/>
          </p:nvSpPr>
          <p:spPr>
            <a:xfrm>
              <a:off x="6440065" y="3481757"/>
              <a:ext cx="852658" cy="85125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Téglalap 55"/>
            <p:cNvSpPr/>
            <p:nvPr/>
          </p:nvSpPr>
          <p:spPr>
            <a:xfrm>
              <a:off x="6440065" y="3481757"/>
              <a:ext cx="852658" cy="8512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" tIns="7620" rIns="762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u-HU" sz="1300" dirty="0" smtClean="0">
                  <a:solidFill>
                    <a:schemeClr val="tx1"/>
                  </a:solidFill>
                </a:rPr>
                <a:t>Repülőtéri </a:t>
              </a:r>
              <a:r>
                <a:rPr lang="hu-HU" sz="1300" dirty="0" err="1" smtClean="0">
                  <a:solidFill>
                    <a:schemeClr val="tx1"/>
                  </a:solidFill>
                </a:rPr>
                <a:t>Igazgató-ságok</a:t>
              </a:r>
              <a:endParaRPr lang="hu-HU" sz="13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857" name="Csoportba foglalás 40"/>
          <p:cNvGrpSpPr>
            <a:grpSpLocks/>
          </p:cNvGrpSpPr>
          <p:nvPr/>
        </p:nvGrpSpPr>
        <p:grpSpPr bwMode="auto">
          <a:xfrm>
            <a:off x="7223125" y="2146300"/>
            <a:ext cx="855663" cy="1173163"/>
            <a:chOff x="7322392" y="2138974"/>
            <a:chExt cx="855648" cy="1172743"/>
          </a:xfrm>
        </p:grpSpPr>
        <p:sp>
          <p:nvSpPr>
            <p:cNvPr id="51" name="Téglalap 50"/>
            <p:cNvSpPr/>
            <p:nvPr/>
          </p:nvSpPr>
          <p:spPr>
            <a:xfrm>
              <a:off x="7322392" y="2138974"/>
              <a:ext cx="855648" cy="117274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Téglalap 51"/>
            <p:cNvSpPr/>
            <p:nvPr/>
          </p:nvSpPr>
          <p:spPr>
            <a:xfrm>
              <a:off x="7322392" y="2138974"/>
              <a:ext cx="855648" cy="11727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" tIns="7620" rIns="762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u-HU" sz="1300" dirty="0">
                  <a:solidFill>
                    <a:schemeClr val="tx1"/>
                  </a:solidFill>
                </a:rPr>
                <a:t>Bevetési </a:t>
              </a:r>
              <a:r>
                <a:rPr lang="hu-HU" sz="1300" dirty="0" err="1" smtClean="0">
                  <a:solidFill>
                    <a:schemeClr val="tx1"/>
                  </a:solidFill>
                </a:rPr>
                <a:t>Főigazgató-ság</a:t>
              </a:r>
              <a:endParaRPr lang="hu-HU" sz="13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859" name="Csoportba foglalás 42"/>
          <p:cNvGrpSpPr>
            <a:grpSpLocks/>
          </p:cNvGrpSpPr>
          <p:nvPr/>
        </p:nvGrpSpPr>
        <p:grpSpPr bwMode="auto">
          <a:xfrm>
            <a:off x="7385844" y="3728244"/>
            <a:ext cx="844550" cy="844550"/>
            <a:chOff x="7464933" y="4426949"/>
            <a:chExt cx="844641" cy="844645"/>
          </a:xfrm>
        </p:grpSpPr>
        <p:sp>
          <p:nvSpPr>
            <p:cNvPr id="47" name="Téglalap 46"/>
            <p:cNvSpPr/>
            <p:nvPr/>
          </p:nvSpPr>
          <p:spPr>
            <a:xfrm>
              <a:off x="7464933" y="4426949"/>
              <a:ext cx="844641" cy="84464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Téglalap 47"/>
            <p:cNvSpPr/>
            <p:nvPr/>
          </p:nvSpPr>
          <p:spPr>
            <a:xfrm>
              <a:off x="7464933" y="4426949"/>
              <a:ext cx="844641" cy="844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" tIns="7620" rIns="762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u-HU" sz="1300" dirty="0" smtClean="0">
                  <a:solidFill>
                    <a:schemeClr val="tx1"/>
                  </a:solidFill>
                </a:rPr>
                <a:t>Őrzés-védelmi </a:t>
              </a:r>
              <a:r>
                <a:rPr lang="hu-HU" sz="1300" dirty="0">
                  <a:solidFill>
                    <a:schemeClr val="tx1"/>
                  </a:solidFill>
                </a:rPr>
                <a:t>és Támogató Igazgatóság</a:t>
              </a:r>
            </a:p>
          </p:txBody>
        </p:sp>
      </p:grpSp>
      <p:grpSp>
        <p:nvGrpSpPr>
          <p:cNvPr id="34860" name="Csoportba foglalás 43"/>
          <p:cNvGrpSpPr>
            <a:grpSpLocks/>
          </p:cNvGrpSpPr>
          <p:nvPr/>
        </p:nvGrpSpPr>
        <p:grpSpPr bwMode="auto">
          <a:xfrm>
            <a:off x="8237538" y="2146300"/>
            <a:ext cx="858837" cy="1173163"/>
            <a:chOff x="8336748" y="2138974"/>
            <a:chExt cx="859803" cy="1172743"/>
          </a:xfrm>
        </p:grpSpPr>
        <p:sp>
          <p:nvSpPr>
            <p:cNvPr id="45" name="Téglalap 44"/>
            <p:cNvSpPr/>
            <p:nvPr/>
          </p:nvSpPr>
          <p:spPr>
            <a:xfrm>
              <a:off x="8336748" y="2138974"/>
              <a:ext cx="859803" cy="117274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Téglalap 45"/>
            <p:cNvSpPr/>
            <p:nvPr/>
          </p:nvSpPr>
          <p:spPr>
            <a:xfrm>
              <a:off x="8336748" y="2138974"/>
              <a:ext cx="859803" cy="11727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" tIns="7620" rIns="762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u-HU" sz="1300" dirty="0">
                  <a:solidFill>
                    <a:schemeClr val="tx1"/>
                  </a:solidFill>
                </a:rPr>
                <a:t>Szakértői Intézet</a:t>
              </a:r>
            </a:p>
          </p:txBody>
        </p:sp>
      </p:grpSp>
      <p:sp>
        <p:nvSpPr>
          <p:cNvPr id="34862" name="Téglalap 88"/>
          <p:cNvSpPr>
            <a:spLocks noChangeArrowheads="1"/>
          </p:cNvSpPr>
          <p:nvPr/>
        </p:nvSpPr>
        <p:spPr bwMode="auto">
          <a:xfrm>
            <a:off x="201613" y="5997575"/>
            <a:ext cx="4344987" cy="6000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hu-HU" sz="11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NAV központi szerve</a:t>
            </a:r>
            <a:endParaRPr lang="hu-HU" sz="11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hu-HU" sz="11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NAV középfokú szervei</a:t>
            </a:r>
            <a:endParaRPr lang="hu-HU" sz="11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hu-HU" sz="11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NAV alsó fokú szervei</a:t>
            </a:r>
            <a:endParaRPr lang="hu-HU" sz="11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8850" y="6100763"/>
            <a:ext cx="2921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Téglalap 94"/>
          <p:cNvSpPr/>
          <p:nvPr/>
        </p:nvSpPr>
        <p:spPr bwMode="auto">
          <a:xfrm>
            <a:off x="5356225" y="4572795"/>
            <a:ext cx="850900" cy="7284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u-HU" sz="1200" b="1" dirty="0" err="1" smtClean="0">
                <a:solidFill>
                  <a:schemeClr val="tx1"/>
                </a:solidFill>
              </a:rPr>
              <a:t>Határ-kirendelt-ségek</a:t>
            </a:r>
            <a:endParaRPr lang="hu-HU" sz="1200" b="1" dirty="0">
              <a:solidFill>
                <a:schemeClr val="tx1"/>
              </a:solidFill>
            </a:endParaRPr>
          </a:p>
        </p:txBody>
      </p:sp>
      <p:sp>
        <p:nvSpPr>
          <p:cNvPr id="25" name="Balra nyíl 24"/>
          <p:cNvSpPr/>
          <p:nvPr/>
        </p:nvSpPr>
        <p:spPr>
          <a:xfrm rot="1702881">
            <a:off x="6149781" y="5528787"/>
            <a:ext cx="1893805" cy="7400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EU külső határ</a:t>
            </a:r>
            <a:endParaRPr lang="hu-HU" dirty="0"/>
          </a:p>
        </p:txBody>
      </p:sp>
      <p:cxnSp>
        <p:nvCxnSpPr>
          <p:cNvPr id="29" name="Egyenes összekötő 28"/>
          <p:cNvCxnSpPr>
            <a:stCxn id="61" idx="2"/>
            <a:endCxn id="95" idx="0"/>
          </p:cNvCxnSpPr>
          <p:nvPr/>
        </p:nvCxnSpPr>
        <p:spPr>
          <a:xfrm>
            <a:off x="5668401" y="4373890"/>
            <a:ext cx="113274" cy="198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Csoportba foglalás 30"/>
          <p:cNvGrpSpPr>
            <a:grpSpLocks/>
          </p:cNvGrpSpPr>
          <p:nvPr/>
        </p:nvGrpSpPr>
        <p:grpSpPr bwMode="auto">
          <a:xfrm>
            <a:off x="2711401" y="4443959"/>
            <a:ext cx="852487" cy="850900"/>
            <a:chOff x="3371990" y="3478465"/>
            <a:chExt cx="852658" cy="851254"/>
          </a:xfrm>
        </p:grpSpPr>
        <p:sp>
          <p:nvSpPr>
            <p:cNvPr id="93" name="Téglalap 92"/>
            <p:cNvSpPr/>
            <p:nvPr/>
          </p:nvSpPr>
          <p:spPr>
            <a:xfrm>
              <a:off x="3371990" y="3478465"/>
              <a:ext cx="852658" cy="85125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6" name="Téglalap 95"/>
            <p:cNvSpPr/>
            <p:nvPr/>
          </p:nvSpPr>
          <p:spPr>
            <a:xfrm>
              <a:off x="3371990" y="3478465"/>
              <a:ext cx="852658" cy="8512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" tIns="7620" rIns="762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u-HU" sz="1300" dirty="0">
                  <a:solidFill>
                    <a:schemeClr val="tx1"/>
                  </a:solidFill>
                </a:rPr>
                <a:t>Kiemelt Adózók </a:t>
              </a:r>
              <a:r>
                <a:rPr lang="hu-HU" sz="1300" dirty="0" err="1" smtClean="0">
                  <a:solidFill>
                    <a:schemeClr val="tx1"/>
                  </a:solidFill>
                </a:rPr>
                <a:t>Adóigazga-tósága</a:t>
              </a:r>
              <a:endParaRPr lang="hu-HU" sz="13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5" name="Egyenes összekötő 34"/>
          <p:cNvCxnSpPr/>
          <p:nvPr/>
        </p:nvCxnSpPr>
        <p:spPr>
          <a:xfrm>
            <a:off x="3707904" y="3333750"/>
            <a:ext cx="0" cy="1535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/>
          <p:nvPr/>
        </p:nvCxnSpPr>
        <p:spPr>
          <a:xfrm flipH="1">
            <a:off x="3563888" y="4869409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gyenes összekötő 104"/>
          <p:cNvCxnSpPr/>
          <p:nvPr/>
        </p:nvCxnSpPr>
        <p:spPr>
          <a:xfrm flipH="1">
            <a:off x="3563888" y="4221088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43"/>
          <p:cNvCxnSpPr/>
          <p:nvPr/>
        </p:nvCxnSpPr>
        <p:spPr>
          <a:xfrm>
            <a:off x="4470400" y="3333750"/>
            <a:ext cx="0" cy="2392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59324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Egyenes összekötő 32"/>
          <p:cNvCxnSpPr/>
          <p:nvPr/>
        </p:nvCxnSpPr>
        <p:spPr>
          <a:xfrm>
            <a:off x="4427984" y="1484784"/>
            <a:ext cx="0" cy="237626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Alcím 2"/>
          <p:cNvSpPr txBox="1">
            <a:spLocks/>
          </p:cNvSpPr>
          <p:nvPr/>
        </p:nvSpPr>
        <p:spPr>
          <a:xfrm>
            <a:off x="1054441" y="281894"/>
            <a:ext cx="7128792" cy="4119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itchFamily="34" charset="0"/>
              <a:buNone/>
            </a:pPr>
            <a:endParaRPr lang="hu-HU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3" name="Átellenes sarkain kerekített téglalap 2"/>
          <p:cNvSpPr/>
          <p:nvPr/>
        </p:nvSpPr>
        <p:spPr>
          <a:xfrm>
            <a:off x="2987824" y="1434480"/>
            <a:ext cx="2808312" cy="914400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Főosztályvezető</a:t>
            </a:r>
            <a:endParaRPr lang="hu-HU" sz="2800" dirty="0"/>
          </a:p>
        </p:txBody>
      </p:sp>
      <p:sp>
        <p:nvSpPr>
          <p:cNvPr id="20" name="Átellenes sarkain kerekített téglalap 19"/>
          <p:cNvSpPr/>
          <p:nvPr/>
        </p:nvSpPr>
        <p:spPr>
          <a:xfrm>
            <a:off x="2987824" y="2730624"/>
            <a:ext cx="2808312" cy="91440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Főosztályvezető-helyettesek</a:t>
            </a:r>
            <a:endParaRPr lang="hu-HU" sz="2800" dirty="0"/>
          </a:p>
        </p:txBody>
      </p:sp>
      <p:sp>
        <p:nvSpPr>
          <p:cNvPr id="21" name="Átellenes sarkain kerekített téglalap 20"/>
          <p:cNvSpPr/>
          <p:nvPr/>
        </p:nvSpPr>
        <p:spPr>
          <a:xfrm>
            <a:off x="107504" y="4365104"/>
            <a:ext cx="2164432" cy="1368152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Rendészeti Szakirányítási és Koordinációs Osztály</a:t>
            </a:r>
            <a:endParaRPr lang="hu-HU" dirty="0"/>
          </a:p>
        </p:txBody>
      </p:sp>
      <p:sp>
        <p:nvSpPr>
          <p:cNvPr id="27" name="Átellenes sarkain kerekített téglalap 26"/>
          <p:cNvSpPr/>
          <p:nvPr/>
        </p:nvSpPr>
        <p:spPr>
          <a:xfrm>
            <a:off x="2339752" y="4365104"/>
            <a:ext cx="2164432" cy="1368152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Központi </a:t>
            </a:r>
            <a:r>
              <a:rPr lang="hu-HU" b="1" dirty="0"/>
              <a:t>Ügyeleti </a:t>
            </a:r>
            <a:r>
              <a:rPr lang="hu-HU" b="1" dirty="0" smtClean="0"/>
              <a:t>Osztály</a:t>
            </a:r>
            <a:endParaRPr lang="hu-HU" dirty="0"/>
          </a:p>
        </p:txBody>
      </p:sp>
      <p:sp>
        <p:nvSpPr>
          <p:cNvPr id="28" name="Átellenes sarkain kerekített téglalap 27"/>
          <p:cNvSpPr/>
          <p:nvPr/>
        </p:nvSpPr>
        <p:spPr>
          <a:xfrm>
            <a:off x="4572000" y="4365104"/>
            <a:ext cx="2164432" cy="1368152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Környezetgazdasági Fém </a:t>
            </a:r>
            <a:r>
              <a:rPr lang="hu-HU" b="1" dirty="0"/>
              <a:t>Ellenőrzési Szakigazgatási Osztály</a:t>
            </a:r>
          </a:p>
        </p:txBody>
      </p:sp>
      <p:sp>
        <p:nvSpPr>
          <p:cNvPr id="29" name="Átellenes sarkain kerekített téglalap 28"/>
          <p:cNvSpPr/>
          <p:nvPr/>
        </p:nvSpPr>
        <p:spPr>
          <a:xfrm>
            <a:off x="6804248" y="4365104"/>
            <a:ext cx="2164432" cy="1368152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Különleges </a:t>
            </a:r>
            <a:r>
              <a:rPr lang="hu-HU" b="1" dirty="0"/>
              <a:t>Szolgálat</a:t>
            </a:r>
            <a:endParaRPr lang="hu-HU" dirty="0"/>
          </a:p>
        </p:txBody>
      </p:sp>
      <p:sp>
        <p:nvSpPr>
          <p:cNvPr id="30" name="AutoShape 3"/>
          <p:cNvSpPr txBox="1">
            <a:spLocks noChangeArrowheads="1"/>
          </p:cNvSpPr>
          <p:nvPr/>
        </p:nvSpPr>
        <p:spPr bwMode="auto">
          <a:xfrm>
            <a:off x="580237" y="116632"/>
            <a:ext cx="80772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3200" b="1" dirty="0" smtClean="0">
                <a:solidFill>
                  <a:schemeClr val="bg1"/>
                </a:solidFill>
                <a:latin typeface="Arial" pitchFamily="34" charset="0"/>
              </a:rPr>
              <a:t>NAV KH Rendészeti </a:t>
            </a:r>
            <a:r>
              <a:rPr lang="hu-HU" sz="3200" b="1" dirty="0">
                <a:solidFill>
                  <a:schemeClr val="bg1"/>
                </a:solidFill>
                <a:latin typeface="Arial" pitchFamily="34" charset="0"/>
              </a:rPr>
              <a:t>Főosztály felépítése</a:t>
            </a:r>
          </a:p>
        </p:txBody>
      </p:sp>
      <p:cxnSp>
        <p:nvCxnSpPr>
          <p:cNvPr id="32" name="Egyenes összekötő 31"/>
          <p:cNvCxnSpPr/>
          <p:nvPr/>
        </p:nvCxnSpPr>
        <p:spPr>
          <a:xfrm>
            <a:off x="1703007" y="3861048"/>
            <a:ext cx="594016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Egyenes összekötő 33"/>
          <p:cNvCxnSpPr/>
          <p:nvPr/>
        </p:nvCxnSpPr>
        <p:spPr>
          <a:xfrm>
            <a:off x="1703007" y="3861048"/>
            <a:ext cx="0" cy="50405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Egyenes összekötő 35"/>
          <p:cNvCxnSpPr/>
          <p:nvPr/>
        </p:nvCxnSpPr>
        <p:spPr>
          <a:xfrm>
            <a:off x="3347864" y="3861048"/>
            <a:ext cx="0" cy="50405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Egyenes összekötő 36"/>
          <p:cNvCxnSpPr/>
          <p:nvPr/>
        </p:nvCxnSpPr>
        <p:spPr>
          <a:xfrm>
            <a:off x="5508104" y="3861048"/>
            <a:ext cx="0" cy="50405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Egyenes összekötő 37"/>
          <p:cNvCxnSpPr/>
          <p:nvPr/>
        </p:nvCxnSpPr>
        <p:spPr>
          <a:xfrm>
            <a:off x="7596336" y="3861048"/>
            <a:ext cx="0" cy="50405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9956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2192"/>
            <a:ext cx="9144000" cy="6845808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338882" y="1715144"/>
            <a:ext cx="375421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002060"/>
                </a:solidFill>
                <a:latin typeface="Calibri" pitchFamily="34" charset="0"/>
              </a:rPr>
              <a:t>Határellenőrzés</a:t>
            </a:r>
            <a:endParaRPr lang="en-GB" sz="28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AutoShape 3"/>
          <p:cNvSpPr txBox="1">
            <a:spLocks noChangeArrowheads="1"/>
          </p:cNvSpPr>
          <p:nvPr/>
        </p:nvSpPr>
        <p:spPr bwMode="auto">
          <a:xfrm>
            <a:off x="464523" y="260648"/>
            <a:ext cx="80772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3200" b="1" dirty="0" smtClean="0">
                <a:solidFill>
                  <a:schemeClr val="bg1"/>
                </a:solidFill>
                <a:latin typeface="Arial" pitchFamily="34" charset="0"/>
              </a:rPr>
              <a:t>Rendészeti ellenőrzések</a:t>
            </a:r>
            <a:endParaRPr lang="en-GB" sz="3200" b="1" kern="0" dirty="0">
              <a:solidFill>
                <a:schemeClr val="bg1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5" name="Kép 6" descr="DSC0098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882" y="2348880"/>
            <a:ext cx="3754214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17_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3123" y="2348880"/>
            <a:ext cx="3813293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4544548" y="1753652"/>
            <a:ext cx="377186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002060"/>
                </a:solidFill>
                <a:latin typeface="Calibri" pitchFamily="34" charset="0"/>
              </a:rPr>
              <a:t>Mélységi Ellenőrzés</a:t>
            </a:r>
            <a:endParaRPr lang="en-GB" sz="28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758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11" y="12700"/>
            <a:ext cx="9144001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églalap 11"/>
          <p:cNvSpPr>
            <a:spLocks noChangeArrowheads="1"/>
          </p:cNvSpPr>
          <p:nvPr/>
        </p:nvSpPr>
        <p:spPr bwMode="auto">
          <a:xfrm>
            <a:off x="65088" y="1341438"/>
            <a:ext cx="8915400" cy="4893647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hu-H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2014. I-III. negyedévben </a:t>
            </a:r>
            <a:r>
              <a:rPr lang="hu-H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52 455 </a:t>
            </a:r>
            <a:r>
              <a:rPr lang="hu-H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esetben került sor </a:t>
            </a:r>
            <a:r>
              <a:rPr lang="hu-H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jogsértő cselekmény</a:t>
            </a:r>
            <a:r>
              <a:rPr lang="hu-H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ek felderítésére (bűncselekmény, szabálysértés, egyéb törvénysértés</a:t>
            </a:r>
            <a:r>
              <a:rPr lang="hu-H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hu-H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hu-H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jogsértő cselekmények közül </a:t>
            </a:r>
            <a:r>
              <a:rPr lang="hu-H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1 829 </a:t>
            </a:r>
            <a:r>
              <a:rPr lang="hu-H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esetben </a:t>
            </a:r>
            <a:r>
              <a:rPr lang="hu-H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bűncselekmény</a:t>
            </a:r>
            <a:r>
              <a:rPr lang="hu-H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míg </a:t>
            </a:r>
            <a:r>
              <a:rPr lang="hu-H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13 638 </a:t>
            </a:r>
            <a:r>
              <a:rPr lang="hu-H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esetben </a:t>
            </a:r>
            <a:r>
              <a:rPr lang="hu-H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szabálysértés</a:t>
            </a:r>
            <a:r>
              <a:rPr lang="hu-H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felderítésére került sor.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hu-H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hu-H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felderített bűncselekmények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hu-H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 </a:t>
            </a:r>
            <a:r>
              <a:rPr lang="hu-H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%-a határforgalomban,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hu-H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57 </a:t>
            </a:r>
            <a:r>
              <a:rPr lang="hu-H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%-a mélységi ellenőrzés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hu-H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keretében, míg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hu-H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30 </a:t>
            </a:r>
            <a:r>
              <a:rPr lang="hu-H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%-a egyéb ellenőrzés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hu-H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kapcsán realizálódott.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2564" y="4077072"/>
            <a:ext cx="4607924" cy="2588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AutoShape 3"/>
          <p:cNvSpPr txBox="1">
            <a:spLocks noChangeArrowheads="1"/>
          </p:cNvSpPr>
          <p:nvPr/>
        </p:nvSpPr>
        <p:spPr bwMode="auto">
          <a:xfrm>
            <a:off x="314052" y="332656"/>
            <a:ext cx="8515672" cy="8061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800" b="1" kern="0" dirty="0">
                <a:solidFill>
                  <a:prstClr val="white"/>
                </a:solidFill>
              </a:rPr>
              <a:t>Jogsértések felderítése, eredmények</a:t>
            </a:r>
          </a:p>
        </p:txBody>
      </p:sp>
    </p:spTree>
    <p:extLst>
      <p:ext uri="{BB962C8B-B14F-4D97-AF65-F5344CB8AC3E}">
        <p14:creationId xmlns:p14="http://schemas.microsoft.com/office/powerpoint/2010/main" xmlns="" val="426214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17365"/>
            <a:ext cx="9144000" cy="6845808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3851920" y="1453534"/>
            <a:ext cx="4725744" cy="2893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Calibri" pitchFamily="34" charset="0"/>
              </a:rPr>
              <a:t>Szerb</a:t>
            </a:r>
            <a:r>
              <a:rPr lang="hu-HU" sz="2800" dirty="0" smtClean="0">
                <a:solidFill>
                  <a:srgbClr val="002060"/>
                </a:solidFill>
                <a:latin typeface="Calibri" pitchFamily="34" charset="0"/>
              </a:rPr>
              <a:t> határszakasz:</a:t>
            </a:r>
          </a:p>
          <a:p>
            <a:pPr marL="457200" indent="-457200">
              <a:buFontTx/>
              <a:buChar char="-"/>
            </a:pPr>
            <a:r>
              <a:rPr lang="hu-HU" sz="2800" dirty="0">
                <a:solidFill>
                  <a:srgbClr val="002060"/>
                </a:solidFill>
                <a:latin typeface="Calibri" pitchFamily="34" charset="0"/>
              </a:rPr>
              <a:t>7</a:t>
            </a:r>
            <a:r>
              <a:rPr lang="hu-HU" sz="2800" dirty="0" smtClean="0">
                <a:solidFill>
                  <a:srgbClr val="002060"/>
                </a:solidFill>
                <a:latin typeface="Calibri" pitchFamily="34" charset="0"/>
              </a:rPr>
              <a:t> közúti</a:t>
            </a:r>
          </a:p>
          <a:p>
            <a:pPr marL="457200" indent="-457200">
              <a:buFontTx/>
              <a:buChar char="-"/>
            </a:pPr>
            <a:r>
              <a:rPr lang="hu-HU" sz="2800" dirty="0" smtClean="0">
                <a:solidFill>
                  <a:srgbClr val="002060"/>
                </a:solidFill>
                <a:latin typeface="Calibri" pitchFamily="34" charset="0"/>
              </a:rPr>
              <a:t>2 vasúti határátkelőhely</a:t>
            </a:r>
          </a:p>
          <a:p>
            <a:endParaRPr lang="hu-HU" sz="1400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hu-HU" sz="2800" b="1" dirty="0" smtClean="0">
                <a:solidFill>
                  <a:srgbClr val="002060"/>
                </a:solidFill>
                <a:latin typeface="Calibri" pitchFamily="34" charset="0"/>
              </a:rPr>
              <a:t>Ukrán</a:t>
            </a:r>
            <a:r>
              <a:rPr lang="hu-HU" sz="2800" dirty="0" smtClean="0">
                <a:solidFill>
                  <a:srgbClr val="002060"/>
                </a:solidFill>
                <a:latin typeface="Calibri" pitchFamily="34" charset="0"/>
              </a:rPr>
              <a:t> határszakasz:</a:t>
            </a:r>
          </a:p>
          <a:p>
            <a:pPr marL="457200" indent="-457200">
              <a:buFontTx/>
              <a:buChar char="-"/>
            </a:pPr>
            <a:r>
              <a:rPr lang="hu-HU" sz="2800" dirty="0" smtClean="0">
                <a:solidFill>
                  <a:srgbClr val="002060"/>
                </a:solidFill>
                <a:latin typeface="Calibri" pitchFamily="34" charset="0"/>
              </a:rPr>
              <a:t>5 közúti</a:t>
            </a:r>
          </a:p>
          <a:p>
            <a:pPr marL="457200" indent="-457200">
              <a:buFontTx/>
              <a:buChar char="-"/>
            </a:pPr>
            <a:r>
              <a:rPr lang="hu-HU" sz="2800" dirty="0" smtClean="0">
                <a:solidFill>
                  <a:srgbClr val="002060"/>
                </a:solidFill>
                <a:latin typeface="Calibri" pitchFamily="34" charset="0"/>
              </a:rPr>
              <a:t>1 vasúti határátkelőhely</a:t>
            </a:r>
            <a:endParaRPr lang="en-GB" sz="28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AutoShape 3"/>
          <p:cNvSpPr txBox="1">
            <a:spLocks noChangeArrowheads="1"/>
          </p:cNvSpPr>
          <p:nvPr/>
        </p:nvSpPr>
        <p:spPr bwMode="auto">
          <a:xfrm>
            <a:off x="531420" y="141288"/>
            <a:ext cx="80772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3200" b="1" dirty="0" smtClean="0">
                <a:solidFill>
                  <a:schemeClr val="bg1"/>
                </a:solidFill>
                <a:latin typeface="Arial" pitchFamily="34" charset="0"/>
              </a:rPr>
              <a:t>Európai Unió magyarországi külső határainak ellenőrzése</a:t>
            </a:r>
            <a:endParaRPr lang="en-GB" sz="3200" b="1" kern="0" dirty="0">
              <a:solidFill>
                <a:schemeClr val="bg1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23528" y="1373436"/>
            <a:ext cx="2952328" cy="5386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b="1" kern="10" dirty="0" smtClean="0">
                <a:solidFill>
                  <a:schemeClr val="tx2"/>
                </a:solidFill>
                <a:latin typeface="Times New Roman"/>
                <a:cs typeface="Times New Roman"/>
              </a:rPr>
              <a:t>Határszakaszok</a:t>
            </a:r>
          </a:p>
          <a:p>
            <a:pPr algn="just"/>
            <a:r>
              <a:rPr lang="hu-HU" b="1" kern="10" dirty="0" smtClean="0">
                <a:solidFill>
                  <a:schemeClr val="tx2"/>
                </a:solidFill>
                <a:latin typeface="Times New Roman"/>
                <a:cs typeface="Times New Roman"/>
              </a:rPr>
              <a:t>Szlovákia:        680,9 km</a:t>
            </a:r>
          </a:p>
          <a:p>
            <a:pPr algn="just"/>
            <a:r>
              <a:rPr lang="hu-HU" b="1" kern="10" dirty="0" smtClean="0">
                <a:solidFill>
                  <a:schemeClr val="tx2"/>
                </a:solidFill>
                <a:latin typeface="Times New Roman"/>
                <a:cs typeface="Times New Roman"/>
              </a:rPr>
              <a:t>Ausztria:          356 </a:t>
            </a:r>
            <a:r>
              <a:rPr lang="hu-HU" b="1" kern="10" dirty="0">
                <a:solidFill>
                  <a:schemeClr val="tx2"/>
                </a:solidFill>
                <a:latin typeface="Times New Roman"/>
                <a:cs typeface="Times New Roman"/>
              </a:rPr>
              <a:t>km</a:t>
            </a:r>
          </a:p>
          <a:p>
            <a:pPr algn="just"/>
            <a:r>
              <a:rPr lang="hu-HU" b="1" kern="10" dirty="0" smtClean="0">
                <a:solidFill>
                  <a:schemeClr val="tx2"/>
                </a:solidFill>
                <a:latin typeface="Times New Roman"/>
                <a:cs typeface="Times New Roman"/>
              </a:rPr>
              <a:t>Szlovénia:        102 </a:t>
            </a:r>
            <a:r>
              <a:rPr lang="hu-HU" b="1" kern="10" dirty="0">
                <a:solidFill>
                  <a:schemeClr val="tx2"/>
                </a:solidFill>
                <a:latin typeface="Times New Roman"/>
                <a:cs typeface="Times New Roman"/>
              </a:rPr>
              <a:t>km</a:t>
            </a:r>
          </a:p>
          <a:p>
            <a:pPr algn="just"/>
            <a:r>
              <a:rPr lang="hu-HU" b="1" kern="10" dirty="0" smtClean="0">
                <a:solidFill>
                  <a:schemeClr val="tx2"/>
                </a:solidFill>
                <a:latin typeface="Times New Roman"/>
                <a:cs typeface="Times New Roman"/>
              </a:rPr>
              <a:t>Románia:         447,8 </a:t>
            </a:r>
            <a:r>
              <a:rPr lang="hu-HU" b="1" kern="10" dirty="0">
                <a:solidFill>
                  <a:schemeClr val="tx2"/>
                </a:solidFill>
                <a:latin typeface="Times New Roman"/>
                <a:cs typeface="Times New Roman"/>
              </a:rPr>
              <a:t>km</a:t>
            </a:r>
          </a:p>
          <a:p>
            <a:pPr algn="just"/>
            <a:r>
              <a:rPr lang="hu-HU" b="1" kern="10" dirty="0" smtClean="0">
                <a:solidFill>
                  <a:schemeClr val="tx2"/>
                </a:solidFill>
                <a:latin typeface="Times New Roman"/>
                <a:cs typeface="Times New Roman"/>
              </a:rPr>
              <a:t>Horvátország:  344,6 km</a:t>
            </a:r>
          </a:p>
          <a:p>
            <a:pPr algn="just"/>
            <a:endParaRPr lang="hu-HU" sz="2000" b="1" kern="1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algn="just"/>
            <a:r>
              <a:rPr lang="hu-HU" sz="2000" b="1" kern="1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EU belső határ összesen:               1 931,3 </a:t>
            </a:r>
            <a:r>
              <a:rPr lang="hu-HU" sz="2000" b="1" kern="1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km</a:t>
            </a:r>
          </a:p>
          <a:p>
            <a:pPr algn="just"/>
            <a:endParaRPr lang="hu-HU" sz="2000" b="1" kern="10" dirty="0" smtClean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algn="just"/>
            <a:r>
              <a:rPr lang="hu-HU" b="1" kern="10" dirty="0" smtClean="0">
                <a:solidFill>
                  <a:schemeClr val="tx2"/>
                </a:solidFill>
                <a:latin typeface="Times New Roman"/>
                <a:cs typeface="Times New Roman"/>
              </a:rPr>
              <a:t>Szerbia:            174, 4 </a:t>
            </a:r>
            <a:r>
              <a:rPr lang="hu-HU" b="1" kern="10" dirty="0">
                <a:solidFill>
                  <a:schemeClr val="tx2"/>
                </a:solidFill>
                <a:latin typeface="Times New Roman"/>
                <a:cs typeface="Times New Roman"/>
              </a:rPr>
              <a:t>km</a:t>
            </a:r>
          </a:p>
          <a:p>
            <a:pPr algn="just"/>
            <a:r>
              <a:rPr lang="hu-HU" b="1" kern="10" dirty="0" smtClean="0">
                <a:solidFill>
                  <a:schemeClr val="tx2"/>
                </a:solidFill>
                <a:latin typeface="Times New Roman"/>
                <a:cs typeface="Times New Roman"/>
              </a:rPr>
              <a:t>Ukrajna:          136,7 km</a:t>
            </a:r>
            <a:endParaRPr lang="hu-HU" b="1" kern="1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algn="just"/>
            <a:endParaRPr lang="hu-HU" sz="2400" b="1" kern="10" dirty="0" smtClean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algn="just"/>
            <a:r>
              <a:rPr lang="hu-HU" sz="2000" b="1" kern="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EU külső határ összesen:</a:t>
            </a:r>
          </a:p>
          <a:p>
            <a:pPr algn="just"/>
            <a:r>
              <a:rPr lang="hu-HU" sz="2000" b="1" kern="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311,1 </a:t>
            </a:r>
            <a:r>
              <a:rPr lang="hu-HU" sz="2000" b="1" kern="10" dirty="0">
                <a:solidFill>
                  <a:srgbClr val="FF0000"/>
                </a:solidFill>
                <a:latin typeface="Times New Roman"/>
                <a:cs typeface="Times New Roman"/>
              </a:rPr>
              <a:t>km</a:t>
            </a:r>
          </a:p>
          <a:p>
            <a:pPr algn="just"/>
            <a:endParaRPr lang="hu-HU" b="1" kern="10" dirty="0" smtClean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algn="just"/>
            <a:r>
              <a:rPr lang="hu-HU" sz="1600" b="1" kern="1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Teljes határszakasz hossza: </a:t>
            </a:r>
          </a:p>
          <a:p>
            <a:pPr algn="just"/>
            <a:r>
              <a:rPr lang="hu-HU" sz="1600" b="1" kern="1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2 242,4 km</a:t>
            </a:r>
            <a:endParaRPr lang="hu-HU" sz="1600" b="1" kern="10" dirty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19832" y="5157192"/>
            <a:ext cx="2952328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01948" y="6034484"/>
            <a:ext cx="2952328" cy="725042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40048" y="1373436"/>
            <a:ext cx="2952328" cy="3783756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:\dokumentumok\Rendészeti Koordinációs Osztály\tota.laszlo\kataloguskepek\Zahony\záhony új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18057"/>
            <a:ext cx="1849611" cy="1387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dokumentumok\Rendészeti Koordinációs Osztály\tota.laszlo\kataloguskepek\Roszke\Röszke belépő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9944" y="4463589"/>
            <a:ext cx="1728192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dokumentumok\Rendészeti Koordinációs Osztály\tota.laszlo\kataloguskepek\Tompa\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9960" y="4573585"/>
            <a:ext cx="1665717" cy="1249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dokumentumok\Rendészeti Koordinációs Osztály\tota.laszlo\kataloguskepek\Eperjeske\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423844"/>
            <a:ext cx="1780909" cy="1335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dokumentumok\Rendészeti Koordinációs Osztály\tota.laszlo\kataloguskepek\Kelebia\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7728" y="5505023"/>
            <a:ext cx="1564432" cy="1173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170472"/>
            <a:ext cx="1000834" cy="1000834"/>
          </a:xfrm>
          <a:prstGeom prst="rect">
            <a:avLst/>
          </a:prstGeom>
        </p:spPr>
      </p:pic>
      <p:sp>
        <p:nvSpPr>
          <p:cNvPr id="15" name="Lekerekített téglalap feliratnak 14"/>
          <p:cNvSpPr/>
          <p:nvPr/>
        </p:nvSpPr>
        <p:spPr>
          <a:xfrm rot="2151823">
            <a:off x="857590" y="2960110"/>
            <a:ext cx="1841045" cy="152005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Képviseljük a magyar vámhatóságot az EU Szárazföldi Határok Kontakt Csoportjában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xmlns="" val="37818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4600" y="1528763"/>
            <a:ext cx="3814763" cy="2484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7300" y="4600575"/>
            <a:ext cx="41148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3" name="Picture 9" descr="NAV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3863" y="228600"/>
            <a:ext cx="71913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Szövegdoboz 1"/>
          <p:cNvSpPr txBox="1">
            <a:spLocks noChangeArrowheads="1"/>
          </p:cNvSpPr>
          <p:nvPr/>
        </p:nvSpPr>
        <p:spPr bwMode="auto">
          <a:xfrm>
            <a:off x="395536" y="1412776"/>
            <a:ext cx="2584202" cy="3810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800" dirty="0" smtClean="0">
                <a:solidFill>
                  <a:srgbClr val="002060"/>
                </a:solidFill>
              </a:rPr>
              <a:t>Járőrök száma: 930 fő</a:t>
            </a:r>
            <a:endParaRPr lang="en-US" altLang="hu-HU" sz="1800" dirty="0" smtClean="0">
              <a:solidFill>
                <a:srgbClr val="002060"/>
              </a:solidFill>
            </a:endParaRPr>
          </a:p>
        </p:txBody>
      </p:sp>
      <p:sp>
        <p:nvSpPr>
          <p:cNvPr id="8200" name="Téglalap 2"/>
          <p:cNvSpPr>
            <a:spLocks noChangeArrowheads="1"/>
          </p:cNvSpPr>
          <p:nvPr/>
        </p:nvSpPr>
        <p:spPr bwMode="auto">
          <a:xfrm>
            <a:off x="1403648" y="2276872"/>
            <a:ext cx="2743200" cy="6096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206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800" dirty="0" smtClean="0">
                <a:solidFill>
                  <a:srgbClr val="002060"/>
                </a:solidFill>
              </a:rPr>
              <a:t>NAV KH Rendészeti Főosztály</a:t>
            </a:r>
            <a:endParaRPr lang="en-GB" altLang="hu-HU" sz="1800" dirty="0" smtClean="0">
              <a:solidFill>
                <a:srgbClr val="002060"/>
              </a:solidFill>
            </a:endParaRPr>
          </a:p>
        </p:txBody>
      </p:sp>
      <p:sp>
        <p:nvSpPr>
          <p:cNvPr id="8201" name="Téglalap 13"/>
          <p:cNvSpPr>
            <a:spLocks noChangeArrowheads="1"/>
          </p:cNvSpPr>
          <p:nvPr/>
        </p:nvSpPr>
        <p:spPr bwMode="auto">
          <a:xfrm>
            <a:off x="3114675" y="3733800"/>
            <a:ext cx="2681461" cy="127937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1800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800" dirty="0" smtClean="0">
                <a:solidFill>
                  <a:srgbClr val="002060"/>
                </a:solidFill>
              </a:rPr>
              <a:t>Bevetési Főigazgatóság</a:t>
            </a:r>
            <a:endParaRPr lang="en-GB" altLang="hu-HU" sz="1800" dirty="0" smtClean="0">
              <a:solidFill>
                <a:srgbClr val="00206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hu-HU" sz="1800" dirty="0" smtClean="0">
                <a:solidFill>
                  <a:srgbClr val="002060"/>
                </a:solidFill>
              </a:rPr>
              <a:t>(16</a:t>
            </a:r>
            <a:r>
              <a:rPr lang="hu-HU" altLang="hu-HU" sz="1800" dirty="0" smtClean="0">
                <a:solidFill>
                  <a:srgbClr val="002060"/>
                </a:solidFill>
              </a:rPr>
              <a:t>0</a:t>
            </a:r>
            <a:r>
              <a:rPr lang="en-GB" altLang="hu-HU" sz="1800" dirty="0" smtClean="0">
                <a:solidFill>
                  <a:srgbClr val="002060"/>
                </a:solidFill>
              </a:rPr>
              <a:t> </a:t>
            </a:r>
            <a:r>
              <a:rPr lang="hu-HU" altLang="hu-HU" sz="1800" dirty="0" smtClean="0">
                <a:solidFill>
                  <a:srgbClr val="002060"/>
                </a:solidFill>
              </a:rPr>
              <a:t>járőr</a:t>
            </a:r>
            <a:r>
              <a:rPr lang="en-GB" altLang="hu-HU" sz="1800" dirty="0" smtClean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8202" name="Téglalap 14"/>
          <p:cNvSpPr>
            <a:spLocks noChangeArrowheads="1"/>
          </p:cNvSpPr>
          <p:nvPr/>
        </p:nvSpPr>
        <p:spPr bwMode="auto">
          <a:xfrm>
            <a:off x="236538" y="3573016"/>
            <a:ext cx="2743200" cy="144016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206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800" dirty="0" smtClean="0">
                <a:solidFill>
                  <a:srgbClr val="002060"/>
                </a:solidFill>
              </a:rPr>
              <a:t>Megyei Vám- és Pénzügyőri Igazgatóságok</a:t>
            </a:r>
            <a:endParaRPr lang="en-GB" altLang="hu-HU" sz="1800" dirty="0" smtClean="0">
              <a:solidFill>
                <a:srgbClr val="00206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800" dirty="0" smtClean="0">
                <a:solidFill>
                  <a:srgbClr val="002060"/>
                </a:solidFill>
              </a:rPr>
              <a:t>(</a:t>
            </a:r>
            <a:r>
              <a:rPr lang="en-GB" altLang="hu-HU" sz="1800" dirty="0" smtClean="0">
                <a:solidFill>
                  <a:srgbClr val="002060"/>
                </a:solidFill>
              </a:rPr>
              <a:t>24 </a:t>
            </a:r>
            <a:r>
              <a:rPr lang="hu-HU" altLang="hu-HU" sz="1800" dirty="0" smtClean="0">
                <a:solidFill>
                  <a:srgbClr val="002060"/>
                </a:solidFill>
              </a:rPr>
              <a:t>igazgatóság</a:t>
            </a:r>
            <a:r>
              <a:rPr lang="en-GB" altLang="hu-HU" sz="1800" dirty="0" smtClean="0">
                <a:solidFill>
                  <a:srgbClr val="002060"/>
                </a:solidFill>
              </a:rPr>
              <a:t>, </a:t>
            </a:r>
            <a:r>
              <a:rPr lang="hu-HU" altLang="hu-HU" sz="1800" dirty="0" smtClean="0">
                <a:solidFill>
                  <a:srgbClr val="002060"/>
                </a:solidFill>
              </a:rPr>
              <a:t>770</a:t>
            </a:r>
            <a:r>
              <a:rPr lang="en-GB" altLang="hu-HU" sz="1800" dirty="0" smtClean="0">
                <a:solidFill>
                  <a:srgbClr val="002060"/>
                </a:solidFill>
              </a:rPr>
              <a:t> </a:t>
            </a:r>
            <a:r>
              <a:rPr lang="hu-HU" altLang="hu-HU" sz="1800" dirty="0" smtClean="0">
                <a:solidFill>
                  <a:srgbClr val="002060"/>
                </a:solidFill>
              </a:rPr>
              <a:t>járőr)</a:t>
            </a:r>
            <a:endParaRPr lang="en-GB" altLang="hu-HU" sz="1800" dirty="0" smtClean="0">
              <a:solidFill>
                <a:srgbClr val="002060"/>
              </a:solidFill>
            </a:endParaRPr>
          </a:p>
        </p:txBody>
      </p:sp>
      <p:sp>
        <p:nvSpPr>
          <p:cNvPr id="8203" name="Lefelé nyíl 3"/>
          <p:cNvSpPr>
            <a:spLocks noChangeArrowheads="1"/>
          </p:cNvSpPr>
          <p:nvPr/>
        </p:nvSpPr>
        <p:spPr bwMode="auto">
          <a:xfrm>
            <a:off x="1428750" y="5187553"/>
            <a:ext cx="484188" cy="762000"/>
          </a:xfrm>
          <a:prstGeom prst="downArrow">
            <a:avLst>
              <a:gd name="adj1" fmla="val 50000"/>
              <a:gd name="adj2" fmla="val 5004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hu-HU" sz="1800" smtClean="0">
              <a:solidFill>
                <a:srgbClr val="000000"/>
              </a:solidFill>
            </a:endParaRPr>
          </a:p>
        </p:txBody>
      </p:sp>
      <p:pic>
        <p:nvPicPr>
          <p:cNvPr id="820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8125" y="5168230"/>
            <a:ext cx="5238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5" name="Szövegdoboz 4"/>
          <p:cNvSpPr txBox="1">
            <a:spLocks noChangeArrowheads="1"/>
          </p:cNvSpPr>
          <p:nvPr/>
        </p:nvSpPr>
        <p:spPr bwMode="auto">
          <a:xfrm>
            <a:off x="3600536" y="5915026"/>
            <a:ext cx="17097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800" dirty="0">
                <a:solidFill>
                  <a:srgbClr val="000000"/>
                </a:solidFill>
              </a:rPr>
              <a:t>Illetékességi terület: o</a:t>
            </a:r>
            <a:r>
              <a:rPr lang="hu-HU" altLang="hu-HU" sz="1800" dirty="0" smtClean="0">
                <a:solidFill>
                  <a:srgbClr val="000000"/>
                </a:solidFill>
              </a:rPr>
              <a:t>rszágos </a:t>
            </a:r>
            <a:endParaRPr lang="en-GB" altLang="hu-HU" sz="1800" dirty="0" smtClean="0">
              <a:solidFill>
                <a:srgbClr val="000000"/>
              </a:solidFill>
            </a:endParaRPr>
          </a:p>
        </p:txBody>
      </p:sp>
      <p:sp>
        <p:nvSpPr>
          <p:cNvPr id="8206" name="Szövegdoboz 18"/>
          <p:cNvSpPr txBox="1">
            <a:spLocks noChangeArrowheads="1"/>
          </p:cNvSpPr>
          <p:nvPr/>
        </p:nvSpPr>
        <p:spPr bwMode="auto">
          <a:xfrm>
            <a:off x="567531" y="5915025"/>
            <a:ext cx="23788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800" dirty="0" smtClean="0">
                <a:solidFill>
                  <a:srgbClr val="000000"/>
                </a:solidFill>
              </a:rPr>
              <a:t>Illetékességi terület: alapvetően megyén belül</a:t>
            </a:r>
            <a:endParaRPr lang="en-GB" altLang="hu-HU" sz="1800" dirty="0" smtClean="0">
              <a:solidFill>
                <a:srgbClr val="000000"/>
              </a:solidFill>
            </a:endParaRPr>
          </a:p>
        </p:txBody>
      </p:sp>
      <p:cxnSp>
        <p:nvCxnSpPr>
          <p:cNvPr id="8207" name="Egyenes összekötő 6"/>
          <p:cNvCxnSpPr>
            <a:cxnSpLocks noChangeShapeType="1"/>
          </p:cNvCxnSpPr>
          <p:nvPr/>
        </p:nvCxnSpPr>
        <p:spPr bwMode="auto">
          <a:xfrm flipH="1">
            <a:off x="1979712" y="2886472"/>
            <a:ext cx="152400" cy="68654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08" name="Egyenes összekötő 8"/>
          <p:cNvCxnSpPr>
            <a:cxnSpLocks noChangeShapeType="1"/>
          </p:cNvCxnSpPr>
          <p:nvPr/>
        </p:nvCxnSpPr>
        <p:spPr bwMode="auto">
          <a:xfrm>
            <a:off x="3581400" y="2886472"/>
            <a:ext cx="466725" cy="84732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" name="AutoShape 3"/>
          <p:cNvSpPr txBox="1">
            <a:spLocks noChangeArrowheads="1"/>
          </p:cNvSpPr>
          <p:nvPr/>
        </p:nvSpPr>
        <p:spPr bwMode="auto">
          <a:xfrm>
            <a:off x="179512" y="188640"/>
            <a:ext cx="7704856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 anchor="ctr"/>
          <a:lstStyle/>
          <a:p>
            <a:pPr lvl="0" algn="ctr">
              <a:defRPr/>
            </a:pPr>
            <a:r>
              <a:rPr lang="hu-HU" sz="3200" b="1" kern="0" dirty="0">
                <a:solidFill>
                  <a:prstClr val="white"/>
                </a:solidFill>
              </a:rPr>
              <a:t>A NAV járőr egységei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0119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12" y="0"/>
            <a:ext cx="9144000" cy="6845808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395536" y="3129930"/>
            <a:ext cx="8213084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</a:rPr>
              <a:t>Mélységi </a:t>
            </a:r>
            <a:r>
              <a:rPr lang="hu-HU" sz="2800" b="1" dirty="0">
                <a:solidFill>
                  <a:srgbClr val="002060"/>
                </a:solidFill>
              </a:rPr>
              <a:t>ellenőrzési </a:t>
            </a:r>
            <a:r>
              <a:rPr lang="hu-HU" sz="2800" b="1" dirty="0" smtClean="0">
                <a:solidFill>
                  <a:srgbClr val="002060"/>
                </a:solidFill>
              </a:rPr>
              <a:t>tevékenység helyszínei:</a:t>
            </a:r>
            <a:endParaRPr lang="hu-HU" sz="2800" b="1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002060"/>
                </a:solidFill>
              </a:rPr>
              <a:t>közutak mentén, autópályán </a:t>
            </a:r>
            <a:r>
              <a:rPr lang="hu-HU" sz="2800" dirty="0">
                <a:solidFill>
                  <a:srgbClr val="002060"/>
                </a:solidFill>
              </a:rPr>
              <a:t>folytatott ellenőrzés;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002060"/>
                </a:solidFill>
              </a:rPr>
              <a:t>piacok</a:t>
            </a:r>
            <a:r>
              <a:rPr lang="hu-HU" sz="2800" dirty="0">
                <a:solidFill>
                  <a:srgbClr val="002060"/>
                </a:solidFill>
              </a:rPr>
              <a:t>, vásárok, pályaudvarok ellenőrzése;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err="1" smtClean="0">
                <a:solidFill>
                  <a:srgbClr val="002060"/>
                </a:solidFill>
              </a:rPr>
              <a:t>kül-</a:t>
            </a:r>
            <a:r>
              <a:rPr lang="hu-HU" sz="2800" dirty="0" smtClean="0">
                <a:solidFill>
                  <a:srgbClr val="002060"/>
                </a:solidFill>
              </a:rPr>
              <a:t> és közterületek </a:t>
            </a:r>
            <a:r>
              <a:rPr lang="hu-HU" sz="2800" dirty="0">
                <a:solidFill>
                  <a:srgbClr val="002060"/>
                </a:solidFill>
              </a:rPr>
              <a:t>ellenőrzése;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002060"/>
                </a:solidFill>
              </a:rPr>
              <a:t>z</a:t>
            </a:r>
            <a:r>
              <a:rPr lang="hu-HU" sz="2800" dirty="0" smtClean="0">
                <a:solidFill>
                  <a:srgbClr val="002060"/>
                </a:solidFill>
              </a:rPr>
              <a:t>öldhatáron végzett ellenőrzések;</a:t>
            </a:r>
            <a:endParaRPr lang="hu-HU" sz="28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002060"/>
                </a:solidFill>
              </a:rPr>
              <a:t>magán ingatlanokon, vállalkozás telephelyén végzett ellenőrzések </a:t>
            </a:r>
          </a:p>
          <a:p>
            <a:r>
              <a:rPr lang="hu-HU" sz="2800" dirty="0">
                <a:solidFill>
                  <a:srgbClr val="002060"/>
                </a:solidFill>
              </a:rPr>
              <a:t> </a:t>
            </a:r>
            <a:r>
              <a:rPr lang="hu-HU" sz="2800" dirty="0" smtClean="0">
                <a:solidFill>
                  <a:srgbClr val="002060"/>
                </a:solidFill>
              </a:rPr>
              <a:t>    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6" name="AutoShape 3"/>
          <p:cNvSpPr txBox="1">
            <a:spLocks noChangeArrowheads="1"/>
          </p:cNvSpPr>
          <p:nvPr/>
        </p:nvSpPr>
        <p:spPr bwMode="auto">
          <a:xfrm>
            <a:off x="531420" y="141288"/>
            <a:ext cx="80772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3200" b="1" dirty="0">
                <a:solidFill>
                  <a:prstClr val="white"/>
                </a:solidFill>
                <a:latin typeface="Arial" pitchFamily="34" charset="0"/>
              </a:rPr>
              <a:t>Rendészeti járőrfeladatok </a:t>
            </a:r>
            <a:endParaRPr lang="en-GB" sz="3200" b="1" kern="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6127" y="3933056"/>
            <a:ext cx="1831595" cy="13736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251520" y="1268760"/>
            <a:ext cx="8645132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FF0000"/>
                </a:solidFill>
              </a:rPr>
              <a:t> Mozgó járőregységek által végzett  ellenőrző tevékenység során a jogsértő cselekmények felderítése és az ahhoz kapcsolódó eljárások lefolytatása</a:t>
            </a:r>
            <a:endParaRPr lang="hu-HU" sz="2800" b="1" dirty="0">
              <a:solidFill>
                <a:srgbClr val="FF0000"/>
              </a:solidFill>
            </a:endParaRPr>
          </a:p>
        </p:txBody>
      </p:sp>
      <p:sp>
        <p:nvSpPr>
          <p:cNvPr id="8" name="Szaggatott nyíl jobbra 7"/>
          <p:cNvSpPr/>
          <p:nvPr/>
        </p:nvSpPr>
        <p:spPr>
          <a:xfrm rot="5248663">
            <a:off x="4193310" y="2674488"/>
            <a:ext cx="394822" cy="484632"/>
          </a:xfrm>
          <a:prstGeom prst="strip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3484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5849</TotalTime>
  <Words>801</Words>
  <Application>Microsoft Office PowerPoint</Application>
  <PresentationFormat>Diavetítés a képernyőre (4:3 oldalarány)</PresentationFormat>
  <Paragraphs>246</Paragraphs>
  <Slides>18</Slides>
  <Notes>15</Notes>
  <HiddenSlides>0</HiddenSlides>
  <MMClips>0</MMClips>
  <ScaleCrop>false</ScaleCrop>
  <HeadingPairs>
    <vt:vector size="4" baseType="variant">
      <vt:variant>
        <vt:lpstr>Téma</vt:lpstr>
      </vt:variant>
      <vt:variant>
        <vt:i4>5</vt:i4>
      </vt:variant>
      <vt:variant>
        <vt:lpstr>Diacímek</vt:lpstr>
      </vt:variant>
      <vt:variant>
        <vt:i4>18</vt:i4>
      </vt:variant>
    </vt:vector>
  </HeadingPairs>
  <TitlesOfParts>
    <vt:vector size="23" baseType="lpstr">
      <vt:lpstr>Office-téma</vt:lpstr>
      <vt:lpstr>1_Office-téma</vt:lpstr>
      <vt:lpstr>1_Default Design</vt:lpstr>
      <vt:lpstr>2_Office-téma</vt:lpstr>
      <vt:lpstr>2_Default Design</vt:lpstr>
      <vt:lpstr>A Nemzeti Adó- és Vámhivatal  rendészeti tevékenységének bemutatása A NAV rendészeti szakterületének szerepvállalása a hamisítás elleni közdelemben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Köszönöm a figyelmet! Kérdések?</vt:lpstr>
    </vt:vector>
  </TitlesOfParts>
  <Company>NAV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Izápi Laura</dc:creator>
  <cp:lastModifiedBy>BARSVARI</cp:lastModifiedBy>
  <cp:revision>553</cp:revision>
  <cp:lastPrinted>2013-05-15T11:24:41Z</cp:lastPrinted>
  <dcterms:created xsi:type="dcterms:W3CDTF">2012-03-01T09:36:23Z</dcterms:created>
  <dcterms:modified xsi:type="dcterms:W3CDTF">2014-12-16T14:32:19Z</dcterms:modified>
</cp:coreProperties>
</file>