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43" r:id="rId4"/>
    <p:sldId id="346" r:id="rId5"/>
    <p:sldId id="344" r:id="rId6"/>
    <p:sldId id="345" r:id="rId7"/>
    <p:sldId id="347" r:id="rId8"/>
    <p:sldId id="340" r:id="rId9"/>
    <p:sldId id="338" r:id="rId10"/>
    <p:sldId id="339" r:id="rId11"/>
    <p:sldId id="264" r:id="rId12"/>
    <p:sldId id="323" r:id="rId13"/>
    <p:sldId id="267" r:id="rId14"/>
    <p:sldId id="270" r:id="rId15"/>
    <p:sldId id="272" r:id="rId16"/>
    <p:sldId id="276" r:id="rId17"/>
    <p:sldId id="277" r:id="rId18"/>
    <p:sldId id="324" r:id="rId19"/>
    <p:sldId id="325" r:id="rId20"/>
    <p:sldId id="326" r:id="rId21"/>
    <p:sldId id="327" r:id="rId22"/>
    <p:sldId id="348" r:id="rId23"/>
    <p:sldId id="259" r:id="rId2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B1CC1D-921F-4D30-9E2A-117BF7326473}" type="datetimeFigureOut">
              <a:rPr lang="hu-HU"/>
              <a:pPr>
                <a:defRPr/>
              </a:pPr>
              <a:t>2014.12.16.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D9E17E-2DF9-4940-B90D-2F3162ADA4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1CD87-2BEA-4602-A1F2-35ACB5EC981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 smtClean="0"/>
          </a:p>
        </p:txBody>
      </p:sp>
    </p:spTree>
    <p:extLst>
      <p:ext uri="{BB962C8B-B14F-4D97-AF65-F5344CB8AC3E}">
        <p14:creationId xmlns="" xmlns:p14="http://schemas.microsoft.com/office/powerpoint/2010/main" val="277522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FCC5E-3643-4E09-B1D8-EEC97A967D6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 smtClean="0"/>
          </a:p>
        </p:txBody>
      </p:sp>
    </p:spTree>
    <p:extLst>
      <p:ext uri="{BB962C8B-B14F-4D97-AF65-F5344CB8AC3E}">
        <p14:creationId xmlns="" xmlns:p14="http://schemas.microsoft.com/office/powerpoint/2010/main" val="373017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FDF639-9E80-4BB5-A98D-73953715D82B}" type="slidenum">
              <a:rPr lang="hu-HU" sz="1200" b="0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 sz="1200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9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1CD87-2BEA-4602-A1F2-35ACB5EC981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xmlns="" val="356303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BEB4-612A-40DE-95DF-88EDD18EAA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0190D-B405-4979-B82F-8DDAF8DDA3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7C6C-1616-4BC0-9AEE-6B3573D58C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88" y="11588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341438"/>
            <a:ext cx="3276600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6"/>
          <p:cNvSpPr>
            <a:spLocks noGrp="1"/>
          </p:cNvSpPr>
          <p:nvPr>
            <p:ph type="body"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92361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20D1-6F70-456D-AA0D-A902A15571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6E2F-8D84-44E2-AA72-3B5C36801F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36D3-EFE0-4B98-B2A4-D4EDCEFDB6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DF96-E1D5-4961-9562-626E1CAF7F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2BE0C-9D1A-485A-BEED-C8127739D6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CD9C-8458-4B59-B411-4AF81B4D93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329C-0D79-4FA7-BC74-631A68D420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A1121-2356-4D3C-8D37-9778C4883F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9A81948-E7DF-4AF5-8D39-9A2D263997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A HAMISÍTÁS ELLEN - EREDMÉNYEK ÉS KIHÍVÁSOK NEMZETI TÜKÖRBEN</a:t>
            </a:r>
            <a:br>
              <a:rPr lang="hu-HU" sz="3200" smtClean="0"/>
            </a:br>
            <a:endParaRPr lang="hu-HU" sz="3200" smtClean="0">
              <a:latin typeface="Arial Narrow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581525"/>
            <a:ext cx="6080125" cy="10572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z="2000" smtClean="0">
                <a:latin typeface="Arial Narrow" pitchFamily="34" charset="0"/>
              </a:rPr>
              <a:t>Dr. Bendzsel Miklós</a:t>
            </a:r>
          </a:p>
          <a:p>
            <a:pPr eaLnBrk="1" hangingPunct="1">
              <a:spcBef>
                <a:spcPct val="0"/>
              </a:spcBef>
            </a:pPr>
            <a:r>
              <a:rPr lang="hu-HU" sz="2000" smtClean="0">
                <a:latin typeface="Arial Narrow" pitchFamily="34" charset="0"/>
              </a:rPr>
              <a:t>SZTNH – elnök</a:t>
            </a:r>
          </a:p>
          <a:p>
            <a:pPr eaLnBrk="1" hangingPunct="1">
              <a:spcBef>
                <a:spcPct val="0"/>
              </a:spcBef>
            </a:pPr>
            <a:r>
              <a:rPr lang="hu-HU" sz="2000" smtClean="0">
                <a:latin typeface="Arial Narrow" pitchFamily="34" charset="0"/>
              </a:rPr>
              <a:t>HENT - elnökhelyettes</a:t>
            </a:r>
          </a:p>
        </p:txBody>
      </p:sp>
      <p:pic>
        <p:nvPicPr>
          <p:cNvPr id="2052" name="Kép 5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latin typeface="Arial Narrow" pitchFamily="34" charset="0"/>
              </a:rPr>
              <a:t>Megfigyelőközpont fókuszpontjai</a:t>
            </a:r>
            <a:endParaRPr lang="hu-HU" sz="2800" b="1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r>
              <a:rPr lang="hu-HU" sz="2000" dirty="0" smtClean="0">
                <a:latin typeface="Arial Narrow" pitchFamily="34" charset="0"/>
              </a:rPr>
              <a:t>IP értékének, jogsértések negatív hatásainak tudatosítása</a:t>
            </a:r>
          </a:p>
          <a:p>
            <a:r>
              <a:rPr lang="hu-HU" sz="2000" dirty="0" smtClean="0">
                <a:latin typeface="Arial Narrow" pitchFamily="34" charset="0"/>
              </a:rPr>
              <a:t>Best </a:t>
            </a:r>
            <a:r>
              <a:rPr lang="hu-HU" sz="2000" dirty="0" err="1" smtClean="0">
                <a:latin typeface="Arial Narrow" pitchFamily="34" charset="0"/>
              </a:rPr>
              <a:t>practice</a:t>
            </a:r>
            <a:r>
              <a:rPr lang="hu-HU" sz="2000" dirty="0" smtClean="0">
                <a:latin typeface="Arial Narrow" pitchFamily="34" charset="0"/>
              </a:rPr>
              <a:t> ismeretek bővítése</a:t>
            </a:r>
          </a:p>
          <a:p>
            <a:r>
              <a:rPr lang="hu-HU" sz="2000" dirty="0" smtClean="0">
                <a:latin typeface="Arial Narrow" pitchFamily="34" charset="0"/>
              </a:rPr>
              <a:t>Polgárok érzékenységének növelése a jogsértések hatásaival kapcsolatosan</a:t>
            </a:r>
          </a:p>
          <a:p>
            <a:r>
              <a:rPr lang="hu-HU" sz="2000" dirty="0" smtClean="0">
                <a:latin typeface="Arial Narrow" pitchFamily="34" charset="0"/>
              </a:rPr>
              <a:t>Hatóságok (nyomozók, bírák, ügyészek) szaktudásának bővítése</a:t>
            </a:r>
          </a:p>
          <a:p>
            <a:r>
              <a:rPr lang="hu-HU" sz="2000" dirty="0" smtClean="0">
                <a:latin typeface="Arial Narrow" pitchFamily="34" charset="0"/>
              </a:rPr>
              <a:t>Jogsértések megelőzésére és kezelésére vonatkozó technikai eszközök ismeretének bővítése</a:t>
            </a:r>
          </a:p>
          <a:p>
            <a:r>
              <a:rPr lang="hu-HU" sz="2000" dirty="0" smtClean="0">
                <a:latin typeface="Arial Narrow" pitchFamily="34" charset="0"/>
              </a:rPr>
              <a:t>Tagállami hatóságok közti információcsere, együttműködés erősítése</a:t>
            </a:r>
          </a:p>
          <a:p>
            <a:r>
              <a:rPr lang="hu-HU" sz="2000" dirty="0" smtClean="0">
                <a:latin typeface="Arial Narrow" pitchFamily="34" charset="0"/>
              </a:rPr>
              <a:t>Nemzetközi együttműködés erősítése a jogérvényesítés területén</a:t>
            </a:r>
          </a:p>
          <a:p>
            <a:r>
              <a:rPr lang="hu-HU" sz="2000" dirty="0" smtClean="0">
                <a:latin typeface="Arial Narrow" pitchFamily="34" charset="0"/>
              </a:rPr>
              <a:t>Tudatosságnövelés – 2014, Sziget Fesztivál – NOKAMU! HENT sátor a leglátogatottabb fesztiválon, beszámoló az </a:t>
            </a:r>
            <a:r>
              <a:rPr lang="hu-HU" sz="2000" dirty="0" err="1" smtClean="0">
                <a:latin typeface="Arial Narrow" pitchFamily="34" charset="0"/>
              </a:rPr>
              <a:t>Observatory</a:t>
            </a:r>
            <a:r>
              <a:rPr lang="hu-HU" sz="2000" dirty="0" smtClean="0">
                <a:latin typeface="Arial Narrow" pitchFamily="34" charset="0"/>
              </a:rPr>
              <a:t> hírlevelében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5" descr="HENT-logo_szi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artalom helye 5"/>
          <p:cNvSpPr>
            <a:spLocks noGrp="1"/>
          </p:cNvSpPr>
          <p:nvPr>
            <p:ph sz="half" idx="2"/>
          </p:nvPr>
        </p:nvSpPr>
        <p:spPr>
          <a:xfrm>
            <a:off x="358775" y="1556792"/>
            <a:ext cx="8785225" cy="2376488"/>
          </a:xfrm>
        </p:spPr>
        <p:txBody>
          <a:bodyPr/>
          <a:lstStyle/>
          <a:p>
            <a:r>
              <a:rPr lang="hu-HU" sz="2000" dirty="0" smtClean="0">
                <a:latin typeface="Arial Narrow" pitchFamily="34" charset="0"/>
              </a:rPr>
              <a:t>A szellemitulajdon-intenzív iparágak </a:t>
            </a:r>
            <a:r>
              <a:rPr lang="hu-HU" sz="2000" b="1" dirty="0" smtClean="0">
                <a:latin typeface="Arial Narrow" pitchFamily="34" charset="0"/>
              </a:rPr>
              <a:t>hozzájárulása az európai gazdasági teljesítményhez és foglalkoztatáshoz </a:t>
            </a:r>
            <a:r>
              <a:rPr lang="hu-HU" sz="2000" dirty="0" smtClean="0">
                <a:latin typeface="Arial Narrow" pitchFamily="34" charset="0"/>
              </a:rPr>
              <a:t>– 2013. szept.</a:t>
            </a:r>
          </a:p>
          <a:p>
            <a:r>
              <a:rPr lang="hu-HU" sz="2000" dirty="0" smtClean="0">
                <a:latin typeface="Arial Narrow" pitchFamily="34" charset="0"/>
              </a:rPr>
              <a:t>Európai polgárok és a szellemi tulajdon: </a:t>
            </a:r>
            <a:r>
              <a:rPr lang="hu-HU" sz="2000" b="1" dirty="0" smtClean="0">
                <a:latin typeface="Arial Narrow" pitchFamily="34" charset="0"/>
              </a:rPr>
              <a:t>lakossági felmérés</a:t>
            </a:r>
            <a:r>
              <a:rPr lang="hu-HU" sz="2000" dirty="0" smtClean="0">
                <a:latin typeface="Arial Narrow" pitchFamily="34" charset="0"/>
              </a:rPr>
              <a:t> – 2013. nov. 25. </a:t>
            </a:r>
          </a:p>
          <a:p>
            <a:r>
              <a:rPr lang="hu-HU" sz="2000" dirty="0" smtClean="0">
                <a:latin typeface="Arial Narrow" pitchFamily="34" charset="0"/>
              </a:rPr>
              <a:t>A szellemi tulajdont érintő </a:t>
            </a:r>
            <a:r>
              <a:rPr lang="hu-HU" sz="2000" b="1" dirty="0" smtClean="0">
                <a:latin typeface="Arial Narrow" pitchFamily="34" charset="0"/>
              </a:rPr>
              <a:t>jogsértések</a:t>
            </a:r>
            <a:r>
              <a:rPr lang="hu-HU" sz="2000" dirty="0" smtClean="0">
                <a:latin typeface="Arial Narrow" pitchFamily="34" charset="0"/>
              </a:rPr>
              <a:t> hatásának mérése – módszertani munka</a:t>
            </a:r>
          </a:p>
          <a:p>
            <a:pPr>
              <a:buFontTx/>
              <a:buNone/>
            </a:pPr>
            <a:endParaRPr lang="hu-HU" sz="2600" dirty="0" smtClean="0">
              <a:latin typeface="Arial Narrow" pitchFamily="34" charset="0"/>
            </a:endParaRPr>
          </a:p>
        </p:txBody>
      </p:sp>
      <p:sp>
        <p:nvSpPr>
          <p:cNvPr id="3075" name="Tartalom helye 7"/>
          <p:cNvSpPr>
            <a:spLocks noGrp="1"/>
          </p:cNvSpPr>
          <p:nvPr>
            <p:ph sz="quarter" idx="4"/>
          </p:nvPr>
        </p:nvSpPr>
        <p:spPr>
          <a:xfrm>
            <a:off x="3167063" y="4508500"/>
            <a:ext cx="5976937" cy="1871663"/>
          </a:xfrm>
        </p:spPr>
        <p:txBody>
          <a:bodyPr/>
          <a:lstStyle/>
          <a:p>
            <a:r>
              <a:rPr lang="hu-HU" sz="2000" b="1" dirty="0" smtClean="0">
                <a:latin typeface="Arial Narrow" pitchFamily="34" charset="0"/>
              </a:rPr>
              <a:t>Hamisítás Magyarországon fogyasztói kutatás </a:t>
            </a:r>
            <a:r>
              <a:rPr lang="hu-HU" sz="2000" dirty="0" smtClean="0">
                <a:latin typeface="Arial Narrow" pitchFamily="34" charset="0"/>
              </a:rPr>
              <a:t>– 2009 óta évente</a:t>
            </a:r>
          </a:p>
          <a:p>
            <a:r>
              <a:rPr lang="hu-HU" sz="2000" b="1" dirty="0" smtClean="0">
                <a:latin typeface="Arial Narrow" pitchFamily="34" charset="0"/>
              </a:rPr>
              <a:t>A hamisítás vállalati tapasztalatai Magyarországon </a:t>
            </a:r>
            <a:r>
              <a:rPr lang="hu-HU" sz="2000" dirty="0" smtClean="0">
                <a:latin typeface="Arial Narrow" pitchFamily="34" charset="0"/>
              </a:rPr>
              <a:t>– kutatás 2013-ben első alkalommal</a:t>
            </a:r>
            <a:endParaRPr lang="pt-BR" sz="2000" dirty="0" smtClean="0">
              <a:latin typeface="Arial Narrow" pitchFamily="34" charset="0"/>
            </a:endParaRPr>
          </a:p>
          <a:p>
            <a:endParaRPr lang="hu-H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16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Kép 5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2125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7"/>
          <p:cNvCxnSpPr/>
          <p:nvPr/>
        </p:nvCxnSpPr>
        <p:spPr>
          <a:xfrm>
            <a:off x="0" y="4221163"/>
            <a:ext cx="9144000" cy="0"/>
          </a:xfrm>
          <a:prstGeom prst="line">
            <a:avLst/>
          </a:prstGeom>
          <a:ln w="38100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803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124" name="Picture 2" descr="P:\departamentos\edicion-produccion\Design_Jessica_Paula\OHIM\IMAGES_JEN\im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P:\departamentos\edicion-produccion\Design_Jessica_Paula\OHIM\IMAGES_JEN\im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P:\departamentos\edicion-produccion\Design_Jessica_Paula\OHIM\IMAGES_JEN\im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3 CuadroTexto"/>
          <p:cNvSpPr txBox="1">
            <a:spLocks noChangeArrowheads="1"/>
          </p:cNvSpPr>
          <p:nvPr/>
        </p:nvSpPr>
        <p:spPr bwMode="auto">
          <a:xfrm>
            <a:off x="684213" y="549275"/>
            <a:ext cx="5759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2800" b="1" dirty="0">
                <a:latin typeface="Arial Narrow" pitchFamily="34" charset="0"/>
              </a:rPr>
              <a:t>Szellemitulajdon-intenzív iparágak</a:t>
            </a:r>
            <a:r>
              <a:rPr lang="es-ES" sz="2800" b="1" dirty="0">
                <a:latin typeface="Arial Narrow" pitchFamily="34" charset="0"/>
              </a:rPr>
              <a:t> </a:t>
            </a:r>
            <a:endParaRPr lang="es-ES" sz="2800" b="1" dirty="0">
              <a:solidFill>
                <a:srgbClr val="10253F"/>
              </a:solidFill>
              <a:latin typeface="Arial Narrow" pitchFamily="34" charset="0"/>
            </a:endParaRPr>
          </a:p>
        </p:txBody>
      </p:sp>
      <p:sp>
        <p:nvSpPr>
          <p:cNvPr id="5128" name="4 CuadroTexto"/>
          <p:cNvSpPr txBox="1">
            <a:spLocks noChangeArrowheads="1"/>
          </p:cNvSpPr>
          <p:nvPr/>
        </p:nvSpPr>
        <p:spPr bwMode="auto">
          <a:xfrm>
            <a:off x="611188" y="1268413"/>
            <a:ext cx="33115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hu-HU" sz="2000" dirty="0" smtClean="0">
              <a:latin typeface="Arial Narrow" pitchFamily="34" charset="0"/>
            </a:endParaRPr>
          </a:p>
          <a:p>
            <a:pPr eaLnBrk="1" hangingPunct="1"/>
            <a:endParaRPr lang="hu-HU" sz="2000" dirty="0" smtClean="0">
              <a:latin typeface="Arial Narrow" pitchFamily="34" charset="0"/>
            </a:endParaRPr>
          </a:p>
          <a:p>
            <a:pPr eaLnBrk="1" hangingPunct="1"/>
            <a:r>
              <a:rPr lang="hu-HU" sz="2000" dirty="0" smtClean="0">
                <a:latin typeface="Arial Narrow" pitchFamily="34" charset="0"/>
              </a:rPr>
              <a:t>Szellemitulajdon-intenzív </a:t>
            </a:r>
            <a:r>
              <a:rPr lang="hu-HU" sz="2000" dirty="0">
                <a:latin typeface="Arial Narrow" pitchFamily="34" charset="0"/>
              </a:rPr>
              <a:t>iparág: amelyben az egy munkavállalóra jutó szellemitulajdon-jogok száma meghaladja az átlagot.</a:t>
            </a:r>
            <a:endParaRPr lang="en-US" sz="2000" dirty="0">
              <a:latin typeface="Arial Narrow" pitchFamily="34" charset="0"/>
            </a:endParaRPr>
          </a:p>
          <a:p>
            <a:pPr eaLnBrk="1" hangingPunct="1"/>
            <a:endParaRPr lang="en-US" sz="2600" dirty="0">
              <a:latin typeface="Arial Narrow" pitchFamily="34" charset="0"/>
            </a:endParaRPr>
          </a:p>
          <a:p>
            <a:pPr eaLnBrk="1" hangingPunct="1"/>
            <a:r>
              <a:rPr lang="hu-HU" sz="2000" dirty="0">
                <a:latin typeface="Arial Narrow" pitchFamily="34" charset="0"/>
              </a:rPr>
              <a:t>Az európai iparágak több </a:t>
            </a:r>
            <a:r>
              <a:rPr lang="hu-HU" sz="2000" b="1" dirty="0">
                <a:latin typeface="Arial Narrow" pitchFamily="34" charset="0"/>
              </a:rPr>
              <a:t>mint fele </a:t>
            </a:r>
            <a:r>
              <a:rPr lang="en-US" sz="2000" dirty="0">
                <a:latin typeface="Arial Narrow" pitchFamily="34" charset="0"/>
              </a:rPr>
              <a:t>(615</a:t>
            </a:r>
            <a:r>
              <a:rPr lang="hu-HU" sz="2000" dirty="0" err="1">
                <a:latin typeface="Arial Narrow" pitchFamily="34" charset="0"/>
              </a:rPr>
              <a:t>-ből</a:t>
            </a:r>
            <a:r>
              <a:rPr lang="hu-HU" sz="2000" dirty="0">
                <a:latin typeface="Arial Narrow" pitchFamily="34" charset="0"/>
              </a:rPr>
              <a:t> 321</a:t>
            </a:r>
            <a:r>
              <a:rPr lang="en-US" sz="2000" dirty="0">
                <a:latin typeface="Arial Narrow" pitchFamily="34" charset="0"/>
              </a:rPr>
              <a:t>) </a:t>
            </a:r>
            <a:r>
              <a:rPr lang="hu-HU" sz="2000" dirty="0">
                <a:latin typeface="Arial Narrow" pitchFamily="34" charset="0"/>
              </a:rPr>
              <a:t>szellemitulajdon-intenzívnek tekinthető.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6148" name="Picture 2" descr="P:\departamentos\edicion-produccion\Design_Jessica_Paula\OHIM\IMAGES_JEN\im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P:\departamentos\edicion-produccion\Design_Jessica_Paula\OHIM\IMAGES_JEN\im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P:\departamentos\edicion-produccion\Design_Jessica_Paula\OHIM\IMAGES_JEN\im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3 CuadroTexto"/>
          <p:cNvSpPr txBox="1">
            <a:spLocks noChangeArrowheads="1"/>
          </p:cNvSpPr>
          <p:nvPr/>
        </p:nvSpPr>
        <p:spPr bwMode="auto">
          <a:xfrm>
            <a:off x="1116013" y="488950"/>
            <a:ext cx="5327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2800" b="1" dirty="0">
                <a:solidFill>
                  <a:srgbClr val="10253F"/>
                </a:solidFill>
                <a:latin typeface="Arial Narrow" pitchFamily="34" charset="0"/>
              </a:rPr>
              <a:t>Foglalkoztatáshoz való hozzájárulás</a:t>
            </a:r>
            <a:endParaRPr lang="es-ES" sz="2800" b="1" dirty="0">
              <a:solidFill>
                <a:srgbClr val="10253F"/>
              </a:solidFill>
              <a:latin typeface="Arial Narrow" pitchFamily="34" charset="0"/>
            </a:endParaRPr>
          </a:p>
        </p:txBody>
      </p:sp>
      <p:sp>
        <p:nvSpPr>
          <p:cNvPr id="6152" name="4 CuadroTexto"/>
          <p:cNvSpPr txBox="1">
            <a:spLocks noChangeArrowheads="1"/>
          </p:cNvSpPr>
          <p:nvPr/>
        </p:nvSpPr>
        <p:spPr bwMode="auto">
          <a:xfrm rot="10800000" flipV="1">
            <a:off x="468313" y="511840"/>
            <a:ext cx="33115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dirty="0">
              <a:latin typeface="Arial Narrow" pitchFamily="34" charset="0"/>
            </a:endParaRPr>
          </a:p>
          <a:p>
            <a:pPr eaLnBrk="1" hangingPunct="1"/>
            <a:endParaRPr lang="hu-HU" sz="2000" b="1" dirty="0">
              <a:latin typeface="Arial Narrow" pitchFamily="34" charset="0"/>
            </a:endParaRPr>
          </a:p>
          <a:p>
            <a:pPr eaLnBrk="1" hangingPunct="1"/>
            <a:endParaRPr lang="hu-HU" sz="2000" b="1" dirty="0">
              <a:latin typeface="Arial Narrow" pitchFamily="34" charset="0"/>
            </a:endParaRPr>
          </a:p>
          <a:p>
            <a:pPr eaLnBrk="1" hangingPunct="1"/>
            <a:r>
              <a:rPr lang="hu-HU" sz="2000" b="1" dirty="0">
                <a:latin typeface="Arial Narrow" pitchFamily="34" charset="0"/>
              </a:rPr>
              <a:t>Az uniós munkahelyek </a:t>
            </a:r>
            <a:r>
              <a:rPr lang="en-US" sz="2000" b="1" dirty="0">
                <a:latin typeface="Arial Narrow" pitchFamily="34" charset="0"/>
              </a:rPr>
              <a:t>26%</a:t>
            </a:r>
            <a:r>
              <a:rPr lang="hu-HU" sz="2000" b="1" dirty="0" err="1">
                <a:latin typeface="Arial Narrow" pitchFamily="34" charset="0"/>
              </a:rPr>
              <a:t>-át</a:t>
            </a:r>
            <a:r>
              <a:rPr lang="hu-HU" sz="2000" b="1" dirty="0">
                <a:latin typeface="Arial Narrow" pitchFamily="34" charset="0"/>
              </a:rPr>
              <a:t> </a:t>
            </a:r>
            <a:r>
              <a:rPr lang="hu-HU" sz="2000" dirty="0">
                <a:latin typeface="Arial Narrow" pitchFamily="34" charset="0"/>
              </a:rPr>
              <a:t>(56 millió állás) közvetlenül a szellemitulajdon-védelmi iparágak adták </a:t>
            </a:r>
            <a:r>
              <a:rPr lang="en-US" sz="2000" dirty="0">
                <a:latin typeface="Arial Narrow" pitchFamily="34" charset="0"/>
              </a:rPr>
              <a:t>2008</a:t>
            </a:r>
            <a:r>
              <a:rPr lang="hu-HU" sz="2000" dirty="0">
                <a:latin typeface="Arial Narrow" pitchFamily="34" charset="0"/>
              </a:rPr>
              <a:t> és 2</a:t>
            </a:r>
            <a:r>
              <a:rPr lang="en-US" sz="2000" dirty="0">
                <a:latin typeface="Arial Narrow" pitchFamily="34" charset="0"/>
              </a:rPr>
              <a:t>010</a:t>
            </a:r>
            <a:r>
              <a:rPr lang="hu-HU" sz="2000" dirty="0">
                <a:latin typeface="Arial Narrow" pitchFamily="34" charset="0"/>
              </a:rPr>
              <a:t> között</a:t>
            </a:r>
            <a:r>
              <a:rPr lang="en-US" sz="2000" dirty="0">
                <a:latin typeface="Arial Narrow" pitchFamily="34" charset="0"/>
              </a:rPr>
              <a:t>.</a:t>
            </a:r>
            <a:endParaRPr lang="hu-HU" sz="2000" dirty="0">
              <a:latin typeface="Arial Narrow" pitchFamily="34" charset="0"/>
            </a:endParaRPr>
          </a:p>
          <a:p>
            <a:pPr eaLnBrk="1" hangingPunct="1"/>
            <a:endParaRPr lang="en-US" sz="2000" dirty="0">
              <a:latin typeface="Arial Narrow" pitchFamily="34" charset="0"/>
            </a:endParaRPr>
          </a:p>
          <a:p>
            <a:pPr eaLnBrk="1" hangingPunct="1"/>
            <a:r>
              <a:rPr lang="hu-HU" sz="2000" dirty="0">
                <a:latin typeface="Arial Narrow" pitchFamily="34" charset="0"/>
              </a:rPr>
              <a:t>További 9% pedig közvetetten kapcsolódik hozzájuk, így összességében </a:t>
            </a:r>
            <a:r>
              <a:rPr lang="hu-HU" sz="2000" b="1" dirty="0">
                <a:latin typeface="Arial Narrow" pitchFamily="34" charset="0"/>
              </a:rPr>
              <a:t>az uniós álláshelyek 35%-át </a:t>
            </a:r>
            <a:r>
              <a:rPr lang="hu-HU" sz="2000" dirty="0">
                <a:latin typeface="Arial Narrow" pitchFamily="34" charset="0"/>
              </a:rPr>
              <a:t>(77 millió állás)</a:t>
            </a:r>
            <a:r>
              <a:rPr lang="hu-HU" sz="2000" b="1" dirty="0">
                <a:latin typeface="Arial Narrow" pitchFamily="34" charset="0"/>
              </a:rPr>
              <a:t> biztosítják.</a:t>
            </a:r>
          </a:p>
          <a:p>
            <a:pPr eaLnBrk="1" hangingPunct="1"/>
            <a:endParaRPr lang="en-US" sz="2000" dirty="0">
              <a:latin typeface="Arial Narrow" pitchFamily="34" charset="0"/>
            </a:endParaRPr>
          </a:p>
          <a:p>
            <a:pPr eaLnBrk="1" hangingPunct="1"/>
            <a:endParaRPr lang="en-US" sz="2000" dirty="0">
              <a:latin typeface="Arial Narrow" pitchFamily="34" charset="0"/>
            </a:endParaRPr>
          </a:p>
          <a:p>
            <a:pPr eaLnBrk="1" hangingPunct="1"/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172" name="Picture 2" descr="P:\departamentos\edicion-produccion\Design_Jessica_Paula\OHIM\IMAGES_JEN\img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4 CuadroTexto"/>
          <p:cNvSpPr txBox="1">
            <a:spLocks noChangeArrowheads="1"/>
          </p:cNvSpPr>
          <p:nvPr/>
        </p:nvSpPr>
        <p:spPr bwMode="auto">
          <a:xfrm>
            <a:off x="1042988" y="476250"/>
            <a:ext cx="439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2800" b="1" dirty="0">
                <a:latin typeface="Arial Narrow" pitchFamily="34" charset="0"/>
              </a:rPr>
              <a:t>GDP</a:t>
            </a:r>
            <a:r>
              <a:rPr lang="hu-HU" sz="2800" b="1" dirty="0" err="1">
                <a:latin typeface="Arial Narrow" pitchFamily="34" charset="0"/>
              </a:rPr>
              <a:t>-hez</a:t>
            </a:r>
            <a:r>
              <a:rPr lang="hu-HU" sz="2800" b="1" dirty="0">
                <a:latin typeface="Arial Narrow" pitchFamily="34" charset="0"/>
              </a:rPr>
              <a:t> való hozzájárulás</a:t>
            </a:r>
            <a:r>
              <a:rPr lang="es-ES" sz="2800" b="1" dirty="0">
                <a:latin typeface="Arial Narrow" pitchFamily="34" charset="0"/>
              </a:rPr>
              <a:t> </a:t>
            </a:r>
            <a:endParaRPr lang="es-ES" sz="2800" b="1" dirty="0">
              <a:solidFill>
                <a:srgbClr val="10253F"/>
              </a:solidFill>
              <a:latin typeface="Arial Narrow" pitchFamily="34" charset="0"/>
            </a:endParaRPr>
          </a:p>
        </p:txBody>
      </p:sp>
      <p:sp>
        <p:nvSpPr>
          <p:cNvPr id="7174" name="5 CuadroTexto"/>
          <p:cNvSpPr txBox="1">
            <a:spLocks noChangeArrowheads="1"/>
          </p:cNvSpPr>
          <p:nvPr/>
        </p:nvSpPr>
        <p:spPr bwMode="auto">
          <a:xfrm>
            <a:off x="468313" y="1628775"/>
            <a:ext cx="3095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2000" dirty="0">
                <a:latin typeface="Arial Narrow" pitchFamily="34" charset="0"/>
              </a:rPr>
              <a:t>Az </a:t>
            </a:r>
            <a:r>
              <a:rPr lang="hu-HU" sz="2000" b="1" dirty="0">
                <a:latin typeface="Arial Narrow" pitchFamily="34" charset="0"/>
              </a:rPr>
              <a:t>EU teljes gazdasági tevékenységének 39%</a:t>
            </a:r>
            <a:r>
              <a:rPr lang="hu-HU" sz="2000" dirty="0">
                <a:latin typeface="Arial Narrow" pitchFamily="34" charset="0"/>
              </a:rPr>
              <a:t>-a (évi kb. 4,7 billió euró) szellemitulajdon-intenzív iparágakban keletkezett 2008 és 2010 között.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8196" name="Picture 2" descr="P:\departamentos\edicion-produccion\Design_Jessica_Paula\OHIM\IMAGES_JEN\img_maps_01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1187450" y="549275"/>
            <a:ext cx="475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2800" b="1" dirty="0">
                <a:latin typeface="Arial Narrow" pitchFamily="34" charset="0"/>
              </a:rPr>
              <a:t>Foglalkoztatás – tagállamonként</a:t>
            </a:r>
            <a:endParaRPr lang="es-ES" sz="2800" b="1" dirty="0">
              <a:solidFill>
                <a:srgbClr val="10253F"/>
              </a:solidFill>
              <a:latin typeface="Arial Narrow" pitchFamily="34" charset="0"/>
            </a:endParaRPr>
          </a:p>
        </p:txBody>
      </p:sp>
      <p:sp>
        <p:nvSpPr>
          <p:cNvPr id="8198" name="5 CuadroTexto"/>
          <p:cNvSpPr txBox="1">
            <a:spLocks noChangeArrowheads="1"/>
          </p:cNvSpPr>
          <p:nvPr/>
        </p:nvSpPr>
        <p:spPr bwMode="auto">
          <a:xfrm>
            <a:off x="468313" y="2459038"/>
            <a:ext cx="3095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2000" dirty="0">
                <a:latin typeface="Arial Narrow" pitchFamily="34" charset="0"/>
              </a:rPr>
              <a:t>EU átlag: </a:t>
            </a:r>
            <a:r>
              <a:rPr lang="en-US" sz="2000" b="1" dirty="0">
                <a:latin typeface="Arial Narrow" pitchFamily="34" charset="0"/>
              </a:rPr>
              <a:t>25.9% </a:t>
            </a:r>
            <a:endParaRPr lang="hu-HU" sz="2000" b="1" dirty="0">
              <a:latin typeface="Arial Narrow" pitchFamily="34" charset="0"/>
            </a:endParaRPr>
          </a:p>
          <a:p>
            <a:pPr eaLnBrk="1" hangingPunct="1"/>
            <a:r>
              <a:rPr lang="hu-HU" sz="2000" dirty="0">
                <a:latin typeface="Arial Narrow" pitchFamily="34" charset="0"/>
              </a:rPr>
              <a:t>Magyarország: </a:t>
            </a:r>
            <a:r>
              <a:rPr lang="hu-HU" sz="2000" b="1" dirty="0">
                <a:latin typeface="Arial Narrow" pitchFamily="34" charset="0"/>
              </a:rPr>
              <a:t>27,2%</a:t>
            </a:r>
          </a:p>
          <a:p>
            <a:pPr eaLnBrk="1" hangingPunct="1"/>
            <a:r>
              <a:rPr lang="en-US" sz="2000" dirty="0">
                <a:latin typeface="Arial Narrow" pitchFamily="34" charset="0"/>
              </a:rPr>
              <a:t> </a:t>
            </a:r>
            <a:endParaRPr lang="es-ES" sz="2000" dirty="0">
              <a:solidFill>
                <a:srgbClr val="3C3C3B"/>
              </a:solidFill>
              <a:latin typeface="Arial Narrow" pitchFamily="34" charset="0"/>
            </a:endParaRPr>
          </a:p>
          <a:p>
            <a:pPr eaLnBrk="1" hangingPunct="1"/>
            <a:endParaRPr lang="en-US" sz="2000" dirty="0">
              <a:latin typeface="Arial Narrow" pitchFamily="34" charset="0"/>
            </a:endParaRPr>
          </a:p>
        </p:txBody>
      </p:sp>
      <p:sp>
        <p:nvSpPr>
          <p:cNvPr id="8199" name="3 CuadroTexto"/>
          <p:cNvSpPr txBox="1">
            <a:spLocks noChangeArrowheads="1"/>
          </p:cNvSpPr>
          <p:nvPr/>
        </p:nvSpPr>
        <p:spPr bwMode="auto">
          <a:xfrm>
            <a:off x="7683500" y="557213"/>
            <a:ext cx="136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800">
                <a:latin typeface="Arial Narrow" pitchFamily="34" charset="0"/>
              </a:rPr>
              <a:t>Note: As Croatia was not a part of the EU at the time of the study, it is not highlighted on the following maps.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9220" name="Picture 2" descr="P:\departamentos\edicion-produccion\Design_Jessica_Paula\OHIM\IMAGES_JEN\img_maps_02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4 CuadroTexto"/>
          <p:cNvSpPr txBox="1">
            <a:spLocks noChangeArrowheads="1"/>
          </p:cNvSpPr>
          <p:nvPr/>
        </p:nvSpPr>
        <p:spPr bwMode="auto">
          <a:xfrm>
            <a:off x="1042988" y="549275"/>
            <a:ext cx="439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2800" b="1" dirty="0">
                <a:latin typeface="Arial Narrow" pitchFamily="34" charset="0"/>
              </a:rPr>
              <a:t>GDP </a:t>
            </a:r>
            <a:r>
              <a:rPr lang="hu-HU" sz="2800" b="1" dirty="0">
                <a:latin typeface="Arial Narrow" pitchFamily="34" charset="0"/>
              </a:rPr>
              <a:t>– tagállamonként</a:t>
            </a:r>
            <a:r>
              <a:rPr lang="es-ES" sz="2800" b="1" dirty="0">
                <a:latin typeface="Arial Narrow" pitchFamily="34" charset="0"/>
              </a:rPr>
              <a:t> </a:t>
            </a:r>
            <a:endParaRPr lang="es-ES" sz="2800" b="1" dirty="0">
              <a:solidFill>
                <a:srgbClr val="10253F"/>
              </a:solidFill>
              <a:latin typeface="Arial Narrow" pitchFamily="34" charset="0"/>
            </a:endParaRPr>
          </a:p>
        </p:txBody>
      </p:sp>
      <p:sp>
        <p:nvSpPr>
          <p:cNvPr id="9222" name="5 CuadroTexto"/>
          <p:cNvSpPr txBox="1">
            <a:spLocks noChangeArrowheads="1"/>
          </p:cNvSpPr>
          <p:nvPr/>
        </p:nvSpPr>
        <p:spPr bwMode="auto">
          <a:xfrm>
            <a:off x="323850" y="2459038"/>
            <a:ext cx="30956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2000" dirty="0">
                <a:latin typeface="Arial Narrow" pitchFamily="34" charset="0"/>
              </a:rPr>
              <a:t>EU átlag: </a:t>
            </a:r>
            <a:r>
              <a:rPr lang="hu-HU" sz="2000" b="1" dirty="0">
                <a:latin typeface="Arial Narrow" pitchFamily="34" charset="0"/>
              </a:rPr>
              <a:t>38,6</a:t>
            </a:r>
            <a:r>
              <a:rPr lang="en-US" sz="2000" b="1" dirty="0">
                <a:latin typeface="Arial Narrow" pitchFamily="34" charset="0"/>
              </a:rPr>
              <a:t>% </a:t>
            </a:r>
            <a:endParaRPr lang="hu-HU" sz="2000" b="1" dirty="0">
              <a:latin typeface="Arial Narrow" pitchFamily="34" charset="0"/>
            </a:endParaRPr>
          </a:p>
          <a:p>
            <a:pPr eaLnBrk="1" hangingPunct="1"/>
            <a:r>
              <a:rPr lang="hu-HU" sz="2000" dirty="0">
                <a:latin typeface="Arial Narrow" pitchFamily="34" charset="0"/>
              </a:rPr>
              <a:t>Magyarország: </a:t>
            </a:r>
            <a:r>
              <a:rPr lang="hu-HU" sz="2000" b="1" dirty="0">
                <a:latin typeface="Arial Narrow" pitchFamily="34" charset="0"/>
              </a:rPr>
              <a:t>45,1%</a:t>
            </a:r>
          </a:p>
          <a:p>
            <a:pPr eaLnBrk="1" hangingPunct="1"/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707904" y="260648"/>
            <a:ext cx="4750296" cy="626469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4752528" cy="635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90656" cy="875184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tx2"/>
                </a:solidFill>
                <a:latin typeface="Arial Narrow" pitchFamily="34" charset="0"/>
              </a:rPr>
              <a:t>2014-ben a megkérdezettek 23%-a nyitott </a:t>
            </a:r>
            <a:br>
              <a:rPr lang="hu-HU" sz="28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hu-HU" sz="2800" b="1" dirty="0" smtClean="0">
                <a:solidFill>
                  <a:schemeClr val="tx2"/>
                </a:solidFill>
                <a:latin typeface="Arial Narrow" pitchFamily="34" charset="0"/>
              </a:rPr>
              <a:t>hamis termékek vásárlására</a:t>
            </a:r>
            <a:endParaRPr lang="hu-HU" sz="2800" b="1" dirty="0">
              <a:latin typeface="Arial Narrow" pitchFamily="34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020049" cy="41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5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803176"/>
          </a:xfrm>
        </p:spPr>
        <p:txBody>
          <a:bodyPr/>
          <a:lstStyle/>
          <a:p>
            <a:pPr eaLnBrk="1" hangingPunct="1"/>
            <a:r>
              <a:rPr lang="hu-HU" sz="2800" b="1" dirty="0" smtClean="0">
                <a:latin typeface="Arial Narrow" pitchFamily="34" charset="0"/>
              </a:rPr>
              <a:t>Jedlik-terv: előzmények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328592"/>
          </a:xfrm>
        </p:spPr>
        <p:txBody>
          <a:bodyPr/>
          <a:lstStyle/>
          <a:p>
            <a:pPr algn="ctr">
              <a:buNone/>
            </a:pPr>
            <a:endParaRPr lang="hu-HU" sz="20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hu-HU" sz="2000" dirty="0" smtClean="0">
                <a:latin typeface="Arial Narrow" pitchFamily="34" charset="0"/>
              </a:rPr>
              <a:t>A szellemi tulajdon alapvető versenyképességi kérdés</a:t>
            </a:r>
          </a:p>
          <a:p>
            <a:pPr marL="628650" eaLnBrk="1" hangingPunct="1">
              <a:spcBef>
                <a:spcPts val="2400"/>
              </a:spcBef>
            </a:pPr>
            <a:r>
              <a:rPr lang="hu-HU" sz="2000" dirty="0" smtClean="0">
                <a:latin typeface="Arial Narrow" pitchFamily="34" charset="0"/>
              </a:rPr>
              <a:t>tudásalapú gazdaság, információs társadalom</a:t>
            </a:r>
          </a:p>
          <a:p>
            <a:pPr marL="628650" eaLnBrk="1" hangingPunct="1"/>
            <a:r>
              <a:rPr lang="hu-HU" sz="2000" dirty="0" smtClean="0">
                <a:latin typeface="Arial Narrow" pitchFamily="34" charset="0"/>
              </a:rPr>
              <a:t>kutatási és fejlesztési ráfordítások, </a:t>
            </a:r>
            <a:br>
              <a:rPr lang="hu-HU" sz="2000" dirty="0" smtClean="0">
                <a:latin typeface="Arial Narrow" pitchFamily="34" charset="0"/>
              </a:rPr>
            </a:br>
            <a:r>
              <a:rPr lang="hu-HU" sz="2000" dirty="0" smtClean="0">
                <a:latin typeface="Arial Narrow" pitchFamily="34" charset="0"/>
              </a:rPr>
              <a:t>kulturális iparba irányuló befektetések megtérülése</a:t>
            </a:r>
          </a:p>
          <a:p>
            <a:pPr marL="628650" eaLnBrk="1" hangingPunct="1"/>
            <a:r>
              <a:rPr lang="hu-HU" sz="2000" dirty="0" smtClean="0">
                <a:latin typeface="Arial Narrow" pitchFamily="34" charset="0"/>
              </a:rPr>
              <a:t>sokoldalú eszköz a gazdasági-társadalmi fejlődés előmozdítására</a:t>
            </a:r>
          </a:p>
          <a:p>
            <a:pPr marL="0" indent="0" algn="ctr">
              <a:buNone/>
            </a:pPr>
            <a:r>
              <a:rPr lang="hu-HU" sz="2000" dirty="0" smtClean="0">
                <a:latin typeface="Arial Narrow" pitchFamily="34" charset="0"/>
              </a:rPr>
              <a:t>Magyarország első átfogó </a:t>
            </a:r>
            <a:br>
              <a:rPr lang="hu-HU" sz="2000" dirty="0" smtClean="0">
                <a:latin typeface="Arial Narrow" pitchFamily="34" charset="0"/>
              </a:rPr>
            </a:br>
            <a:r>
              <a:rPr lang="hu-HU" sz="2000" dirty="0" smtClean="0">
                <a:latin typeface="Arial Narrow" pitchFamily="34" charset="0"/>
              </a:rPr>
              <a:t>szellemitulajdon-védelmi stratégiája: </a:t>
            </a:r>
          </a:p>
          <a:p>
            <a:pPr marL="0" indent="0" algn="ctr">
              <a:buNone/>
            </a:pPr>
            <a:r>
              <a:rPr lang="hu-HU" sz="2000" dirty="0" smtClean="0">
                <a:latin typeface="Arial Narrow" pitchFamily="34" charset="0"/>
              </a:rPr>
              <a:t>a Jedlik-terv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hu-HU" sz="2000" dirty="0" smtClean="0">
                <a:latin typeface="Arial Narrow" pitchFamily="34" charset="0"/>
              </a:rPr>
              <a:t>(</a:t>
            </a:r>
            <a:r>
              <a:rPr lang="de-DE" sz="2000" dirty="0" smtClean="0">
                <a:latin typeface="Arial Narrow" pitchFamily="34" charset="0"/>
              </a:rPr>
              <a:t>1666/2013. (IX. 23.) </a:t>
            </a:r>
            <a:r>
              <a:rPr lang="de-DE" sz="2000" dirty="0" err="1" smtClean="0">
                <a:latin typeface="Arial Narrow" pitchFamily="34" charset="0"/>
              </a:rPr>
              <a:t>Korm</a:t>
            </a:r>
            <a:r>
              <a:rPr lang="de-DE" sz="2000" dirty="0" smtClean="0">
                <a:latin typeface="Arial Narrow" pitchFamily="34" charset="0"/>
              </a:rPr>
              <a:t>. </a:t>
            </a:r>
            <a:r>
              <a:rPr lang="de-DE" sz="2000" dirty="0" err="1" smtClean="0">
                <a:latin typeface="Arial Narrow" pitchFamily="34" charset="0"/>
              </a:rPr>
              <a:t>Határozat</a:t>
            </a:r>
            <a:r>
              <a:rPr lang="hu-HU" sz="2000" dirty="0" smtClean="0">
                <a:latin typeface="Arial Narrow" pitchFamily="34" charset="0"/>
              </a:rPr>
              <a:t>)</a:t>
            </a:r>
            <a:r>
              <a:rPr lang="de-DE" sz="2000" dirty="0" smtClean="0">
                <a:latin typeface="Arial Narrow" pitchFamily="34" charset="0"/>
              </a:rPr>
              <a:t> </a:t>
            </a:r>
            <a:endParaRPr lang="hu-HU" sz="20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hu-HU" sz="2000" dirty="0" smtClean="0">
                <a:latin typeface="Arial Narrow" pitchFamily="34" charset="0"/>
              </a:rPr>
              <a:t>középtávú célok a 2013-2016 közötti időszakra</a:t>
            </a:r>
          </a:p>
          <a:p>
            <a:pPr eaLnBrk="1" hangingPunct="1">
              <a:buNone/>
            </a:pPr>
            <a:endParaRPr lang="hu-HU" sz="2600" dirty="0" smtClean="0"/>
          </a:p>
        </p:txBody>
      </p:sp>
      <p:pic>
        <p:nvPicPr>
          <p:cNvPr id="4" name="Kép 5" descr="HENT-logo_szi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/>
          <a:lstStyle/>
          <a:p>
            <a:r>
              <a:rPr lang="hu-HU" sz="2800" b="1" dirty="0" smtClean="0">
                <a:latin typeface="Arial Narrow" pitchFamily="34" charset="0"/>
              </a:rPr>
              <a:t>Ténylegesen 3 %-kal nőtt azok aránya, akik az elmúlt évben egynél több alkalommal vásároltak hamis terméket</a:t>
            </a:r>
            <a:endParaRPr lang="hu-HU" sz="2800" b="1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1641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5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491952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tx2"/>
                </a:solidFill>
                <a:latin typeface="Arial Narrow" pitchFamily="34" charset="0"/>
              </a:rPr>
              <a:t>Tíz magyarból négy gondolja, hogy a hamisítás megfékezése csak a nagy, multinacionális vállalatok érdekét szolgálja, további 35% nem tud dönteni a kérdésben, és csak 24% utasítja el a fenti állítást</a:t>
            </a:r>
            <a:endParaRPr lang="hu-HU" sz="2800" b="1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6324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5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latin typeface="Arial Narrow" pitchFamily="34" charset="0"/>
              </a:rPr>
              <a:t>DE…</a:t>
            </a:r>
            <a:endParaRPr lang="hu-HU" sz="2800" b="1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000" dirty="0" smtClean="0">
                <a:latin typeface="Arial Narrow" pitchFamily="34" charset="0"/>
              </a:rPr>
              <a:t>Jelentősen csökkent tavaly óta azok aránya, akik hamis ruházati cikket vásárolnának – a megkérdezettek fele utasította el (2009 – csak minden harmadik válaszadó!)</a:t>
            </a:r>
          </a:p>
          <a:p>
            <a:pPr algn="just"/>
            <a:r>
              <a:rPr lang="hu-HU" sz="2000" dirty="0" smtClean="0">
                <a:latin typeface="Arial Narrow" pitchFamily="34" charset="0"/>
              </a:rPr>
              <a:t>A hamis illatszereket a válaszadók háromnegyede elutasítja</a:t>
            </a:r>
          </a:p>
          <a:p>
            <a:pPr algn="just"/>
            <a:r>
              <a:rPr lang="hu-HU" sz="2000" dirty="0" smtClean="0">
                <a:latin typeface="Arial Narrow" pitchFamily="34" charset="0"/>
              </a:rPr>
              <a:t>Hamis gyógyszerek vásárlói: 1% - tartósan alacsony</a:t>
            </a:r>
          </a:p>
          <a:p>
            <a:pPr algn="just"/>
            <a:r>
              <a:rPr lang="hu-HU" sz="2000" dirty="0" smtClean="0">
                <a:latin typeface="Arial Narrow" pitchFamily="34" charset="0"/>
              </a:rPr>
              <a:t>Hamis élelmiszerek vásárlói: 4 % - tartósan alacsony</a:t>
            </a:r>
          </a:p>
          <a:p>
            <a:pPr algn="just"/>
            <a:r>
              <a:rPr lang="hu-HU" sz="2000" dirty="0" smtClean="0">
                <a:latin typeface="Arial Narrow" pitchFamily="34" charset="0"/>
              </a:rPr>
              <a:t>A nem jogtiszta programok vásárlóinak aránya 2%-ra csökkent</a:t>
            </a:r>
          </a:p>
          <a:p>
            <a:pPr algn="just"/>
            <a:r>
              <a:rPr lang="hu-HU" sz="2000" dirty="0" smtClean="0">
                <a:latin typeface="Arial Narrow" pitchFamily="34" charset="0"/>
              </a:rPr>
              <a:t>Összegzésül: az emberek több mint kétharmada szerint hosszú távon jobban megéri eredeti terméket vásárolni!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5" descr="HENT-logo_szi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143000"/>
          </a:xfrm>
        </p:spPr>
        <p:txBody>
          <a:bodyPr/>
          <a:lstStyle/>
          <a:p>
            <a:pPr eaLnBrk="1" hangingPunct="1"/>
            <a:r>
              <a:rPr lang="hu-HU" sz="3600" b="1" smtClean="0">
                <a:latin typeface="Arial Narrow" pitchFamily="34" charset="0"/>
              </a:rPr>
              <a:t/>
            </a:r>
            <a:br>
              <a:rPr lang="hu-HU" sz="3600" b="1" smtClean="0">
                <a:latin typeface="Arial Narrow" pitchFamily="34" charset="0"/>
              </a:rPr>
            </a:br>
            <a:r>
              <a:rPr lang="hu-HU" sz="3600" b="1" smtClean="0">
                <a:latin typeface="Arial Narrow" pitchFamily="34" charset="0"/>
              </a:rPr>
              <a:t/>
            </a:r>
            <a:br>
              <a:rPr lang="hu-HU" sz="3600" b="1" smtClean="0">
                <a:latin typeface="Arial Narrow" pitchFamily="34" charset="0"/>
              </a:rPr>
            </a:br>
            <a:r>
              <a:rPr lang="hu-HU" sz="3600" b="1" smtClean="0">
                <a:latin typeface="Arial Narrow" pitchFamily="34" charset="0"/>
              </a:rPr>
              <a:t>Köszönöm a figyelmet!</a:t>
            </a:r>
            <a:br>
              <a:rPr lang="hu-HU" sz="3600" b="1" smtClean="0">
                <a:latin typeface="Arial Narrow" pitchFamily="34" charset="0"/>
              </a:rPr>
            </a:br>
            <a:r>
              <a:rPr lang="hu-HU" sz="3600" b="1" smtClean="0">
                <a:latin typeface="Arial Narrow" pitchFamily="34" charset="0"/>
              </a:rPr>
              <a:t/>
            </a:r>
            <a:br>
              <a:rPr lang="hu-HU" sz="3600" b="1" smtClean="0">
                <a:latin typeface="Arial Narrow" pitchFamily="34" charset="0"/>
              </a:rPr>
            </a:br>
            <a:r>
              <a:rPr lang="hu-HU" sz="3600" b="1" smtClean="0">
                <a:latin typeface="Arial Narrow" pitchFamily="34" charset="0"/>
              </a:rPr>
              <a:t>www.sztnh.gov.hu</a:t>
            </a:r>
            <a:br>
              <a:rPr lang="hu-HU" sz="3600" b="1" smtClean="0">
                <a:latin typeface="Arial Narrow" pitchFamily="34" charset="0"/>
              </a:rPr>
            </a:br>
            <a:r>
              <a:rPr lang="hu-HU" sz="3600" b="1" smtClean="0">
                <a:latin typeface="Arial Narrow" pitchFamily="34" charset="0"/>
              </a:rPr>
              <a:t>www.hamisitasellen.hu</a:t>
            </a:r>
          </a:p>
        </p:txBody>
      </p:sp>
      <p:pic>
        <p:nvPicPr>
          <p:cNvPr id="10243" name="Kép 5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eaLnBrk="1" hangingPunct="1"/>
            <a:r>
              <a:rPr lang="hu-HU" sz="2800" b="1" dirty="0" smtClean="0">
                <a:latin typeface="Arial Narrow" pitchFamily="34" charset="0"/>
              </a:rPr>
              <a:t>A Jedlik-terv pillérei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83568" y="1484785"/>
            <a:ext cx="2520280" cy="2554545"/>
          </a:xfrm>
          <a:prstGeom prst="rect">
            <a:avLst/>
          </a:prstGeom>
          <a:solidFill>
            <a:srgbClr val="A40047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E6E6E6"/>
                </a:solidFill>
                <a:latin typeface="Calibri" pitchFamily="34" charset="0"/>
              </a:rPr>
              <a:t>I.</a:t>
            </a:r>
          </a:p>
          <a:p>
            <a:pPr algn="ctr"/>
            <a:endParaRPr lang="hu-HU" sz="2000" b="1" dirty="0" smtClean="0">
              <a:solidFill>
                <a:srgbClr val="E6E6E6"/>
              </a:solidFill>
              <a:latin typeface="Calibri" pitchFamily="34" charset="0"/>
            </a:endParaRPr>
          </a:p>
          <a:p>
            <a:pPr algn="ctr"/>
            <a:r>
              <a:rPr lang="hu-HU" sz="2400" b="1" dirty="0" smtClean="0">
                <a:solidFill>
                  <a:srgbClr val="E6E6E6"/>
                </a:solidFill>
                <a:latin typeface="Arial Narrow" pitchFamily="34" charset="0"/>
              </a:rPr>
              <a:t>Iparjogvédelem</a:t>
            </a:r>
            <a:r>
              <a:rPr lang="hu-HU" sz="2400" dirty="0" smtClean="0">
                <a:solidFill>
                  <a:srgbClr val="E6E6E6"/>
                </a:solidFill>
                <a:latin typeface="Arial Narrow" pitchFamily="34" charset="0"/>
              </a:rPr>
              <a:t>: nemzetgazdasági felemelkedés</a:t>
            </a:r>
          </a:p>
          <a:p>
            <a:pPr algn="ctr"/>
            <a:endParaRPr lang="hu-HU" dirty="0" smtClean="0">
              <a:solidFill>
                <a:srgbClr val="E6E6E6"/>
              </a:solidFill>
              <a:latin typeface="Calibri" pitchFamily="34" charset="0"/>
            </a:endParaRPr>
          </a:p>
          <a:p>
            <a:endParaRPr lang="hu-HU" dirty="0" smtClean="0">
              <a:solidFill>
                <a:srgbClr val="E6E6E6"/>
              </a:solidFill>
              <a:latin typeface="Calibri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491880" y="1484785"/>
            <a:ext cx="2304256" cy="2677656"/>
          </a:xfrm>
          <a:prstGeom prst="rect">
            <a:avLst/>
          </a:prstGeom>
          <a:solidFill>
            <a:srgbClr val="A40047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6E6E6"/>
                </a:solidFill>
                <a:latin typeface="Calibri" pitchFamily="34" charset="0"/>
              </a:rPr>
              <a:t>II. </a:t>
            </a:r>
          </a:p>
          <a:p>
            <a:pPr algn="ctr"/>
            <a:endParaRPr lang="hu-HU" b="1" dirty="0" smtClean="0">
              <a:solidFill>
                <a:srgbClr val="E6E6E6"/>
              </a:solidFill>
              <a:latin typeface="Calibri" pitchFamily="34" charset="0"/>
            </a:endParaRPr>
          </a:p>
          <a:p>
            <a:pPr algn="ctr"/>
            <a:r>
              <a:rPr lang="hu-HU" sz="2400" b="1" dirty="0" smtClean="0">
                <a:solidFill>
                  <a:srgbClr val="E6E6E6"/>
                </a:solidFill>
                <a:latin typeface="Arial Narrow" pitchFamily="34" charset="0"/>
              </a:rPr>
              <a:t>Szerzői jog</a:t>
            </a:r>
            <a:r>
              <a:rPr lang="hu-HU" sz="2400" dirty="0" smtClean="0">
                <a:solidFill>
                  <a:srgbClr val="E6E6E6"/>
                </a:solidFill>
                <a:latin typeface="Arial Narrow" pitchFamily="34" charset="0"/>
              </a:rPr>
              <a:t>: </a:t>
            </a:r>
            <a:br>
              <a:rPr lang="hu-HU" sz="2400" dirty="0" smtClean="0">
                <a:solidFill>
                  <a:srgbClr val="E6E6E6"/>
                </a:solidFill>
                <a:latin typeface="Arial Narrow" pitchFamily="34" charset="0"/>
              </a:rPr>
            </a:br>
            <a:r>
              <a:rPr lang="hu-HU" sz="2400" dirty="0" smtClean="0">
                <a:solidFill>
                  <a:srgbClr val="E6E6E6"/>
                </a:solidFill>
                <a:latin typeface="Arial Narrow" pitchFamily="34" charset="0"/>
              </a:rPr>
              <a:t>a kreatív iparágak fellendítése</a:t>
            </a:r>
          </a:p>
          <a:p>
            <a:pPr algn="ctr"/>
            <a:endParaRPr lang="hu-HU" dirty="0" smtClean="0">
              <a:solidFill>
                <a:srgbClr val="E6E6E6"/>
              </a:solidFill>
              <a:latin typeface="Calibri" pitchFamily="34" charset="0"/>
            </a:endParaRPr>
          </a:p>
          <a:p>
            <a:pPr algn="ctr"/>
            <a:endParaRPr lang="hu-HU" dirty="0" smtClean="0">
              <a:solidFill>
                <a:srgbClr val="E6E6E6"/>
              </a:solidFill>
              <a:latin typeface="Calibri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588224" y="1484784"/>
            <a:ext cx="2016224" cy="2677656"/>
          </a:xfrm>
          <a:prstGeom prst="rect">
            <a:avLst/>
          </a:prstGeom>
          <a:solidFill>
            <a:srgbClr val="A40047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6E6E6"/>
                </a:solidFill>
                <a:latin typeface="Calibri" pitchFamily="34" charset="0"/>
              </a:rPr>
              <a:t>III. </a:t>
            </a:r>
          </a:p>
          <a:p>
            <a:pPr algn="ctr"/>
            <a:endParaRPr lang="hu-HU" dirty="0" smtClean="0">
              <a:solidFill>
                <a:srgbClr val="E6E6E6"/>
              </a:solidFill>
              <a:latin typeface="Calibri" pitchFamily="34" charset="0"/>
            </a:endParaRPr>
          </a:p>
          <a:p>
            <a:pPr algn="ctr"/>
            <a:r>
              <a:rPr lang="hu-HU" sz="2400" dirty="0" smtClean="0">
                <a:solidFill>
                  <a:srgbClr val="E6E6E6"/>
                </a:solidFill>
                <a:latin typeface="Arial Narrow" pitchFamily="34" charset="0"/>
              </a:rPr>
              <a:t>A nemzetpolitika és egyes </a:t>
            </a:r>
            <a:r>
              <a:rPr lang="hu-HU" sz="2400" b="1" dirty="0" smtClean="0">
                <a:solidFill>
                  <a:srgbClr val="E6E6E6"/>
                </a:solidFill>
                <a:latin typeface="Arial Narrow" pitchFamily="34" charset="0"/>
              </a:rPr>
              <a:t>szakpolitikák támogatása</a:t>
            </a:r>
          </a:p>
          <a:p>
            <a:pPr algn="ctr"/>
            <a:endParaRPr lang="hu-HU" dirty="0" smtClean="0">
              <a:solidFill>
                <a:srgbClr val="E6E6E6"/>
              </a:solidFill>
              <a:latin typeface="Arial Narrow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39552" y="4581128"/>
            <a:ext cx="8064896" cy="830997"/>
          </a:xfrm>
          <a:prstGeom prst="rect">
            <a:avLst/>
          </a:prstGeom>
          <a:solidFill>
            <a:srgbClr val="A40047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E6E6E6"/>
                </a:solidFill>
                <a:latin typeface="Arial Narrow" pitchFamily="34" charset="0"/>
              </a:rPr>
              <a:t>IV. </a:t>
            </a:r>
          </a:p>
          <a:p>
            <a:pPr algn="ctr"/>
            <a:r>
              <a:rPr lang="hu-HU" sz="2400" b="1" dirty="0" smtClean="0">
                <a:solidFill>
                  <a:srgbClr val="E6E6E6"/>
                </a:solidFill>
                <a:latin typeface="Arial Narrow" pitchFamily="34" charset="0"/>
              </a:rPr>
              <a:t>Intézményi teljesítőképesség </a:t>
            </a:r>
            <a:r>
              <a:rPr lang="hu-HU" sz="2400" dirty="0" smtClean="0">
                <a:solidFill>
                  <a:srgbClr val="E6E6E6"/>
                </a:solidFill>
                <a:latin typeface="Arial Narrow" pitchFamily="34" charset="0"/>
              </a:rPr>
              <a:t>erősítése</a:t>
            </a:r>
          </a:p>
        </p:txBody>
      </p:sp>
      <p:pic>
        <p:nvPicPr>
          <p:cNvPr id="7" name="Kép 5" descr="HENT-logo_szi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877272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b="1" dirty="0" smtClean="0">
                <a:latin typeface="Arial Narrow" pitchFamily="34" charset="0"/>
              </a:rPr>
              <a:t>HENT – háttér</a:t>
            </a: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3923928" y="2636912"/>
            <a:ext cx="432048" cy="288032"/>
          </a:xfrm>
          <a:prstGeom prst="downArrow">
            <a:avLst/>
          </a:prstGeom>
          <a:solidFill>
            <a:srgbClr val="179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SzPct val="130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2008 – a HENT létrehozása az MSZH kezdeményezésére</a:t>
            </a:r>
            <a:r>
              <a:rPr lang="en-GB" sz="2000" dirty="0" smtClean="0">
                <a:latin typeface="Arial Narrow" pitchFamily="34" charset="0"/>
              </a:rPr>
              <a:t> </a:t>
            </a:r>
          </a:p>
          <a:p>
            <a:pPr lvl="0" algn="just">
              <a:buSzPct val="130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Korm. határozat 3 éves stratégiáról és akciótervről </a:t>
            </a:r>
            <a:r>
              <a:rPr lang="en-GB" sz="2000" dirty="0" smtClean="0">
                <a:latin typeface="Arial Narrow" pitchFamily="34" charset="0"/>
              </a:rPr>
              <a:t>(2008-2010)</a:t>
            </a:r>
            <a:endParaRPr lang="hu-HU" sz="2000" dirty="0" smtClean="0">
              <a:latin typeface="Arial Narrow" pitchFamily="34" charset="0"/>
            </a:endParaRPr>
          </a:p>
          <a:p>
            <a:pPr lvl="0" algn="just">
              <a:buSzPct val="130000"/>
              <a:buNone/>
            </a:pPr>
            <a:r>
              <a:rPr lang="hu-HU" sz="2000" i="1" dirty="0" smtClean="0">
                <a:solidFill>
                  <a:srgbClr val="14877A"/>
                </a:solidFill>
                <a:latin typeface="Arial Narrow" pitchFamily="34" charset="0"/>
              </a:rPr>
              <a:t>	</a:t>
            </a:r>
            <a:r>
              <a:rPr lang="en-GB" sz="2000" i="1" dirty="0" err="1" smtClean="0">
                <a:solidFill>
                  <a:srgbClr val="14877A"/>
                </a:solidFill>
                <a:latin typeface="Arial Narrow" pitchFamily="34" charset="0"/>
              </a:rPr>
              <a:t>Tes</a:t>
            </a:r>
            <a:r>
              <a:rPr lang="hu-HU" sz="2000" i="1" dirty="0" smtClean="0">
                <a:solidFill>
                  <a:srgbClr val="14877A"/>
                </a:solidFill>
                <a:latin typeface="Arial Narrow" pitchFamily="34" charset="0"/>
              </a:rPr>
              <a:t>z</a:t>
            </a:r>
            <a:r>
              <a:rPr lang="en-GB" sz="2000" i="1" dirty="0" smtClean="0">
                <a:solidFill>
                  <a:srgbClr val="14877A"/>
                </a:solidFill>
                <a:latin typeface="Arial Narrow" pitchFamily="34" charset="0"/>
              </a:rPr>
              <a:t>t</a:t>
            </a:r>
            <a:r>
              <a:rPr lang="hu-HU" sz="2000" i="1" dirty="0" smtClean="0">
                <a:solidFill>
                  <a:srgbClr val="14877A"/>
                </a:solidFill>
                <a:latin typeface="Arial Narrow" pitchFamily="34" charset="0"/>
              </a:rPr>
              <a:t>időszak</a:t>
            </a:r>
            <a:endParaRPr lang="en-GB" sz="2000" i="1" dirty="0" smtClean="0">
              <a:solidFill>
                <a:srgbClr val="14877A"/>
              </a:solidFill>
              <a:latin typeface="Arial Narrow" pitchFamily="34" charset="0"/>
            </a:endParaRPr>
          </a:p>
          <a:p>
            <a:pPr lvl="0">
              <a:buSzPct val="130000"/>
              <a:buNone/>
            </a:pPr>
            <a:endParaRPr lang="hu-HU" sz="2000" dirty="0" smtClean="0">
              <a:latin typeface="Arial Narrow" pitchFamily="34" charset="0"/>
            </a:endParaRPr>
          </a:p>
          <a:p>
            <a:pPr lvl="0">
              <a:buSzPct val="130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2010 – a HENT megújítása</a:t>
            </a:r>
            <a:r>
              <a:rPr lang="en-GB" sz="2000" dirty="0" smtClean="0">
                <a:latin typeface="Arial Narrow" pitchFamily="34" charset="0"/>
              </a:rPr>
              <a:t> </a:t>
            </a:r>
            <a:endParaRPr lang="hu-HU" sz="2000" dirty="0" smtClean="0">
              <a:latin typeface="Arial Narrow" pitchFamily="34" charset="0"/>
            </a:endParaRPr>
          </a:p>
          <a:p>
            <a:pPr algn="just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hu-HU" sz="2000" b="1" i="1" dirty="0" smtClean="0">
                <a:latin typeface="Arial Narrow" pitchFamily="34" charset="0"/>
              </a:rPr>
              <a:t>Az SZTNH</a:t>
            </a:r>
            <a:r>
              <a:rPr lang="en-GB" sz="2000" i="1" dirty="0" smtClean="0">
                <a:latin typeface="Arial Narrow" pitchFamily="34" charset="0"/>
              </a:rPr>
              <a:t> </a:t>
            </a:r>
            <a:r>
              <a:rPr lang="hu-HU" sz="2000" i="1" dirty="0" smtClean="0">
                <a:latin typeface="Arial Narrow" pitchFamily="34" charset="0"/>
              </a:rPr>
              <a:t>külön jogszabály alapján </a:t>
            </a:r>
            <a:r>
              <a:rPr lang="hu-HU" sz="2000" b="1" i="1" dirty="0" smtClean="0">
                <a:latin typeface="Arial Narrow" pitchFamily="34" charset="0"/>
              </a:rPr>
              <a:t>működteti a Hamisítás Elleni Nemzeti Testületet</a:t>
            </a:r>
            <a:r>
              <a:rPr lang="hu-HU" sz="2000" i="1" dirty="0" smtClean="0">
                <a:latin typeface="Arial Narrow" pitchFamily="34" charset="0"/>
              </a:rPr>
              <a:t>, emellett egyéb módon is közreműködik a szellemi tulajdonjogok hatékony érvényesítéséhez szükséges feltételrendszer kialakításában és továbbfejlesztésében.</a:t>
            </a:r>
            <a:r>
              <a:rPr lang="hu-HU" sz="2000" dirty="0" smtClean="0">
                <a:latin typeface="Arial Narrow" pitchFamily="34" charset="0"/>
              </a:rPr>
              <a:t> </a:t>
            </a:r>
            <a:r>
              <a:rPr lang="hu-HU" sz="1800" dirty="0" smtClean="0">
                <a:latin typeface="Arial Narrow" pitchFamily="34" charset="0"/>
              </a:rPr>
              <a:t>[a találmányok szabadalmi oltalmáról szóló 1995. évi XXXIII. törvény 115/K. § e)]</a:t>
            </a:r>
            <a:endParaRPr lang="en-GB" sz="1800" dirty="0" smtClean="0">
              <a:latin typeface="Arial Narrow" pitchFamily="34" charset="0"/>
            </a:endParaRPr>
          </a:p>
          <a:p>
            <a:pPr lvl="0" algn="just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 Narrow" pitchFamily="34" charset="0"/>
              </a:rPr>
              <a:t>287/2010 (XII.16.) </a:t>
            </a:r>
            <a:r>
              <a:rPr lang="hu-HU" sz="2000" b="1" dirty="0" smtClean="0">
                <a:latin typeface="Arial Narrow" pitchFamily="34" charset="0"/>
              </a:rPr>
              <a:t>Korm. rendelet </a:t>
            </a:r>
            <a:r>
              <a:rPr lang="hu-HU" sz="2000" dirty="0" smtClean="0">
                <a:latin typeface="Arial Narrow" pitchFamily="34" charset="0"/>
              </a:rPr>
              <a:t>a Hamisítás Elleni Nemzeti Testületről </a:t>
            </a:r>
          </a:p>
          <a:p>
            <a:pPr lvl="0" algn="just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2014-es módosítás: HENT elnöke az igazságügyi miniszter</a:t>
            </a:r>
            <a:endParaRPr lang="en-GB" sz="2000" dirty="0">
              <a:latin typeface="Arial Narrow" pitchFamily="34" charset="0"/>
            </a:endParaRPr>
          </a:p>
        </p:txBody>
      </p:sp>
      <p:pic>
        <p:nvPicPr>
          <p:cNvPr id="6" name="Kép 5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90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hu-HU" sz="2800" dirty="0" err="1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kcióterv</a:t>
            </a:r>
            <a:r>
              <a:rPr lang="hu-HU" sz="28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2011-2015</a:t>
            </a:r>
            <a:endParaRPr lang="hu-HU" sz="2800" dirty="0"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artalom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u-HU" sz="2000" dirty="0" smtClean="0">
                <a:latin typeface="Arial Narrow" pitchFamily="34" charset="0"/>
              </a:rPr>
              <a:t>Fő célok</a:t>
            </a:r>
            <a:endParaRPr lang="de-DE" sz="2000" dirty="0" smtClean="0">
              <a:latin typeface="Arial Narrow" pitchFamily="34" charset="0"/>
            </a:endParaRPr>
          </a:p>
          <a:p>
            <a:pPr eaLnBrk="1" hangingPunct="1"/>
            <a:endParaRPr lang="en-US" sz="20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Hatékonyabb jogérvényesítést!</a:t>
            </a:r>
          </a:p>
          <a:p>
            <a:pPr marL="266700" indent="-266700" eaLnBrk="1" hangingPunct="1">
              <a:buClr>
                <a:schemeClr val="tx1"/>
              </a:buClr>
              <a:buSzPct val="130000"/>
              <a:buNone/>
            </a:pPr>
            <a:r>
              <a:rPr lang="hu-HU" sz="20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hu-HU" sz="20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a hamis termékek fizikai és online kínálatának csökkentésére</a:t>
            </a:r>
            <a:endParaRPr lang="en-US" sz="20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endParaRPr lang="en-US" sz="20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Tájékozottabb fogyasztókat és internethasználókat! 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hu-HU" sz="20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a hamis termékek iránti kereslet csökkentésére</a:t>
            </a:r>
            <a:endParaRPr lang="en-US" sz="20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endParaRPr lang="en-US" sz="20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A hamisítás elleni küzdelem </a:t>
            </a:r>
            <a:r>
              <a:rPr lang="hu-HU" sz="2000" dirty="0" smtClean="0">
                <a:latin typeface="Arial Narrow" pitchFamily="34" charset="0"/>
              </a:rPr>
              <a:t>gazdasági jelentősége</a:t>
            </a:r>
            <a:r>
              <a:rPr lang="hu-HU" sz="20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, a </a:t>
            </a:r>
            <a:r>
              <a:rPr lang="hu-HU" sz="2000" dirty="0" smtClean="0">
                <a:latin typeface="Arial Narrow" pitchFamily="34" charset="0"/>
              </a:rPr>
              <a:t>vállalkozások segítése </a:t>
            </a:r>
            <a:r>
              <a:rPr lang="hu-HU" sz="20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a jogérvényesítésben</a:t>
            </a:r>
          </a:p>
        </p:txBody>
      </p:sp>
      <p:pic>
        <p:nvPicPr>
          <p:cNvPr id="4" name="Kép 3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82511" y="764605"/>
            <a:ext cx="5797512" cy="39605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235440" y="764606"/>
            <a:ext cx="2592040" cy="3960538"/>
          </a:xfrm>
          <a:prstGeom prst="rect">
            <a:avLst/>
          </a:prstGeom>
          <a:solidFill>
            <a:srgbClr val="D320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95536" y="4653136"/>
            <a:ext cx="8431944" cy="1152128"/>
          </a:xfrm>
          <a:prstGeom prst="rect">
            <a:avLst/>
          </a:prstGeom>
          <a:solidFill>
            <a:srgbClr val="1487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972121" y="1213867"/>
            <a:ext cx="2519362" cy="8477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A harmadik országokból érkező  hamis termékek beáramlásának megakadályozása</a:t>
            </a:r>
            <a:endParaRPr lang="en-US" sz="1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972121" y="2133030"/>
            <a:ext cx="5111750" cy="5762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76213" algn="l"/>
              </a:tabLst>
              <a:defRPr/>
            </a:pPr>
            <a:r>
              <a:rPr lang="hu-HU" sz="1400" b="0" dirty="0" smtClean="0">
                <a:solidFill>
                  <a:schemeClr val="tx2"/>
                </a:solidFill>
                <a:latin typeface="Arial Narrow" pitchFamily="34" charset="0"/>
              </a:rPr>
              <a:t>Az interneten </a:t>
            </a: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elkövetett jogsértések elleni fellépés</a:t>
            </a:r>
            <a:endParaRPr lang="hu-HU" sz="1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345896" y="1218630"/>
            <a:ext cx="1178432" cy="33623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Lakossági tudatosság-</a:t>
            </a:r>
          </a:p>
          <a:p>
            <a:pPr algn="ctr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növelés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469355" y="5257800"/>
            <a:ext cx="4092575" cy="576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4988"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Arial Narrow" pitchFamily="34" charset="0"/>
              </a:rPr>
              <a:t>Ma</a:t>
            </a:r>
            <a:r>
              <a:rPr lang="hu-HU" sz="1400" b="0" dirty="0" err="1" smtClean="0">
                <a:solidFill>
                  <a:schemeClr val="tx1"/>
                </a:solidFill>
                <a:latin typeface="Arial Narrow" pitchFamily="34" charset="0"/>
              </a:rPr>
              <a:t>krogazdasági</a:t>
            </a: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 monitorozás</a:t>
            </a:r>
            <a:endParaRPr lang="en-US" sz="1400" b="0" dirty="0">
              <a:latin typeface="Arial Narrow" pitchFamily="34" charset="0"/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4622255" y="5257800"/>
            <a:ext cx="4140200" cy="576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0225" indent="4763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A vállalkozók szellemitulajdon-védelmi ismereteinek növelése, felkészítése a jogsértések elleni fellépésre</a:t>
            </a:r>
            <a:endParaRPr lang="en-US" sz="1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4863084" y="3428430"/>
            <a:ext cx="1220788" cy="11509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Műtárgy</a:t>
            </a:r>
            <a:endParaRPr lang="hu-HU" sz="1400" b="0" dirty="0">
              <a:latin typeface="Arial Narrow" pitchFamily="34" charset="0"/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972121" y="3428430"/>
            <a:ext cx="1258887" cy="1152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Kreatív iparágak</a:t>
            </a:r>
            <a:endParaRPr lang="en-US" sz="1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2267521" y="3428430"/>
            <a:ext cx="1260475" cy="1152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400" b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Élelmiszer, növényvédő szer</a:t>
            </a:r>
            <a:endParaRPr lang="en-US" sz="1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3564508" y="3428430"/>
            <a:ext cx="1260475" cy="11509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Gyógyszer</a:t>
            </a:r>
            <a:endParaRPr lang="en-US" sz="1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972121" y="2782317"/>
            <a:ext cx="5111750" cy="5746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3413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Szellemi, infrastrukturális kapacitásfejlesztés</a:t>
            </a:r>
            <a:endParaRPr lang="en-US" sz="1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3570858" y="1218630"/>
            <a:ext cx="2513013" cy="8429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A hazai kereskedelem megtisztítása a hamis és kalóz fizikai termékektől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7596336" y="1218630"/>
            <a:ext cx="1130810" cy="33623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0" dirty="0" smtClean="0">
                <a:solidFill>
                  <a:schemeClr val="tx1"/>
                </a:solidFill>
                <a:latin typeface="Arial Narrow" pitchFamily="34" charset="0"/>
              </a:rPr>
              <a:t>Fiatalok iskolások oktatása</a:t>
            </a:r>
            <a:endParaRPr lang="en-US" sz="1400" b="0" dirty="0">
              <a:latin typeface="Arial Narrow" pitchFamily="34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437926" y="1218258"/>
            <a:ext cx="461665" cy="2142802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>
              <a:defRPr/>
            </a:pPr>
            <a:r>
              <a:rPr lang="hu-HU" sz="1800" dirty="0" smtClean="0">
                <a:solidFill>
                  <a:schemeClr val="bg1"/>
                </a:solidFill>
                <a:latin typeface="Arial Narrow" pitchFamily="34" charset="0"/>
              </a:rPr>
              <a:t>ÁLTALÁNOS</a:t>
            </a:r>
            <a:endParaRPr lang="hu-HU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437927" y="3212976"/>
            <a:ext cx="430887" cy="136815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hu-HU" sz="1600" dirty="0" smtClean="0">
                <a:solidFill>
                  <a:schemeClr val="bg1"/>
                </a:solidFill>
                <a:latin typeface="Arial Narrow" pitchFamily="34" charset="0"/>
              </a:rPr>
              <a:t>SZEKTORIÁLIS</a:t>
            </a:r>
            <a:endParaRPr lang="hu-H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218" name="Rectangle 1"/>
          <p:cNvSpPr>
            <a:spLocks noChangeArrowheads="1"/>
          </p:cNvSpPr>
          <p:nvPr/>
        </p:nvSpPr>
        <p:spPr bwMode="auto">
          <a:xfrm>
            <a:off x="989583" y="1391667"/>
            <a:ext cx="463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1</a:t>
            </a:r>
            <a:r>
              <a:rPr lang="hu-HU" sz="2600">
                <a:solidFill>
                  <a:srgbClr val="D3202D"/>
                </a:solidFill>
              </a:rPr>
              <a:t> </a:t>
            </a:r>
            <a:endParaRPr lang="de-DE" sz="2600">
              <a:solidFill>
                <a:srgbClr val="D3202D"/>
              </a:solidFill>
            </a:endParaRPr>
          </a:p>
        </p:txBody>
      </p:sp>
      <p:sp>
        <p:nvSpPr>
          <p:cNvPr id="8219" name="Rectangle 20"/>
          <p:cNvSpPr>
            <a:spLocks noChangeArrowheads="1"/>
          </p:cNvSpPr>
          <p:nvPr/>
        </p:nvSpPr>
        <p:spPr bwMode="auto">
          <a:xfrm>
            <a:off x="3581971" y="1391667"/>
            <a:ext cx="463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2</a:t>
            </a:r>
            <a:r>
              <a:rPr lang="hu-HU" sz="2600" dirty="0">
                <a:solidFill>
                  <a:srgbClr val="D3202D"/>
                </a:solidFill>
              </a:rPr>
              <a:t> </a:t>
            </a:r>
            <a:endParaRPr lang="de-DE" sz="2600" dirty="0">
              <a:solidFill>
                <a:srgbClr val="D3202D"/>
              </a:solidFill>
            </a:endParaRPr>
          </a:p>
        </p:txBody>
      </p:sp>
      <p:sp>
        <p:nvSpPr>
          <p:cNvPr id="8220" name="Rectangle 2"/>
          <p:cNvSpPr>
            <a:spLocks noChangeArrowheads="1"/>
          </p:cNvSpPr>
          <p:nvPr/>
        </p:nvSpPr>
        <p:spPr bwMode="auto">
          <a:xfrm>
            <a:off x="989583" y="2174305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3</a:t>
            </a:r>
          </a:p>
        </p:txBody>
      </p:sp>
      <p:sp>
        <p:nvSpPr>
          <p:cNvPr id="8221" name="Rectangle 23"/>
          <p:cNvSpPr>
            <a:spLocks noChangeArrowheads="1"/>
          </p:cNvSpPr>
          <p:nvPr/>
        </p:nvSpPr>
        <p:spPr bwMode="auto">
          <a:xfrm>
            <a:off x="989583" y="2823592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4</a:t>
            </a: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1416621" y="3452242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5</a:t>
            </a:r>
          </a:p>
        </p:txBody>
      </p:sp>
      <p:sp>
        <p:nvSpPr>
          <p:cNvPr id="8223" name="Rectangle 34"/>
          <p:cNvSpPr>
            <a:spLocks noChangeArrowheads="1"/>
          </p:cNvSpPr>
          <p:nvPr/>
        </p:nvSpPr>
        <p:spPr bwMode="auto">
          <a:xfrm>
            <a:off x="2712021" y="3442717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6</a:t>
            </a:r>
          </a:p>
        </p:txBody>
      </p:sp>
      <p:sp>
        <p:nvSpPr>
          <p:cNvPr id="8224" name="Rectangle 35"/>
          <p:cNvSpPr>
            <a:spLocks noChangeArrowheads="1"/>
          </p:cNvSpPr>
          <p:nvPr/>
        </p:nvSpPr>
        <p:spPr bwMode="auto">
          <a:xfrm>
            <a:off x="4009008" y="3452242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7</a:t>
            </a:r>
          </a:p>
        </p:txBody>
      </p:sp>
      <p:sp>
        <p:nvSpPr>
          <p:cNvPr id="8225" name="Rectangle 36"/>
          <p:cNvSpPr>
            <a:spLocks noChangeArrowheads="1"/>
          </p:cNvSpPr>
          <p:nvPr/>
        </p:nvSpPr>
        <p:spPr bwMode="auto">
          <a:xfrm>
            <a:off x="5305996" y="3458592"/>
            <a:ext cx="3698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8</a:t>
            </a:r>
          </a:p>
        </p:txBody>
      </p:sp>
      <p:sp>
        <p:nvSpPr>
          <p:cNvPr id="8226" name="Rectangle 37"/>
          <p:cNvSpPr>
            <a:spLocks noChangeArrowheads="1"/>
          </p:cNvSpPr>
          <p:nvPr/>
        </p:nvSpPr>
        <p:spPr bwMode="auto">
          <a:xfrm>
            <a:off x="6744358" y="1393255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9</a:t>
            </a:r>
          </a:p>
        </p:txBody>
      </p:sp>
      <p:sp>
        <p:nvSpPr>
          <p:cNvPr id="8227" name="Rectangle 38"/>
          <p:cNvSpPr>
            <a:spLocks noChangeArrowheads="1"/>
          </p:cNvSpPr>
          <p:nvPr/>
        </p:nvSpPr>
        <p:spPr bwMode="auto">
          <a:xfrm>
            <a:off x="7873071" y="1393255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10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469355" y="5300663"/>
            <a:ext cx="538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11</a:t>
            </a:r>
          </a:p>
        </p:txBody>
      </p:sp>
      <p:sp>
        <p:nvSpPr>
          <p:cNvPr id="8229" name="Rectangle 40"/>
          <p:cNvSpPr>
            <a:spLocks noChangeArrowheads="1"/>
          </p:cNvSpPr>
          <p:nvPr/>
        </p:nvSpPr>
        <p:spPr bwMode="auto">
          <a:xfrm>
            <a:off x="4649242" y="5300663"/>
            <a:ext cx="557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12</a:t>
            </a:r>
          </a:p>
        </p:txBody>
      </p:sp>
      <p:sp>
        <p:nvSpPr>
          <p:cNvPr id="42" name="Szövegdoboz 32"/>
          <p:cNvSpPr txBox="1"/>
          <p:nvPr/>
        </p:nvSpPr>
        <p:spPr>
          <a:xfrm rot="5400000">
            <a:off x="3276435" y="-561746"/>
            <a:ext cx="430887" cy="3168351"/>
          </a:xfrm>
          <a:prstGeom prst="rect">
            <a:avLst/>
          </a:prstGeom>
          <a:noFill/>
        </p:spPr>
        <p:txBody>
          <a:bodyPr vert="vert270" wrap="square" anchor="ctr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I. </a:t>
            </a:r>
            <a:r>
              <a:rPr lang="hu-HU" sz="1600" dirty="0" smtClean="0">
                <a:solidFill>
                  <a:schemeClr val="bg1"/>
                </a:solidFill>
                <a:latin typeface="Arial Narrow" pitchFamily="34" charset="0"/>
              </a:rPr>
              <a:t>KÍNÁLATCSÖKKENTÉS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Szövegdoboz 32"/>
          <p:cNvSpPr txBox="1"/>
          <p:nvPr/>
        </p:nvSpPr>
        <p:spPr>
          <a:xfrm rot="5400000">
            <a:off x="7228619" y="-365482"/>
            <a:ext cx="461665" cy="2578024"/>
          </a:xfrm>
          <a:prstGeom prst="rect">
            <a:avLst/>
          </a:prstGeom>
          <a:noFill/>
        </p:spPr>
        <p:txBody>
          <a:bodyPr vert="vert270" wrap="square" anchor="ctr">
            <a:spAutoFit/>
          </a:bodyPr>
          <a:lstStyle/>
          <a:p>
            <a:pPr algn="ctr">
              <a:defRPr/>
            </a:pPr>
            <a:r>
              <a:rPr lang="hu-HU" sz="1800" dirty="0" smtClean="0"/>
              <a:t> II. </a:t>
            </a:r>
            <a:r>
              <a:rPr lang="hu-HU" sz="1600" dirty="0" smtClean="0">
                <a:latin typeface="Arial Narrow" pitchFamily="34" charset="0"/>
              </a:rPr>
              <a:t>KERESLETCSÖKKENTÉS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4" name="Szövegdoboz 32"/>
          <p:cNvSpPr txBox="1"/>
          <p:nvPr/>
        </p:nvSpPr>
        <p:spPr>
          <a:xfrm rot="5400000">
            <a:off x="4377942" y="3173512"/>
            <a:ext cx="430887" cy="3708945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>
              <a:defRPr/>
            </a:pPr>
            <a:r>
              <a:rPr lang="hu-HU" sz="1600" dirty="0">
                <a:latin typeface="Arial Narrow" pitchFamily="34" charset="0"/>
              </a:rPr>
              <a:t>III</a:t>
            </a:r>
            <a:r>
              <a:rPr lang="hu-HU" sz="1600" dirty="0"/>
              <a:t>. </a:t>
            </a:r>
            <a:r>
              <a:rPr lang="hu-HU" sz="1600" dirty="0" smtClean="0">
                <a:latin typeface="Arial Narrow" pitchFamily="34" charset="0"/>
              </a:rPr>
              <a:t>GAZDASÁGI</a:t>
            </a:r>
            <a:r>
              <a:rPr lang="hu-HU" sz="1600" dirty="0" smtClean="0"/>
              <a:t> JELENTŐSÉG</a:t>
            </a:r>
            <a:endParaRPr lang="en-US" sz="1600" dirty="0"/>
          </a:p>
        </p:txBody>
      </p:sp>
      <p:sp>
        <p:nvSpPr>
          <p:cNvPr id="35" name="Téglalap 34"/>
          <p:cNvSpPr/>
          <p:nvPr/>
        </p:nvSpPr>
        <p:spPr>
          <a:xfrm>
            <a:off x="227221" y="0"/>
            <a:ext cx="4809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smtClean="0">
                <a:latin typeface="Arial Narrow" pitchFamily="34" charset="0"/>
              </a:rPr>
              <a:t>Az akcióterv intézkedési területei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6" name="Kép 35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877272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 smtClean="0">
                <a:latin typeface="Arial Narrow" pitchFamily="34" charset="0"/>
              </a:rPr>
              <a:t>2014. évi főbb eredmények, tevékenység</a:t>
            </a:r>
            <a:endParaRPr lang="hu-HU" sz="2800" dirty="0">
              <a:latin typeface="Arial Narrow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smtClean="0">
                <a:latin typeface="Arial Narrow" pitchFamily="34" charset="0"/>
              </a:rPr>
              <a:t>Konferenciák: vámhatósági szabályok változásáról, szellemi tulajdonjog-sértések a járműiparban</a:t>
            </a:r>
          </a:p>
          <a:p>
            <a:r>
              <a:rPr lang="hu-HU" sz="2000" dirty="0" smtClean="0">
                <a:latin typeface="Arial Narrow" pitchFamily="34" charset="0"/>
              </a:rPr>
              <a:t>Oktatás: NAV adatbázis-kutatás oktatás</a:t>
            </a:r>
          </a:p>
          <a:p>
            <a:r>
              <a:rPr lang="hu-HU" sz="2000" dirty="0" smtClean="0">
                <a:latin typeface="Arial Narrow" pitchFamily="34" charset="0"/>
              </a:rPr>
              <a:t>Külföldi szakértők tanulmányútja: </a:t>
            </a:r>
            <a:r>
              <a:rPr lang="hu-HU" sz="2000" dirty="0" err="1" smtClean="0">
                <a:latin typeface="Arial Narrow" pitchFamily="34" charset="0"/>
              </a:rPr>
              <a:t>moldáv</a:t>
            </a:r>
            <a:r>
              <a:rPr lang="hu-HU" sz="2000" dirty="0" smtClean="0">
                <a:latin typeface="Arial Narrow" pitchFamily="34" charset="0"/>
              </a:rPr>
              <a:t>, kínai koszovói delegáció fogadása</a:t>
            </a:r>
          </a:p>
          <a:p>
            <a:r>
              <a:rPr lang="hu-HU" sz="2000" dirty="0" smtClean="0">
                <a:latin typeface="Arial Narrow" pitchFamily="34" charset="0"/>
              </a:rPr>
              <a:t>Részvétel a XXI. Nemzetközi Könyvfesztiválon külön szekcióval</a:t>
            </a:r>
          </a:p>
          <a:p>
            <a:r>
              <a:rPr lang="hu-HU" sz="2000" dirty="0" smtClean="0">
                <a:latin typeface="Arial Narrow" pitchFamily="34" charset="0"/>
              </a:rPr>
              <a:t>A HENT díj megalapítása</a:t>
            </a:r>
          </a:p>
          <a:p>
            <a:r>
              <a:rPr lang="hu-HU" sz="2000" dirty="0" smtClean="0">
                <a:latin typeface="Arial Narrow" pitchFamily="34" charset="0"/>
              </a:rPr>
              <a:t>A HENT részvétele a Művészetek Völgyében és a Sziget Fesztiválon (NOKAMU!)</a:t>
            </a:r>
          </a:p>
          <a:p>
            <a:r>
              <a:rPr lang="hu-HU" sz="2000" dirty="0" smtClean="0">
                <a:latin typeface="Arial Narrow" pitchFamily="34" charset="0"/>
              </a:rPr>
              <a:t>Éves kutatások – fogyasztói és kereskedelmi</a:t>
            </a:r>
          </a:p>
          <a:p>
            <a:r>
              <a:rPr lang="hu-HU" sz="2000" dirty="0" smtClean="0">
                <a:latin typeface="Arial Narrow" pitchFamily="34" charset="0"/>
              </a:rPr>
              <a:t>Jogérvényesítés: egységes álláspont a vagyoni hátrány kérdésében</a:t>
            </a:r>
          </a:p>
          <a:p>
            <a:r>
              <a:rPr lang="hu-HU" sz="2000" dirty="0" smtClean="0">
                <a:latin typeface="Arial Narrow" pitchFamily="34" charset="0"/>
              </a:rPr>
              <a:t>Jogszabálytervezet - műkereskedelmi tevékenység szabályozási javaslat </a:t>
            </a:r>
          </a:p>
          <a:p>
            <a:r>
              <a:rPr lang="hu-HU" sz="2000" dirty="0" smtClean="0">
                <a:latin typeface="Arial Narrow" pitchFamily="34" charset="0"/>
              </a:rPr>
              <a:t>Adatbázis: kétséges eredetű műtárgyak adatbázisa – bemutatkozás a </a:t>
            </a:r>
            <a:r>
              <a:rPr lang="hu-HU" sz="2000" dirty="0" err="1" smtClean="0">
                <a:latin typeface="Arial Narrow" pitchFamily="34" charset="0"/>
              </a:rPr>
              <a:t>KRIMINÁLEXPOn</a:t>
            </a:r>
            <a:endParaRPr lang="hu-HU" sz="2000" dirty="0" smtClean="0">
              <a:latin typeface="Arial Narrow" pitchFamily="34" charset="0"/>
            </a:endParaRPr>
          </a:p>
          <a:p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3" descr="HENT-logo_szi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b="1" dirty="0" smtClean="0">
                <a:latin typeface="Arial Narrow" pitchFamily="34" charset="0"/>
              </a:rPr>
              <a:t>HENT</a:t>
            </a:r>
            <a:r>
              <a:rPr lang="en-US" sz="2800" b="1" dirty="0" smtClean="0">
                <a:latin typeface="Arial Narrow" pitchFamily="34" charset="0"/>
              </a:rPr>
              <a:t> – ho</a:t>
            </a:r>
            <a:r>
              <a:rPr lang="hu-HU" sz="2800" b="1" dirty="0" err="1" smtClean="0">
                <a:latin typeface="Arial Narrow" pitchFamily="34" charset="0"/>
              </a:rPr>
              <a:t>gyan</a:t>
            </a:r>
            <a:r>
              <a:rPr lang="hu-HU" sz="2800" b="1" dirty="0" smtClean="0">
                <a:latin typeface="Arial Narrow" pitchFamily="34" charset="0"/>
              </a:rPr>
              <a:t> működünk</a:t>
            </a:r>
            <a:r>
              <a:rPr lang="en-US" sz="2800" b="1" dirty="0" smtClean="0">
                <a:latin typeface="Arial Narrow" pitchFamily="34" charset="0"/>
              </a:rPr>
              <a:t>?</a:t>
            </a:r>
          </a:p>
        </p:txBody>
      </p:sp>
      <p:sp>
        <p:nvSpPr>
          <p:cNvPr id="7" name="Téglalap 6"/>
          <p:cNvSpPr/>
          <p:nvPr/>
        </p:nvSpPr>
        <p:spPr>
          <a:xfrm>
            <a:off x="8172400" y="1470870"/>
            <a:ext cx="648072" cy="4478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sz="2800" dirty="0" smtClean="0">
                <a:latin typeface="Arial Narrow" pitchFamily="34" charset="0"/>
              </a:rPr>
              <a:t>Titkárság –  SZTNH</a:t>
            </a:r>
            <a:endParaRPr lang="hu-HU" sz="2800" dirty="0">
              <a:latin typeface="Arial Narrow" pitchFamily="34" charset="0"/>
            </a:endParaRPr>
          </a:p>
        </p:txBody>
      </p:sp>
      <p:sp>
        <p:nvSpPr>
          <p:cNvPr id="6" name="Téglalap 7"/>
          <p:cNvSpPr/>
          <p:nvPr/>
        </p:nvSpPr>
        <p:spPr>
          <a:xfrm>
            <a:off x="251520" y="1470870"/>
            <a:ext cx="7848872" cy="4478410"/>
          </a:xfrm>
          <a:prstGeom prst="rect">
            <a:avLst/>
          </a:prstGeom>
          <a:solidFill>
            <a:srgbClr val="1487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Lekerekített téglalap 19"/>
          <p:cNvSpPr/>
          <p:nvPr/>
        </p:nvSpPr>
        <p:spPr>
          <a:xfrm>
            <a:off x="1547664" y="1628800"/>
            <a:ext cx="5544616" cy="7241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4988">
              <a:defRPr/>
            </a:pPr>
            <a:endParaRPr lang="en-US" sz="1400" b="0" dirty="0"/>
          </a:p>
        </p:txBody>
      </p:sp>
      <p:sp>
        <p:nvSpPr>
          <p:cNvPr id="10" name="Lekerekített téglalap 21"/>
          <p:cNvSpPr/>
          <p:nvPr/>
        </p:nvSpPr>
        <p:spPr>
          <a:xfrm>
            <a:off x="2051720" y="2492896"/>
            <a:ext cx="4608512" cy="648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4988">
              <a:defRPr/>
            </a:pPr>
            <a:endParaRPr lang="en-US" sz="1400" b="0" dirty="0"/>
          </a:p>
        </p:txBody>
      </p:sp>
      <p:sp>
        <p:nvSpPr>
          <p:cNvPr id="16" name="Téglalap 6"/>
          <p:cNvSpPr/>
          <p:nvPr/>
        </p:nvSpPr>
        <p:spPr>
          <a:xfrm>
            <a:off x="311101" y="3500910"/>
            <a:ext cx="7705449" cy="2376362"/>
          </a:xfrm>
          <a:prstGeom prst="rect">
            <a:avLst/>
          </a:prstGeom>
          <a:solidFill>
            <a:srgbClr val="D320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Lekerekített téglalap 17"/>
          <p:cNvSpPr/>
          <p:nvPr/>
        </p:nvSpPr>
        <p:spPr>
          <a:xfrm>
            <a:off x="467544" y="3933056"/>
            <a:ext cx="1748682" cy="1811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hu-HU" sz="1800" dirty="0" smtClean="0">
                <a:solidFill>
                  <a:srgbClr val="179D8D"/>
                </a:solidFill>
                <a:latin typeface="Arial Narrow" pitchFamily="34" charset="0"/>
              </a:rPr>
              <a:t>Jog-érvényesítési</a:t>
            </a:r>
            <a:endParaRPr lang="de-DE" sz="1800" dirty="0">
              <a:solidFill>
                <a:srgbClr val="179D8D"/>
              </a:solidFill>
              <a:latin typeface="Arial Narrow" pitchFamily="34" charset="0"/>
            </a:endParaRPr>
          </a:p>
          <a:p>
            <a:pPr lvl="0" algn="ctr"/>
            <a:endParaRPr lang="hu-HU" sz="1400" dirty="0">
              <a:solidFill>
                <a:srgbClr val="179D8D"/>
              </a:solidFill>
            </a:endParaRPr>
          </a:p>
        </p:txBody>
      </p:sp>
      <p:sp>
        <p:nvSpPr>
          <p:cNvPr id="18" name="Lekerekített téglalap 31"/>
          <p:cNvSpPr/>
          <p:nvPr/>
        </p:nvSpPr>
        <p:spPr>
          <a:xfrm>
            <a:off x="6143749" y="3922026"/>
            <a:ext cx="1761200" cy="18112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800" dirty="0" smtClean="0">
                <a:solidFill>
                  <a:srgbClr val="179D8D"/>
                </a:solidFill>
                <a:latin typeface="Arial Narrow" pitchFamily="34" charset="0"/>
              </a:rPr>
              <a:t>Műtárgy-hamisítás elleni</a:t>
            </a:r>
            <a:endParaRPr lang="en-US" sz="1800" dirty="0" smtClean="0">
              <a:solidFill>
                <a:srgbClr val="179D8D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rgbClr val="179D8D"/>
              </a:solidFill>
              <a:latin typeface="Arial Narrow" pitchFamily="34" charset="0"/>
            </a:endParaRPr>
          </a:p>
        </p:txBody>
      </p:sp>
      <p:sp>
        <p:nvSpPr>
          <p:cNvPr id="22" name="Lekerekített téglalap 17"/>
          <p:cNvSpPr/>
          <p:nvPr/>
        </p:nvSpPr>
        <p:spPr>
          <a:xfrm>
            <a:off x="2327325" y="3933056"/>
            <a:ext cx="1761111" cy="18112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hu-HU" sz="1800" dirty="0" smtClean="0">
                <a:solidFill>
                  <a:srgbClr val="179D8D"/>
                </a:solidFill>
                <a:latin typeface="Arial Narrow" pitchFamily="34" charset="0"/>
              </a:rPr>
              <a:t>Kereskedelmi és Ipari </a:t>
            </a:r>
            <a:endParaRPr lang="en-US" sz="1800" dirty="0" smtClean="0">
              <a:solidFill>
                <a:srgbClr val="179D8D"/>
              </a:solidFill>
              <a:latin typeface="Arial Narrow" pitchFamily="34" charset="0"/>
            </a:endParaRPr>
          </a:p>
        </p:txBody>
      </p:sp>
      <p:sp>
        <p:nvSpPr>
          <p:cNvPr id="23" name="Lekerekített téglalap 17"/>
          <p:cNvSpPr/>
          <p:nvPr/>
        </p:nvSpPr>
        <p:spPr>
          <a:xfrm>
            <a:off x="4226190" y="3922026"/>
            <a:ext cx="1773543" cy="18112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hu-HU" sz="1800" dirty="0" smtClean="0">
                <a:solidFill>
                  <a:srgbClr val="179D8D"/>
                </a:solidFill>
                <a:latin typeface="Arial Narrow" pitchFamily="34" charset="0"/>
              </a:rPr>
              <a:t>Gyógyszer-hamisítás elleni</a:t>
            </a:r>
            <a:endParaRPr lang="en-US" sz="1800" dirty="0" smtClean="0">
              <a:solidFill>
                <a:srgbClr val="179D8D"/>
              </a:solidFill>
              <a:latin typeface="Arial Narrow" pitchFamily="34" charset="0"/>
            </a:endParaRPr>
          </a:p>
          <a:p>
            <a:pPr lvl="0"/>
            <a:endParaRPr lang="en-US" sz="1400" dirty="0">
              <a:solidFill>
                <a:srgbClr val="179D8D"/>
              </a:solidFill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2699792" y="1804754"/>
            <a:ext cx="3394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latin typeface="Arial Narrow" pitchFamily="34" charset="0"/>
              </a:rPr>
              <a:t>PLEN</a:t>
            </a:r>
            <a:r>
              <a:rPr lang="hu-HU" sz="2000" dirty="0" smtClean="0">
                <a:latin typeface="Arial Narrow" pitchFamily="34" charset="0"/>
              </a:rPr>
              <a:t>ÁRIS ÜLÉS </a:t>
            </a:r>
            <a:endParaRPr lang="de-DE" sz="1400" b="0" dirty="0">
              <a:latin typeface="Arial Narrow" pitchFamily="34" charset="0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2051720" y="2636912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latin typeface="Arial Narrow" pitchFamily="34" charset="0"/>
              </a:rPr>
              <a:t>VEZETŐSÉGI ÜLÉS</a:t>
            </a:r>
            <a:endParaRPr lang="de-DE" sz="2000" dirty="0">
              <a:latin typeface="Arial Narrow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325007" y="2171751"/>
            <a:ext cx="72008" cy="418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325007" y="2927740"/>
            <a:ext cx="72008" cy="418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302690" y="3285165"/>
            <a:ext cx="5757664" cy="60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988345" y="3284983"/>
            <a:ext cx="72008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5076957" y="3315189"/>
            <a:ext cx="72008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3174929" y="3288565"/>
            <a:ext cx="72008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1302690" y="3335111"/>
            <a:ext cx="72008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023193" y="3529662"/>
            <a:ext cx="2412903" cy="360825"/>
          </a:xfrm>
          <a:prstGeom prst="rect">
            <a:avLst/>
          </a:prstGeom>
          <a:solidFill>
            <a:srgbClr val="D3202D">
              <a:alpha val="4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9" name="Szövegdoboz 32"/>
          <p:cNvSpPr txBox="1"/>
          <p:nvPr/>
        </p:nvSpPr>
        <p:spPr>
          <a:xfrm rot="5400000">
            <a:off x="3959323" y="1895538"/>
            <a:ext cx="461665" cy="3672409"/>
          </a:xfrm>
          <a:prstGeom prst="rect">
            <a:avLst/>
          </a:prstGeom>
          <a:noFill/>
        </p:spPr>
        <p:txBody>
          <a:bodyPr vert="vert270" wrap="square" anchor="ctr">
            <a:spAutoFit/>
          </a:bodyPr>
          <a:lstStyle/>
          <a:p>
            <a:pPr algn="ctr">
              <a:defRPr/>
            </a:pPr>
            <a:r>
              <a:rPr lang="hu-HU" sz="1800" dirty="0" smtClean="0"/>
              <a:t>MUNKACSOPORTOK</a:t>
            </a:r>
            <a:endParaRPr lang="en-US" sz="1800" dirty="0"/>
          </a:p>
        </p:txBody>
      </p:sp>
      <p:pic>
        <p:nvPicPr>
          <p:cNvPr id="30" name="Kép 29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877272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90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143000"/>
          </a:xfrm>
        </p:spPr>
        <p:txBody>
          <a:bodyPr/>
          <a:lstStyle/>
          <a:p>
            <a:r>
              <a:rPr lang="hu-HU" sz="2800" b="1" dirty="0" smtClean="0">
                <a:latin typeface="Arial Narrow" pitchFamily="34" charset="0"/>
              </a:rPr>
              <a:t>Szellemi Tulajdoni Jogsértések Európai Megfigyelőközpontja</a:t>
            </a:r>
            <a:endParaRPr lang="hu-HU" sz="2800" b="1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r>
              <a:rPr lang="hu-HU" sz="2000" dirty="0" smtClean="0">
                <a:latin typeface="Arial Narrow" pitchFamily="34" charset="0"/>
              </a:rPr>
              <a:t>2008: EU Tanácsa felkérte az európai Bizottságot egy hamisítás és kalózkodás területén működő megfigyelőközpont létrehozására</a:t>
            </a:r>
          </a:p>
          <a:p>
            <a:r>
              <a:rPr lang="hu-HU" sz="2000" dirty="0" smtClean="0">
                <a:latin typeface="Arial Narrow" pitchFamily="34" charset="0"/>
              </a:rPr>
              <a:t>2009-től Bizottság keretében, majd 2011-től a </a:t>
            </a:r>
            <a:r>
              <a:rPr lang="hu-HU" sz="2000" dirty="0" err="1" smtClean="0">
                <a:latin typeface="Arial Narrow" pitchFamily="34" charset="0"/>
              </a:rPr>
              <a:t>BPHH-val</a:t>
            </a:r>
            <a:r>
              <a:rPr lang="hu-HU" sz="2000" dirty="0" smtClean="0">
                <a:latin typeface="Arial Narrow" pitchFamily="34" charset="0"/>
              </a:rPr>
              <a:t> kötött együttműködési megállapodás alapján: 2012 júniusától 386/2012/EU rendelet a </a:t>
            </a:r>
            <a:r>
              <a:rPr lang="hu-HU" sz="2000" dirty="0" err="1" smtClean="0">
                <a:latin typeface="Arial Narrow" pitchFamily="34" charset="0"/>
              </a:rPr>
              <a:t>BPHH-t</a:t>
            </a:r>
            <a:r>
              <a:rPr lang="hu-HU" sz="2000" dirty="0" smtClean="0">
                <a:latin typeface="Arial Narrow" pitchFamily="34" charset="0"/>
              </a:rPr>
              <a:t> megbízta a Megfigyelőközpont működtetésével</a:t>
            </a:r>
          </a:p>
          <a:p>
            <a:r>
              <a:rPr lang="hu-HU" sz="2000" dirty="0" smtClean="0">
                <a:latin typeface="Arial Narrow" pitchFamily="34" charset="0"/>
              </a:rPr>
              <a:t>2013: 5 Munkacsoport, 3-nak magyar tagja is van (Jogi, Jogérvényesítési, Tudatosságnövelő)</a:t>
            </a:r>
          </a:p>
          <a:p>
            <a:r>
              <a:rPr lang="hu-HU" sz="2000" dirty="0" smtClean="0">
                <a:latin typeface="Arial Narrow" pitchFamily="34" charset="0"/>
              </a:rPr>
              <a:t>Tag: HENT elnökhelyettese, operatív munka: Titkárság</a:t>
            </a:r>
          </a:p>
          <a:p>
            <a:pPr>
              <a:buNone/>
            </a:pPr>
            <a:endParaRPr lang="hu-HU" sz="1800" dirty="0" smtClean="0"/>
          </a:p>
          <a:p>
            <a:endParaRPr lang="hu-HU" sz="1800" dirty="0"/>
          </a:p>
        </p:txBody>
      </p:sp>
      <p:pic>
        <p:nvPicPr>
          <p:cNvPr id="4" name="Kép 5" descr="HENT-logo_szi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61025"/>
            <a:ext cx="101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793</Words>
  <Application>Microsoft Office PowerPoint</Application>
  <PresentationFormat>Diavetítés a képernyőre (4:3 oldalarány)</PresentationFormat>
  <Paragraphs>155</Paragraphs>
  <Slides>23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Alapértelmezett terv</vt:lpstr>
      <vt:lpstr>A HAMISÍTÁS ELLEN - EREDMÉNYEK ÉS KIHÍVÁSOK NEMZETI TÜKÖRBEN </vt:lpstr>
      <vt:lpstr>Jedlik-terv: előzmények</vt:lpstr>
      <vt:lpstr>A Jedlik-terv pillérei</vt:lpstr>
      <vt:lpstr>HENT – háttér</vt:lpstr>
      <vt:lpstr>Akcióterv 2011-2015</vt:lpstr>
      <vt:lpstr>6. dia</vt:lpstr>
      <vt:lpstr>2014. évi főbb eredmények, tevékenység</vt:lpstr>
      <vt:lpstr>HENT – hogyan működünk?</vt:lpstr>
      <vt:lpstr>Szellemi Tulajdoni Jogsértések Európai Megfigyelőközpontja</vt:lpstr>
      <vt:lpstr>Megfigyelőközpont fókuszpontjai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2014-ben a megkérdezettek 23%-a nyitott  hamis termékek vásárlására</vt:lpstr>
      <vt:lpstr>Ténylegesen 3 %-kal nőtt azok aránya, akik az elmúlt évben egynél több alkalommal vásároltak hamis terméket</vt:lpstr>
      <vt:lpstr>Tíz magyarból négy gondolja, hogy a hamisítás megfékezése csak a nagy, multinacionális vállalatok érdekét szolgálja, további 35% nem tud dönteni a kérdésben, és csak 24% utasítja el a fenti állítást</vt:lpstr>
      <vt:lpstr>DE…</vt:lpstr>
      <vt:lpstr>  Köszönöm a figyelmet!  www.sztnh.gov.hu www.hamisitasellen.hu</vt:lpstr>
    </vt:vector>
  </TitlesOfParts>
  <Company>HPO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dd00</dc:creator>
  <cp:lastModifiedBy>BARSVARI</cp:lastModifiedBy>
  <cp:revision>150</cp:revision>
  <dcterms:created xsi:type="dcterms:W3CDTF">2009-01-20T09:02:40Z</dcterms:created>
  <dcterms:modified xsi:type="dcterms:W3CDTF">2014-12-16T14:25:32Z</dcterms:modified>
</cp:coreProperties>
</file>