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8" r:id="rId4"/>
    <p:sldId id="269" r:id="rId5"/>
    <p:sldId id="270" r:id="rId6"/>
    <p:sldId id="274" r:id="rId7"/>
    <p:sldId id="275" r:id="rId8"/>
    <p:sldId id="271" r:id="rId9"/>
    <p:sldId id="276" r:id="rId10"/>
    <p:sldId id="272" r:id="rId11"/>
    <p:sldId id="277" r:id="rId1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891" autoAdjust="0"/>
  </p:normalViewPr>
  <p:slideViewPr>
    <p:cSldViewPr>
      <p:cViewPr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A084B-8B24-4C76-8CEB-A2922B6369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BA4E1-52B3-489C-BF0C-2233F6F9F1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30C6F-9584-4013-98F1-A5C05998D4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09CDF-F99E-432E-BB12-06238C0255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E87A-C996-4385-99C2-D465F196B6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8EEAE-34BC-47B5-879C-4C56D94985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F5C53-4FEE-4D83-B0C8-CDF6EA836E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F6402-8B8C-47C8-A74E-112C9B1B83A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75638-E930-401B-ACE4-493E67DDEA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52650-9E36-449C-A3BC-819F0690DC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03CD5-EE44-44AF-B776-5FE9DA8D68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7B5E81-0082-49BC-8F6C-319AB65B726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tnh.gov.hu/vedjegy/vedj_modszertan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936104"/>
          </a:xfrm>
        </p:spPr>
        <p:txBody>
          <a:bodyPr/>
          <a:lstStyle/>
          <a:p>
            <a:pPr eaLnBrk="1" hangingPunct="1"/>
            <a:r>
              <a:rPr lang="hu-HU" b="1" dirty="0" smtClean="0">
                <a:latin typeface="Tahoma" charset="0"/>
              </a:rPr>
              <a:t>A „VÉD” jegy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924944"/>
            <a:ext cx="8496944" cy="3168352"/>
          </a:xfrm>
        </p:spPr>
        <p:txBody>
          <a:bodyPr/>
          <a:lstStyle/>
          <a:p>
            <a:pPr eaLnBrk="1" hangingPunct="1"/>
            <a:r>
              <a:rPr lang="hu-HU" dirty="0" smtClean="0">
                <a:latin typeface="Tahoma" charset="0"/>
              </a:rPr>
              <a:t>mint a szellemi tulajdonvédelem fontos eszköze</a:t>
            </a:r>
          </a:p>
          <a:p>
            <a:pPr eaLnBrk="1" hangingPunct="1"/>
            <a:endParaRPr lang="hu-HU" dirty="0" smtClean="0">
              <a:latin typeface="Tahoma" charset="0"/>
            </a:endParaRPr>
          </a:p>
          <a:p>
            <a:pPr eaLnBrk="1" hangingPunct="1"/>
            <a:r>
              <a:rPr lang="hu-HU" sz="2400" dirty="0" smtClean="0">
                <a:latin typeface="Tahoma" charset="0"/>
              </a:rPr>
              <a:t>             </a:t>
            </a:r>
          </a:p>
          <a:p>
            <a:pPr eaLnBrk="1" hangingPunct="1"/>
            <a:r>
              <a:rPr lang="hu-HU" sz="2400" dirty="0" smtClean="0">
                <a:latin typeface="Tahoma" charset="0"/>
              </a:rPr>
              <a:t>                                  Szellemi Tulajdon Nemzeti Hivatala</a:t>
            </a:r>
          </a:p>
          <a:p>
            <a:pPr eaLnBrk="1" hangingPunct="1"/>
            <a:r>
              <a:rPr lang="hu-HU" sz="2400" dirty="0" smtClean="0">
                <a:latin typeface="Tahoma" charset="0"/>
              </a:rPr>
              <a:t>                              Nemzeti Védjegy Osztály</a:t>
            </a:r>
          </a:p>
          <a:p>
            <a:pPr eaLnBrk="1" hangingPunct="1"/>
            <a:r>
              <a:rPr lang="hu-HU" sz="1800" dirty="0" smtClean="0">
                <a:latin typeface="Tahoma" charset="0"/>
              </a:rPr>
              <a:t>                                                                                   </a:t>
            </a:r>
          </a:p>
          <a:p>
            <a:pPr eaLnBrk="1" hangingPunct="1"/>
            <a:r>
              <a:rPr lang="hu-HU" sz="1800" dirty="0" smtClean="0">
                <a:latin typeface="Tahoma" charset="0"/>
              </a:rPr>
              <a:t>                                                                                                 Szép Erika</a:t>
            </a:r>
          </a:p>
          <a:p>
            <a:pPr eaLnBrk="1" hangingPunct="1"/>
            <a:endParaRPr lang="hu-HU" sz="2400" dirty="0" smtClean="0">
              <a:latin typeface="Tahoma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60648"/>
            <a:ext cx="22574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U:\ABRAK\M\M09\m09029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410445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Kép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268760"/>
            <a:ext cx="396044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16832"/>
            <a:ext cx="475252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églalap 2"/>
          <p:cNvSpPr/>
          <p:nvPr/>
        </p:nvSpPr>
        <p:spPr>
          <a:xfrm>
            <a:off x="1979712" y="692696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latin typeface="Tahoma" pitchFamily="34" charset="0"/>
                <a:cs typeface="Tahoma" pitchFamily="34" charset="0"/>
              </a:rPr>
              <a:t>Köszönöm megtisztelő figyelmüket!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>Releváns jogszabályok</a:t>
            </a:r>
            <a:endParaRPr lang="hu-HU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1997. évi XI. törvény a védjegyek és a földrajzi árujelzők oltalmáról (Vt.)</a:t>
            </a:r>
          </a:p>
          <a:p>
            <a:pPr marL="342900" lvl="1" indent="-342900">
              <a:buFontTx/>
              <a:buChar char="•"/>
            </a:pPr>
            <a:r>
              <a:rPr lang="hu-HU" sz="2000" dirty="0" smtClean="0">
                <a:latin typeface="Tahoma" pitchFamily="34" charset="0"/>
                <a:sym typeface="Symbol" pitchFamily="18" charset="2"/>
              </a:rPr>
              <a:t>16/2004. (IV. 27.) IM rendelet a védjegybejelentés és a földrajzi árujelzőre vonatkozó bejelentés részletes alaki szabályairól</a:t>
            </a:r>
          </a:p>
          <a:p>
            <a:pPr marL="342900" lvl="1" indent="-342900">
              <a:buFontTx/>
              <a:buChar char="•"/>
            </a:pPr>
            <a:r>
              <a:rPr lang="hu-HU" sz="2000" dirty="0" smtClean="0">
                <a:latin typeface="Tahoma" pitchFamily="34" charset="0"/>
                <a:sym typeface="Symbol" pitchFamily="18" charset="2"/>
              </a:rPr>
              <a:t>147/2007. (VI. 26.) Korm. rendelet az egyes iparjogvédelmi beadványok elektronikus úton való benyújtására vonatkozó részletes szabályokról</a:t>
            </a:r>
          </a:p>
          <a:p>
            <a:pPr marL="342900" lvl="1" indent="-342900">
              <a:buFontTx/>
              <a:buChar char="•"/>
            </a:pPr>
            <a:r>
              <a:rPr lang="hu-HU" sz="2000" dirty="0" smtClean="0">
                <a:latin typeface="Tahoma" pitchFamily="34" charset="0"/>
                <a:sym typeface="Symbol" pitchFamily="18" charset="2"/>
              </a:rPr>
              <a:t>19/2005. (</a:t>
            </a:r>
            <a:r>
              <a:rPr lang="hu-HU" sz="2000" dirty="0" err="1" smtClean="0">
                <a:latin typeface="Tahoma" pitchFamily="34" charset="0"/>
                <a:sym typeface="Symbol" pitchFamily="18" charset="2"/>
              </a:rPr>
              <a:t>IV.12</a:t>
            </a:r>
            <a:r>
              <a:rPr lang="hu-HU" sz="2000" dirty="0" smtClean="0">
                <a:latin typeface="Tahoma" pitchFamily="34" charset="0"/>
                <a:sym typeface="Symbol" pitchFamily="18" charset="2"/>
              </a:rPr>
              <a:t>.) GKM rendelet a Hivatal előtti iparjogvédelmi eljárások igazgatási szolgáltatási díjairól</a:t>
            </a:r>
          </a:p>
          <a:p>
            <a:pPr marL="342900" lvl="1" indent="-342900">
              <a:buFontTx/>
              <a:buChar char="•"/>
            </a:pPr>
            <a:r>
              <a:rPr lang="hu-HU" sz="2000" dirty="0" smtClean="0">
                <a:latin typeface="Tahoma" pitchFamily="34" charset="0"/>
                <a:sym typeface="Symbol" pitchFamily="18" charset="2"/>
              </a:rPr>
              <a:t>A gyakorlat forrása: Védjegy Módszertani Útmutató</a:t>
            </a:r>
          </a:p>
          <a:p>
            <a:pPr marL="342900" lvl="1" indent="-342900">
              <a:buFontTx/>
              <a:buChar char="•"/>
            </a:pPr>
            <a:r>
              <a:rPr lang="hu-HU" sz="2000" b="1" u="sng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http://www.sztnh.gov.hu/vedjegy/vedj_modszertan/index.html</a:t>
            </a:r>
            <a:endParaRPr lang="hu-HU" sz="20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sym typeface="Symbol" pitchFamily="18" charset="2"/>
            </a:endParaRPr>
          </a:p>
          <a:p>
            <a:pPr marL="342900" lvl="1" indent="-342900">
              <a:buFontTx/>
              <a:buChar char="•"/>
            </a:pPr>
            <a:endParaRPr lang="hu-HU" sz="2000" dirty="0" smtClean="0">
              <a:latin typeface="Tahoma" pitchFamily="34" charset="0"/>
              <a:sym typeface="Symbol" pitchFamily="18" charset="2"/>
            </a:endParaRPr>
          </a:p>
          <a:p>
            <a:endParaRPr lang="hu-HU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>A védjegyjogosult joga </a:t>
            </a:r>
            <a:r>
              <a:rPr lang="hu-HU" sz="2800" b="1" dirty="0" smtClean="0">
                <a:latin typeface="Tahoma" pitchFamily="34" charset="0"/>
                <a:cs typeface="Tahoma" pitchFamily="34" charset="0"/>
              </a:rPr>
              <a:t>(egyben kötelessége is)</a:t>
            </a:r>
            <a:endParaRPr lang="hu-HU" sz="28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032448"/>
          </a:xfrm>
        </p:spPr>
        <p:txBody>
          <a:bodyPr/>
          <a:lstStyle/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Védjegyoltalom = monopol jog</a:t>
            </a:r>
          </a:p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A jogosultnak joga/kötelessége:</a:t>
            </a:r>
          </a:p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a védjegyét használni (Vt. 18. §)</a:t>
            </a:r>
          </a:p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védjegye használatára engedélyt adni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(licencia)</a:t>
            </a:r>
            <a:endParaRPr lang="hu-HU" sz="2800" dirty="0" smtClean="0">
              <a:latin typeface="Tahoma" pitchFamily="34" charset="0"/>
              <a:cs typeface="Tahoma" pitchFamily="34" charset="0"/>
            </a:endParaRPr>
          </a:p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az engedélye nélküli használattal szemben fellépni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(polgári peres, versenyjogi és büntető eljárások megindítása) </a:t>
            </a:r>
          </a:p>
          <a:p>
            <a:endParaRPr lang="hu-HU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800200"/>
          </a:xfrm>
        </p:spPr>
        <p:txBody>
          <a:bodyPr/>
          <a:lstStyle/>
          <a:p>
            <a:r>
              <a:rPr lang="hu-HU" sz="2800" b="1" dirty="0" smtClean="0">
                <a:latin typeface="Tahoma" pitchFamily="34" charset="0"/>
                <a:cs typeface="Tahoma" pitchFamily="34" charset="0"/>
              </a:rPr>
              <a:t>Fellépési lehetőségek a védjegybejelentésekkel/védjegyekkel szemben</a:t>
            </a:r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hu-HU" sz="3600" b="1" dirty="0" smtClean="0">
                <a:latin typeface="Tahoma" pitchFamily="34" charset="0"/>
                <a:cs typeface="Tahoma" pitchFamily="34" charset="0"/>
              </a:rPr>
            </a:b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032448"/>
          </a:xfrm>
        </p:spPr>
        <p:txBody>
          <a:bodyPr/>
          <a:lstStyle/>
          <a:p>
            <a:endParaRPr lang="hu-HU" dirty="0" smtClean="0">
              <a:latin typeface="Tahoma" pitchFamily="34" charset="0"/>
              <a:cs typeface="Tahoma" pitchFamily="34" charset="0"/>
            </a:endParaRPr>
          </a:p>
          <a:p>
            <a:r>
              <a:rPr lang="hu-HU" dirty="0" smtClean="0">
                <a:latin typeface="Tahoma" pitchFamily="34" charset="0"/>
                <a:cs typeface="Tahoma" pitchFamily="34" charset="0"/>
              </a:rPr>
              <a:t>védjegybejelentéssel szemben észrevételt tenni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(feltétlen kizáró okok alapján)</a:t>
            </a:r>
          </a:p>
          <a:p>
            <a:endParaRPr lang="hu-HU" dirty="0" smtClean="0">
              <a:latin typeface="Tahoma" pitchFamily="34" charset="0"/>
              <a:cs typeface="Tahoma" pitchFamily="34" charset="0"/>
            </a:endParaRPr>
          </a:p>
          <a:p>
            <a:r>
              <a:rPr lang="hu-HU" dirty="0" smtClean="0">
                <a:latin typeface="Tahoma" pitchFamily="34" charset="0"/>
                <a:cs typeface="Tahoma" pitchFamily="34" charset="0"/>
              </a:rPr>
              <a:t>védjegybejelentéssel szemben felszólalni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(viszonylagos kizáró okok alapján)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752600"/>
          </a:xfrm>
        </p:spPr>
        <p:txBody>
          <a:bodyPr/>
          <a:lstStyle/>
          <a:p>
            <a:r>
              <a:rPr lang="hu-HU" sz="2800" b="1" dirty="0" smtClean="0">
                <a:latin typeface="Tahoma" pitchFamily="34" charset="0"/>
                <a:cs typeface="Tahoma" pitchFamily="34" charset="0"/>
              </a:rPr>
              <a:t>Fellépési lehetőségek a védjegybejelentésekkel/védjegyekkel szemben</a:t>
            </a:r>
            <a:br>
              <a:rPr lang="hu-HU" sz="2800" b="1" dirty="0" smtClean="0">
                <a:latin typeface="Tahoma" pitchFamily="34" charset="0"/>
                <a:cs typeface="Tahoma" pitchFamily="34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védjegy törlését kérni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(feltétlen és viszonylagos kizáró okok alapján)</a:t>
            </a:r>
          </a:p>
          <a:p>
            <a:endParaRPr lang="hu-HU" sz="2800" dirty="0" smtClean="0">
              <a:latin typeface="Tahoma" pitchFamily="34" charset="0"/>
              <a:cs typeface="Tahoma" pitchFamily="34" charset="0"/>
            </a:endParaRPr>
          </a:p>
          <a:p>
            <a:r>
              <a:rPr lang="hu-HU" sz="2800" dirty="0" smtClean="0">
                <a:latin typeface="Tahoma" pitchFamily="34" charset="0"/>
                <a:cs typeface="Tahoma" pitchFamily="34" charset="0"/>
              </a:rPr>
              <a:t>védjegyoltalom megszűnésének megállapítását kérni </a:t>
            </a:r>
            <a:r>
              <a:rPr lang="hu-HU" sz="2400" dirty="0" smtClean="0">
                <a:latin typeface="Tahoma" pitchFamily="34" charset="0"/>
                <a:cs typeface="Tahoma" pitchFamily="34" charset="0"/>
              </a:rPr>
              <a:t>(használat hiánya, megkülönböztető képesség elvesztése, megtévesztővé válás, jogutód nélküli megszűnés esetén)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>Rosszhiszeműség </a:t>
            </a:r>
            <a:br>
              <a:rPr lang="hu-HU" sz="3600" b="1" dirty="0" smtClean="0">
                <a:latin typeface="Tahoma" pitchFamily="34" charset="0"/>
                <a:cs typeface="Tahoma" pitchFamily="34" charset="0"/>
              </a:rPr>
            </a:br>
            <a:r>
              <a:rPr lang="hu-HU" sz="2400" b="1" dirty="0" smtClean="0">
                <a:latin typeface="Tahoma" pitchFamily="34" charset="0"/>
                <a:cs typeface="Tahoma" pitchFamily="34" charset="0"/>
              </a:rPr>
              <a:t>(Vt. 3.§(1)c))</a:t>
            </a:r>
            <a:endParaRPr lang="hu-HU" sz="2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a védjegybejelentő a bejelentés időpontjában tudott arról, hogy a megjelölés valaki más jogát/érdekeit sérti</a:t>
            </a:r>
          </a:p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csalárd, tisztességtelen szándék</a:t>
            </a:r>
          </a:p>
          <a:p>
            <a:pPr marL="342900" lvl="1" indent="-342900">
              <a:buFontTx/>
              <a:buChar char="•"/>
            </a:pPr>
            <a:endParaRPr lang="hu-HU" sz="2400" dirty="0" smtClean="0">
              <a:latin typeface="Tahoma" pitchFamily="34" charset="0"/>
            </a:endParaRPr>
          </a:p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a védjegyoltalom rendeltetésével össze nem egyeztethető cél (pl. előnyt szerezni jogvitában, versenytárs kiszorítása a piacról)</a:t>
            </a:r>
          </a:p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elvileg hivatalból, a gyakorlatban észrevétel alapján vizsgálja az SZTNH (feltétlen kizáró okok)</a:t>
            </a:r>
          </a:p>
          <a:p>
            <a:pPr marL="342900" lvl="1" indent="-342900">
              <a:buFontTx/>
              <a:buChar char="•"/>
            </a:pPr>
            <a:endParaRPr lang="hu-HU" sz="24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>A csalárd szándék előfordulásának gyakori esetei</a:t>
            </a:r>
            <a:endParaRPr lang="hu-HU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Többen közösen építenek fel egy márkát, majd a viszony megromlása után az egyik fél saját nevében bejelentést tesz az árujelzőre </a:t>
            </a:r>
            <a:r>
              <a:rPr lang="hu-HU" sz="1800" dirty="0" smtClean="0">
                <a:latin typeface="Tahoma" pitchFamily="34" charset="0"/>
              </a:rPr>
              <a:t>(volt üzletfelek, ex-házastársak)</a:t>
            </a:r>
          </a:p>
          <a:p>
            <a:pPr marL="342900" lvl="1" indent="-342900">
              <a:buFontTx/>
              <a:buChar char="•"/>
            </a:pPr>
            <a:endParaRPr lang="hu-HU" sz="2400" dirty="0" smtClean="0">
              <a:latin typeface="Tahoma" pitchFamily="34" charset="0"/>
            </a:endParaRPr>
          </a:p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Rendezetlen szerződéses viszonyok </a:t>
            </a:r>
            <a:r>
              <a:rPr lang="hu-HU" sz="1800" dirty="0" smtClean="0">
                <a:latin typeface="Tahoma" pitchFamily="34" charset="0"/>
              </a:rPr>
              <a:t>(gyártó-forgalmazó között; kiállítások, rendezvények szervezésekor)</a:t>
            </a:r>
          </a:p>
          <a:p>
            <a:pPr marL="342900" lvl="1" indent="-342900">
              <a:buFontTx/>
              <a:buChar char="•"/>
            </a:pPr>
            <a:endParaRPr lang="hu-HU" sz="2400" dirty="0" smtClean="0">
              <a:latin typeface="Tahoma" pitchFamily="34" charset="0"/>
            </a:endParaRPr>
          </a:p>
          <a:p>
            <a:pPr marL="342900" lvl="1" indent="-342900">
              <a:buFontTx/>
              <a:buChar char="•"/>
            </a:pPr>
            <a:r>
              <a:rPr lang="hu-HU" sz="2400" dirty="0" smtClean="0">
                <a:latin typeface="Tahoma" pitchFamily="34" charset="0"/>
              </a:rPr>
              <a:t>3. fél tudomást szerez valaki más árujelzőjéről és őt megelőzve a saját nevében bejelenti azt</a:t>
            </a:r>
          </a:p>
          <a:p>
            <a:pPr marL="342900" lvl="1" indent="-342900">
              <a:buFontTx/>
              <a:buChar char="•"/>
            </a:pPr>
            <a:endParaRPr lang="hu-HU" sz="2400" dirty="0" smtClean="0">
              <a:solidFill>
                <a:srgbClr val="336699"/>
              </a:solidFill>
              <a:latin typeface="Tahoma" pitchFamily="34" charset="0"/>
            </a:endParaRPr>
          </a:p>
          <a:p>
            <a:pPr marL="342900" lvl="1" indent="-342900">
              <a:buFontTx/>
              <a:buChar char="•"/>
            </a:pPr>
            <a:endParaRPr lang="hu-HU" sz="2400" dirty="0" smtClean="0">
              <a:solidFill>
                <a:srgbClr val="002060"/>
              </a:solidFill>
              <a:latin typeface="Tahoma" pitchFamily="34" charset="0"/>
            </a:endParaRPr>
          </a:p>
          <a:p>
            <a:pPr marL="342900" lvl="1" indent="-342900">
              <a:buFontTx/>
              <a:buChar char="•"/>
            </a:pPr>
            <a:endParaRPr lang="hu-HU" sz="18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</a:endParaRPr>
          </a:p>
          <a:p>
            <a:endParaRPr lang="hu-HU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ahoma" pitchFamily="34" charset="0"/>
                <a:cs typeface="Tahoma" pitchFamily="34" charset="0"/>
              </a:rPr>
              <a:t>Jogeset</a:t>
            </a:r>
            <a:endParaRPr lang="hu-HU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>
                <a:latin typeface="Tahoma" pitchFamily="34" charset="0"/>
                <a:cs typeface="Tahoma" pitchFamily="34" charset="0"/>
              </a:rPr>
              <a:t>Rosszhiszeműség és összetéveszthetőség (Vt. 3.§(1)c) és 4.§(1)b))</a:t>
            </a:r>
          </a:p>
        </p:txBody>
      </p:sp>
      <p:pic>
        <p:nvPicPr>
          <p:cNvPr id="4" name="Kép 3" descr="m11026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068960"/>
            <a:ext cx="2304256" cy="2160240"/>
          </a:xfrm>
          <a:prstGeom prst="rect">
            <a:avLst/>
          </a:prstGeom>
        </p:spPr>
      </p:pic>
      <p:pic>
        <p:nvPicPr>
          <p:cNvPr id="5" name="Kép 4" descr="M04043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2996952"/>
            <a:ext cx="2520280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368152"/>
          </a:xfrm>
        </p:spPr>
        <p:txBody>
          <a:bodyPr/>
          <a:lstStyle/>
          <a:p>
            <a:r>
              <a:rPr lang="hu-HU" sz="2000" b="1" dirty="0" smtClean="0">
                <a:latin typeface="Tahoma" pitchFamily="34" charset="0"/>
                <a:cs typeface="Tahoma" pitchFamily="34" charset="0"/>
              </a:rPr>
              <a:t>Korábbtól fogva ténylegesen használt, de nem lajstromozott megjelölés (Vt. 5.§(2)a))</a:t>
            </a:r>
            <a:endParaRPr lang="hu-HU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83224"/>
          </a:xfrm>
        </p:spPr>
        <p:txBody>
          <a:bodyPr/>
          <a:lstStyle/>
          <a:p>
            <a:r>
              <a:rPr lang="hu-HU" sz="2400" dirty="0" smtClean="0">
                <a:latin typeface="Tahoma" pitchFamily="34" charset="0"/>
                <a:cs typeface="Tahoma" pitchFamily="34" charset="0"/>
              </a:rPr>
              <a:t>A kizáró ok alkalmazhatóságának három konjunktív feltétele: </a:t>
            </a:r>
          </a:p>
          <a:p>
            <a:pPr lvl="0"/>
            <a:r>
              <a:rPr lang="hu-HU" sz="2400" dirty="0" smtClean="0">
                <a:latin typeface="Tahoma" pitchFamily="34" charset="0"/>
                <a:cs typeface="Tahoma" pitchFamily="34" charset="0"/>
              </a:rPr>
              <a:t>a védjegybejelentés elsőbbségi napját megelőző tényleges használat, </a:t>
            </a:r>
          </a:p>
          <a:p>
            <a:pPr lvl="0"/>
            <a:r>
              <a:rPr lang="hu-HU" sz="2400" dirty="0" smtClean="0">
                <a:latin typeface="Tahoma" pitchFamily="34" charset="0"/>
                <a:cs typeface="Tahoma" pitchFamily="34" charset="0"/>
              </a:rPr>
              <a:t>a lajstromozatlan megjelölés azonos vagy lényegileg azonos a védjegybejelentésben szereplő megjelöléssel, valamint </a:t>
            </a:r>
          </a:p>
          <a:p>
            <a:r>
              <a:rPr lang="hu-HU" sz="2400" dirty="0" smtClean="0">
                <a:latin typeface="Tahoma" pitchFamily="34" charset="0"/>
                <a:cs typeface="Tahoma" pitchFamily="34" charset="0"/>
              </a:rPr>
              <a:t>a megjelölés használata a korábbi használó engedélye nélkül jogszabályba ütközne </a:t>
            </a:r>
            <a:r>
              <a:rPr lang="hu-HU" sz="1800" dirty="0" smtClean="0">
                <a:latin typeface="Tahoma" pitchFamily="34" charset="0"/>
                <a:cs typeface="Tahoma" pitchFamily="34" charset="0"/>
              </a:rPr>
              <a:t>(tipikusan a tisztességtelen piaci magatartás és versenykorlátozás tilalmáról szóló 1996. évi LVII. törvény (Tpvt.) 6. §-ával összefüggésben szokott felmerülni)</a:t>
            </a:r>
          </a:p>
          <a:p>
            <a:pPr lvl="0"/>
            <a:endParaRPr lang="hu-HU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hu-HU" dirty="0" smtClean="0"/>
              <a:t>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434</Words>
  <Application>Microsoft Office PowerPoint</Application>
  <PresentationFormat>Diavetítés a képernyőre (4:3 oldalarány)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Alapértelmezett terv</vt:lpstr>
      <vt:lpstr>A „VÉD” jegy</vt:lpstr>
      <vt:lpstr>Releváns jogszabályok</vt:lpstr>
      <vt:lpstr>A védjegyjogosult joga (egyben kötelessége is)</vt:lpstr>
      <vt:lpstr>Fellépési lehetőségek a védjegybejelentésekkel/védjegyekkel szemben </vt:lpstr>
      <vt:lpstr>Fellépési lehetőségek a védjegybejelentésekkel/védjegyekkel szemben </vt:lpstr>
      <vt:lpstr>Rosszhiszeműség  (Vt. 3.§(1)c))</vt:lpstr>
      <vt:lpstr>A csalárd szándék előfordulásának gyakori esetei</vt:lpstr>
      <vt:lpstr>Jogeset</vt:lpstr>
      <vt:lpstr>Korábbtól fogva ténylegesen használt, de nem lajstromozott megjelölés (Vt. 5.§(2)a))</vt:lpstr>
      <vt:lpstr>10. dia</vt:lpstr>
      <vt:lpstr>11. dia</vt:lpstr>
    </vt:vector>
  </TitlesOfParts>
  <Company>HPO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dd00</dc:creator>
  <cp:lastModifiedBy>Timi</cp:lastModifiedBy>
  <cp:revision>48</cp:revision>
  <dcterms:created xsi:type="dcterms:W3CDTF">2009-01-20T09:02:40Z</dcterms:created>
  <dcterms:modified xsi:type="dcterms:W3CDTF">2014-12-30T11:19:16Z</dcterms:modified>
</cp:coreProperties>
</file>