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
  </p:notesMasterIdLst>
  <p:sldIdLst>
    <p:sldId id="256" r:id="rId2"/>
    <p:sldId id="294" r:id="rId3"/>
    <p:sldId id="260" r:id="rId4"/>
    <p:sldId id="258" r:id="rId5"/>
    <p:sldId id="257" r:id="rId6"/>
    <p:sldId id="296" r:id="rId7"/>
    <p:sldId id="295" r:id="rId8"/>
    <p:sldId id="292" r:id="rId9"/>
    <p:sldId id="259" r:id="rId10"/>
    <p:sldId id="277" r:id="rId11"/>
    <p:sldId id="278" r:id="rId12"/>
    <p:sldId id="262" r:id="rId13"/>
    <p:sldId id="286" r:id="rId14"/>
    <p:sldId id="261" r:id="rId15"/>
    <p:sldId id="297" r:id="rId16"/>
    <p:sldId id="298" r:id="rId17"/>
    <p:sldId id="293" r:id="rId18"/>
    <p:sldId id="267" r:id="rId19"/>
    <p:sldId id="268" r:id="rId20"/>
    <p:sldId id="269" r:id="rId21"/>
    <p:sldId id="270" r:id="rId22"/>
    <p:sldId id="271" r:id="rId23"/>
    <p:sldId id="272" r:id="rId24"/>
    <p:sldId id="273" r:id="rId25"/>
    <p:sldId id="274" r:id="rId26"/>
    <p:sldId id="275" r:id="rId27"/>
    <p:sldId id="276" r:id="rId28"/>
    <p:sldId id="285" r:id="rId29"/>
    <p:sldId id="282" r:id="rId30"/>
    <p:sldId id="283" r:id="rId31"/>
    <p:sldId id="291" r:id="rId32"/>
    <p:sldId id="287" r:id="rId33"/>
    <p:sldId id="288" r:id="rId34"/>
    <p:sldId id="289" r:id="rId35"/>
    <p:sldId id="290" r:id="rId36"/>
    <p:sldId id="265" r:id="rId37"/>
    <p:sldId id="264" r:id="rId38"/>
  </p:sldIdLst>
  <p:sldSz cx="9144000" cy="6858000" type="screen4x3"/>
  <p:notesSz cx="6858000" cy="9144000"/>
  <p:defaultTex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Közepesen sötét stílus 2 – 1. jelölőszín">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04"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Élőfej hely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hu-HU"/>
          </a:p>
        </p:txBody>
      </p:sp>
      <p:sp>
        <p:nvSpPr>
          <p:cNvPr id="3" name="Dátum hely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5F14C78-AEE8-42DA-B391-91B533D3793E}" type="datetimeFigureOut">
              <a:rPr lang="hu-HU" smtClean="0"/>
              <a:t>2015.09.23.</a:t>
            </a:fld>
            <a:endParaRPr lang="hu-HU"/>
          </a:p>
        </p:txBody>
      </p:sp>
      <p:sp>
        <p:nvSpPr>
          <p:cNvPr id="4" name="Diakép helye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hu-HU"/>
          </a:p>
        </p:txBody>
      </p:sp>
      <p:sp>
        <p:nvSpPr>
          <p:cNvPr id="5" name="Jegyzetek helye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6" name="Élőláb hely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hu-HU"/>
          </a:p>
        </p:txBody>
      </p:sp>
      <p:sp>
        <p:nvSpPr>
          <p:cNvPr id="7" name="Dia számának hely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E9AC6A0-03FF-4CD0-8709-9ED2DB022354}" type="slidenum">
              <a:rPr lang="hu-HU" smtClean="0"/>
              <a:t>‹#›</a:t>
            </a:fld>
            <a:endParaRPr lang="hu-HU"/>
          </a:p>
        </p:txBody>
      </p:sp>
    </p:spTree>
    <p:extLst>
      <p:ext uri="{BB962C8B-B14F-4D97-AF65-F5344CB8AC3E}">
        <p14:creationId xmlns:p14="http://schemas.microsoft.com/office/powerpoint/2010/main" val="34545862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fld id="{1E9AC6A0-03FF-4CD0-8709-9ED2DB022354}" type="slidenum">
              <a:rPr lang="hu-HU" smtClean="0"/>
              <a:t>7</a:t>
            </a:fld>
            <a:endParaRPr lang="hu-HU"/>
          </a:p>
        </p:txBody>
      </p:sp>
    </p:spTree>
    <p:extLst>
      <p:ext uri="{BB962C8B-B14F-4D97-AF65-F5344CB8AC3E}">
        <p14:creationId xmlns:p14="http://schemas.microsoft.com/office/powerpoint/2010/main" val="7413546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BCB633B-D798-4CF9-B5C7-055037A016AE}" type="slidenum">
              <a:rPr lang="hu-HU" smtClean="0"/>
              <a:pPr fontAlgn="base">
                <a:spcBef>
                  <a:spcPct val="0"/>
                </a:spcBef>
                <a:spcAft>
                  <a:spcPct val="0"/>
                </a:spcAft>
                <a:defRPr/>
              </a:pPr>
              <a:t>23</a:t>
            </a:fld>
            <a:endParaRPr lang="hu-HU" smtClean="0"/>
          </a:p>
        </p:txBody>
      </p:sp>
      <p:sp>
        <p:nvSpPr>
          <p:cNvPr id="7475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475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hu-HU"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p:txBody>
          <a:bodyPr/>
          <a:lstStyle/>
          <a:p>
            <a:pPr>
              <a:defRPr/>
            </a:pPr>
            <a:fld id="{A239380A-696C-43C4-A5AC-5D4252733E9A}" type="slidenum">
              <a:rPr lang="hu-HU" smtClean="0"/>
              <a:pPr>
                <a:defRPr/>
              </a:pPr>
              <a:t>24</a:t>
            </a:fld>
            <a:endParaRPr lang="hu-HU" smtClean="0"/>
          </a:p>
        </p:txBody>
      </p:sp>
      <p:sp>
        <p:nvSpPr>
          <p:cNvPr id="7577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578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hu-HU"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p:txBody>
          <a:bodyPr/>
          <a:lstStyle/>
          <a:p>
            <a:pPr>
              <a:defRPr/>
            </a:pPr>
            <a:fld id="{B079C3A4-B67F-433F-AF49-4B39AE8A25C8}" type="slidenum">
              <a:rPr lang="hu-HU" smtClean="0"/>
              <a:pPr>
                <a:defRPr/>
              </a:pPr>
              <a:t>25</a:t>
            </a:fld>
            <a:endParaRPr lang="hu-HU" smtClean="0"/>
          </a:p>
        </p:txBody>
      </p:sp>
      <p:sp>
        <p:nvSpPr>
          <p:cNvPr id="7680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680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hu-HU"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p:txBody>
          <a:bodyPr/>
          <a:lstStyle/>
          <a:p>
            <a:pPr>
              <a:defRPr/>
            </a:pPr>
            <a:fld id="{29BD3700-FD89-4C25-9A93-849BF77B92FC}" type="slidenum">
              <a:rPr lang="hu-HU" smtClean="0"/>
              <a:pPr>
                <a:defRPr/>
              </a:pPr>
              <a:t>26</a:t>
            </a:fld>
            <a:endParaRPr lang="hu-HU" smtClean="0"/>
          </a:p>
        </p:txBody>
      </p:sp>
      <p:sp>
        <p:nvSpPr>
          <p:cNvPr id="7782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782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hu-HU"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60B599C9-A0F0-45CF-AE5E-3B621621F4FB}" type="slidenum">
              <a:rPr lang="hu-HU"/>
              <a:pPr>
                <a:defRPr/>
              </a:pPr>
              <a:t>27</a:t>
            </a:fld>
            <a:endParaRPr lang="hu-HU"/>
          </a:p>
        </p:txBody>
      </p:sp>
      <p:sp>
        <p:nvSpPr>
          <p:cNvPr id="7885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8852"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hu-HU"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324B5ED-5F2F-47BE-B1B4-CCEAD9DBCEE4}" type="slidenum">
              <a:rPr lang="hu-HU" smtClean="0"/>
              <a:pPr fontAlgn="base">
                <a:spcBef>
                  <a:spcPct val="0"/>
                </a:spcBef>
                <a:spcAft>
                  <a:spcPct val="0"/>
                </a:spcAft>
                <a:defRPr/>
              </a:pPr>
              <a:t>28</a:t>
            </a:fld>
            <a:endParaRPr lang="hu-HU" smtClean="0"/>
          </a:p>
        </p:txBody>
      </p:sp>
      <p:sp>
        <p:nvSpPr>
          <p:cNvPr id="7987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987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hu-HU"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6FAFE56-F06B-443C-93E5-3D05F54A3E9A}" type="slidenum">
              <a:rPr lang="hu-HU" smtClean="0"/>
              <a:pPr fontAlgn="base">
                <a:spcBef>
                  <a:spcPct val="0"/>
                </a:spcBef>
                <a:spcAft>
                  <a:spcPct val="0"/>
                </a:spcAft>
                <a:defRPr/>
              </a:pPr>
              <a:t>29</a:t>
            </a:fld>
            <a:endParaRPr lang="hu-HU" smtClean="0"/>
          </a:p>
        </p:txBody>
      </p:sp>
      <p:sp>
        <p:nvSpPr>
          <p:cNvPr id="8397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3972" name="Rectangle 3"/>
          <p:cNvSpPr>
            <a:spLocks noGrp="1" noChangeArrowheads="1"/>
          </p:cNvSpPr>
          <p:nvPr>
            <p:ph type="body" idx="1"/>
          </p:nvPr>
        </p:nvSpPr>
        <p:spPr bwMode="auto">
          <a:xfrm>
            <a:off x="914400" y="4343400"/>
            <a:ext cx="5029200" cy="4114800"/>
          </a:xfrm>
          <a:noFill/>
        </p:spPr>
        <p:txBody>
          <a:bodyPr wrap="square" numCol="1" anchor="t" anchorCtr="0" compatLnSpc="1">
            <a:prstTxWarp prst="textNoShape">
              <a:avLst/>
            </a:prstTxWarp>
          </a:bodyPr>
          <a:lstStyle/>
          <a:p>
            <a:pPr eaLnBrk="1" hangingPunct="1">
              <a:spcBef>
                <a:spcPct val="0"/>
              </a:spcBef>
            </a:pPr>
            <a:endParaRPr lang="hu-HU"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1481D57-4057-44C4-8D1F-F238F14591D3}" type="slidenum">
              <a:rPr lang="hu-HU" smtClean="0"/>
              <a:pPr fontAlgn="base">
                <a:spcBef>
                  <a:spcPct val="0"/>
                </a:spcBef>
                <a:spcAft>
                  <a:spcPct val="0"/>
                </a:spcAft>
                <a:defRPr/>
              </a:pPr>
              <a:t>30</a:t>
            </a:fld>
            <a:endParaRPr lang="hu-HU" smtClean="0"/>
          </a:p>
        </p:txBody>
      </p:sp>
      <p:sp>
        <p:nvSpPr>
          <p:cNvPr id="84995" name="Rectangle 2"/>
          <p:cNvSpPr>
            <a:spLocks noGrp="1" noRot="1" noChangeAspect="1" noChangeArrowheads="1" noTextEdit="1"/>
          </p:cNvSpPr>
          <p:nvPr>
            <p:ph type="sldImg"/>
          </p:nvPr>
        </p:nvSpPr>
        <p:spPr bwMode="auto">
          <a:xfrm>
            <a:off x="1146175" y="685800"/>
            <a:ext cx="4572000" cy="3429000"/>
          </a:xfrm>
          <a:noFill/>
          <a:ln>
            <a:solidFill>
              <a:srgbClr val="000000"/>
            </a:solidFill>
            <a:miter lim="800000"/>
            <a:headEnd/>
            <a:tailEnd/>
          </a:ln>
        </p:spPr>
      </p:sp>
      <p:sp>
        <p:nvSpPr>
          <p:cNvPr id="84996" name="Rectangle 3"/>
          <p:cNvSpPr>
            <a:spLocks noGrp="1" noChangeArrowheads="1"/>
          </p:cNvSpPr>
          <p:nvPr>
            <p:ph type="body" idx="1"/>
          </p:nvPr>
        </p:nvSpPr>
        <p:spPr bwMode="auto">
          <a:xfrm>
            <a:off x="914400" y="4343400"/>
            <a:ext cx="5029200" cy="4114800"/>
          </a:xfrm>
          <a:noFill/>
        </p:spPr>
        <p:txBody>
          <a:bodyPr wrap="square" numCol="1" anchor="t" anchorCtr="0" compatLnSpc="1">
            <a:prstTxWarp prst="textNoShape">
              <a:avLst/>
            </a:prstTxWarp>
          </a:bodyPr>
          <a:lstStyle/>
          <a:p>
            <a:pPr eaLnBrk="1" hangingPunct="1">
              <a:spcBef>
                <a:spcPct val="0"/>
              </a:spcBef>
            </a:pPr>
            <a:endParaRPr lang="hu-HU"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A3E2A4E0-4183-42BD-9FD5-BB4871B51C00}" type="slidenum">
              <a:rPr lang="hu-HU" smtClean="0"/>
              <a:pPr/>
              <a:t>33</a:t>
            </a:fld>
            <a:endParaRPr lang="hu-HU" smtClean="0"/>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pPr eaLnBrk="1" hangingPunct="1"/>
            <a:endParaRPr lang="hu-HU"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EF508055-9EF1-4B73-BD6C-663473DB0FF5}" type="slidenum">
              <a:rPr lang="hu-HU" smtClean="0"/>
              <a:pPr/>
              <a:t>34</a:t>
            </a:fld>
            <a:endParaRPr lang="hu-HU" smtClean="0"/>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p:spPr>
        <p:txBody>
          <a:bodyPr/>
          <a:lstStyle/>
          <a:p>
            <a:pPr eaLnBrk="1" hangingPunct="1"/>
            <a:endParaRPr lang="hu-HU"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Diakép helye 1"/>
          <p:cNvSpPr>
            <a:spLocks noGrp="1" noRot="1" noChangeAspect="1" noTextEdit="1"/>
          </p:cNvSpPr>
          <p:nvPr>
            <p:ph type="sldImg"/>
          </p:nvPr>
        </p:nvSpPr>
        <p:spPr bwMode="auto">
          <a:noFill/>
          <a:ln>
            <a:solidFill>
              <a:srgbClr val="000000"/>
            </a:solidFill>
            <a:miter lim="800000"/>
            <a:headEnd/>
            <a:tailEnd/>
          </a:ln>
        </p:spPr>
      </p:sp>
      <p:sp>
        <p:nvSpPr>
          <p:cNvPr id="63491" name="Jegyzetek hely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hu-HU" smtClean="0"/>
          </a:p>
        </p:txBody>
      </p:sp>
      <p:sp>
        <p:nvSpPr>
          <p:cNvPr id="39940" name="Dia számának hely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D584E8E-0311-4920-B572-55C7F4AEBE28}" type="slidenum">
              <a:rPr lang="hu-HU" smtClean="0"/>
              <a:pPr fontAlgn="base">
                <a:spcBef>
                  <a:spcPct val="0"/>
                </a:spcBef>
                <a:spcAft>
                  <a:spcPct val="0"/>
                </a:spcAft>
                <a:defRPr/>
              </a:pPr>
              <a:t>8</a:t>
            </a:fld>
            <a:endParaRPr lang="hu-HU"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fld id="{CC7595BB-9EBE-4079-939D-FAD6A631DEE9}" type="slidenum">
              <a:rPr lang="hu-HU" smtClean="0"/>
              <a:pPr/>
              <a:t>35</a:t>
            </a:fld>
            <a:endParaRPr lang="hu-HU" smtClean="0"/>
          </a:p>
        </p:txBody>
      </p:sp>
      <p:sp>
        <p:nvSpPr>
          <p:cNvPr id="60419" name="Rectangle 2"/>
          <p:cNvSpPr>
            <a:spLocks noGrp="1" noRot="1" noChangeAspect="1" noChangeArrowheads="1" noTextEdit="1"/>
          </p:cNvSpPr>
          <p:nvPr>
            <p:ph type="sldImg"/>
          </p:nvPr>
        </p:nvSpPr>
        <p:spPr>
          <a:xfrm>
            <a:off x="1144588" y="685800"/>
            <a:ext cx="4572000" cy="3429000"/>
          </a:xfrm>
          <a:ln/>
        </p:spPr>
      </p:sp>
      <p:sp>
        <p:nvSpPr>
          <p:cNvPr id="60420" name="Rectangle 3"/>
          <p:cNvSpPr>
            <a:spLocks noGrp="1" noChangeArrowheads="1"/>
          </p:cNvSpPr>
          <p:nvPr>
            <p:ph type="body" idx="1"/>
          </p:nvPr>
        </p:nvSpPr>
        <p:spPr>
          <a:xfrm>
            <a:off x="685800" y="4344988"/>
            <a:ext cx="5486400" cy="4113212"/>
          </a:xfrm>
          <a:noFill/>
          <a:ln/>
        </p:spPr>
        <p:txBody>
          <a:bodyPr/>
          <a:lstStyle/>
          <a:p>
            <a:pPr eaLnBrk="1" hangingPunct="1">
              <a:spcBef>
                <a:spcPct val="0"/>
              </a:spcBef>
            </a:pPr>
            <a:endParaRPr lang="hu-HU"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Diakép helye 1"/>
          <p:cNvSpPr>
            <a:spLocks noGrp="1" noRot="1" noChangeAspect="1" noTextEdit="1"/>
          </p:cNvSpPr>
          <p:nvPr>
            <p:ph type="sldImg"/>
          </p:nvPr>
        </p:nvSpPr>
        <p:spPr bwMode="auto">
          <a:noFill/>
          <a:ln>
            <a:solidFill>
              <a:srgbClr val="000000"/>
            </a:solidFill>
            <a:miter lim="800000"/>
            <a:headEnd/>
            <a:tailEnd/>
          </a:ln>
        </p:spPr>
      </p:sp>
      <p:sp>
        <p:nvSpPr>
          <p:cNvPr id="67587" name="Jegyzetek hely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hu-HU" smtClean="0"/>
          </a:p>
        </p:txBody>
      </p:sp>
      <p:sp>
        <p:nvSpPr>
          <p:cNvPr id="44036" name="Dia számának hely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7CBC2A7-7431-4299-9E39-EDBBAF202B70}" type="slidenum">
              <a:rPr lang="hu-HU" smtClean="0"/>
              <a:pPr fontAlgn="base">
                <a:spcBef>
                  <a:spcPct val="0"/>
                </a:spcBef>
                <a:spcAft>
                  <a:spcPct val="0"/>
                </a:spcAft>
                <a:defRPr/>
              </a:pPr>
              <a:t>10</a:t>
            </a:fld>
            <a:endParaRPr lang="hu-HU"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p:txBody>
          <a:bodyPr/>
          <a:lstStyle/>
          <a:p>
            <a:pPr>
              <a:defRPr/>
            </a:pPr>
            <a:fld id="{383EA2D5-6392-494D-9ACF-34E3F8769F20}" type="slidenum">
              <a:rPr lang="hu-HU" smtClean="0"/>
              <a:pPr>
                <a:defRPr/>
              </a:pPr>
              <a:t>11</a:t>
            </a:fld>
            <a:endParaRPr lang="hu-HU" smtClean="0"/>
          </a:p>
        </p:txBody>
      </p:sp>
      <p:sp>
        <p:nvSpPr>
          <p:cNvPr id="6861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861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hu-HU"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54A10FEC-2658-4A25-8D6D-D96535EE16B0}" type="slidenum">
              <a:rPr lang="hu-HU"/>
              <a:pPr>
                <a:defRPr/>
              </a:pPr>
              <a:t>18</a:t>
            </a:fld>
            <a:endParaRPr lang="hu-HU"/>
          </a:p>
        </p:txBody>
      </p:sp>
      <p:sp>
        <p:nvSpPr>
          <p:cNvPr id="6963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9636"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hu-HU"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3E3FF883-9CB0-43D4-A881-F46FF53697E2}" type="slidenum">
              <a:rPr lang="hu-HU"/>
              <a:pPr>
                <a:defRPr/>
              </a:pPr>
              <a:t>19</a:t>
            </a:fld>
            <a:endParaRPr lang="hu-HU"/>
          </a:p>
        </p:txBody>
      </p:sp>
      <p:sp>
        <p:nvSpPr>
          <p:cNvPr id="7065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0660"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hu-HU"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27C0BFBE-6910-4D23-8DC7-350AA6DF48BC}" type="slidenum">
              <a:rPr lang="hu-HU"/>
              <a:pPr>
                <a:defRPr/>
              </a:pPr>
              <a:t>20</a:t>
            </a:fld>
            <a:endParaRPr lang="hu-HU"/>
          </a:p>
        </p:txBody>
      </p:sp>
      <p:sp>
        <p:nvSpPr>
          <p:cNvPr id="7168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1684"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hu-HU"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47D8842-A995-4BE5-BDAF-4B7680A8BB03}" type="slidenum">
              <a:rPr lang="hu-HU" smtClean="0"/>
              <a:pPr fontAlgn="base">
                <a:spcBef>
                  <a:spcPct val="0"/>
                </a:spcBef>
                <a:spcAft>
                  <a:spcPct val="0"/>
                </a:spcAft>
                <a:defRPr/>
              </a:pPr>
              <a:t>21</a:t>
            </a:fld>
            <a:endParaRPr lang="hu-HU" smtClean="0"/>
          </a:p>
        </p:txBody>
      </p:sp>
      <p:sp>
        <p:nvSpPr>
          <p:cNvPr id="7270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270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hu-HU"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F7C3AC4-E22F-4628-A21E-BA1D9FEB91CE}" type="slidenum">
              <a:rPr lang="hu-HU" smtClean="0"/>
              <a:pPr fontAlgn="base">
                <a:spcBef>
                  <a:spcPct val="0"/>
                </a:spcBef>
                <a:spcAft>
                  <a:spcPct val="0"/>
                </a:spcAft>
                <a:defRPr/>
              </a:pPr>
              <a:t>22</a:t>
            </a:fld>
            <a:endParaRPr lang="hu-HU" smtClean="0"/>
          </a:p>
        </p:txBody>
      </p:sp>
      <p:sp>
        <p:nvSpPr>
          <p:cNvPr id="7373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373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hu-HU"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Cím 1"/>
          <p:cNvSpPr>
            <a:spLocks noGrp="1"/>
          </p:cNvSpPr>
          <p:nvPr>
            <p:ph type="ctrTitle"/>
          </p:nvPr>
        </p:nvSpPr>
        <p:spPr>
          <a:xfrm>
            <a:off x="685800" y="2130425"/>
            <a:ext cx="7772400" cy="1470025"/>
          </a:xfrm>
        </p:spPr>
        <p:txBody>
          <a:bodyPr/>
          <a:lstStyle/>
          <a:p>
            <a:r>
              <a:rPr lang="hu-HU" smtClean="0"/>
              <a:t>Mintacím szerkesztése</a:t>
            </a:r>
            <a:endParaRPr lang="hu-HU"/>
          </a:p>
        </p:txBody>
      </p:sp>
      <p:sp>
        <p:nvSpPr>
          <p:cNvPr id="3" name="Alcím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u-HU" smtClean="0"/>
              <a:t>Alcím mintájának szerkesztése</a:t>
            </a:r>
            <a:endParaRPr lang="hu-HU"/>
          </a:p>
        </p:txBody>
      </p:sp>
      <p:sp>
        <p:nvSpPr>
          <p:cNvPr id="4" name="Dátum helye 3"/>
          <p:cNvSpPr>
            <a:spLocks noGrp="1"/>
          </p:cNvSpPr>
          <p:nvPr>
            <p:ph type="dt" sz="half" idx="10"/>
          </p:nvPr>
        </p:nvSpPr>
        <p:spPr/>
        <p:txBody>
          <a:bodyPr/>
          <a:lstStyle/>
          <a:p>
            <a:fld id="{08716259-52C0-471B-A4C9-57D65B8E4C30}" type="datetimeFigureOut">
              <a:rPr lang="hu-HU" smtClean="0"/>
              <a:t>2015.09.23.</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5281CF07-3EFB-45D6-951F-6AFD9005A1CB}" type="slidenum">
              <a:rPr lang="hu-HU" smtClean="0"/>
              <a:t>‹#›</a:t>
            </a:fld>
            <a:endParaRPr lang="hu-HU"/>
          </a:p>
        </p:txBody>
      </p:sp>
    </p:spTree>
    <p:extLst>
      <p:ext uri="{BB962C8B-B14F-4D97-AF65-F5344CB8AC3E}">
        <p14:creationId xmlns:p14="http://schemas.microsoft.com/office/powerpoint/2010/main" val="25180141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Függőleges szöveg helye 2"/>
          <p:cNvSpPr>
            <a:spLocks noGrp="1"/>
          </p:cNvSpPr>
          <p:nvPr>
            <p:ph type="body" orient="vert" idx="1"/>
          </p:nvPr>
        </p:nvSpPr>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p>
            <a:fld id="{08716259-52C0-471B-A4C9-57D65B8E4C30}" type="datetimeFigureOut">
              <a:rPr lang="hu-HU" smtClean="0"/>
              <a:t>2015.09.23.</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5281CF07-3EFB-45D6-951F-6AFD9005A1CB}" type="slidenum">
              <a:rPr lang="hu-HU" smtClean="0"/>
              <a:t>‹#›</a:t>
            </a:fld>
            <a:endParaRPr lang="hu-HU"/>
          </a:p>
        </p:txBody>
      </p:sp>
    </p:spTree>
    <p:extLst>
      <p:ext uri="{BB962C8B-B14F-4D97-AF65-F5344CB8AC3E}">
        <p14:creationId xmlns:p14="http://schemas.microsoft.com/office/powerpoint/2010/main" val="10495910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p:cNvSpPr>
            <a:spLocks noGrp="1"/>
          </p:cNvSpPr>
          <p:nvPr>
            <p:ph type="title" orient="vert"/>
          </p:nvPr>
        </p:nvSpPr>
        <p:spPr>
          <a:xfrm>
            <a:off x="6629400" y="274638"/>
            <a:ext cx="2057400" cy="5851525"/>
          </a:xfrm>
        </p:spPr>
        <p:txBody>
          <a:bodyPr vert="eaVert"/>
          <a:lstStyle/>
          <a:p>
            <a:r>
              <a:rPr lang="hu-HU" smtClean="0"/>
              <a:t>Mintacím szerkesztése</a:t>
            </a:r>
            <a:endParaRPr lang="hu-HU"/>
          </a:p>
        </p:txBody>
      </p:sp>
      <p:sp>
        <p:nvSpPr>
          <p:cNvPr id="3" name="Függőleges szöveg helye 2"/>
          <p:cNvSpPr>
            <a:spLocks noGrp="1"/>
          </p:cNvSpPr>
          <p:nvPr>
            <p:ph type="body" orient="vert" idx="1"/>
          </p:nvPr>
        </p:nvSpPr>
        <p:spPr>
          <a:xfrm>
            <a:off x="457200" y="274638"/>
            <a:ext cx="6019800" cy="5851525"/>
          </a:xfrm>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p>
            <a:fld id="{08716259-52C0-471B-A4C9-57D65B8E4C30}" type="datetimeFigureOut">
              <a:rPr lang="hu-HU" smtClean="0"/>
              <a:t>2015.09.23.</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5281CF07-3EFB-45D6-951F-6AFD9005A1CB}" type="slidenum">
              <a:rPr lang="hu-HU" smtClean="0"/>
              <a:t>‹#›</a:t>
            </a:fld>
            <a:endParaRPr lang="hu-HU"/>
          </a:p>
        </p:txBody>
      </p:sp>
    </p:spTree>
    <p:extLst>
      <p:ext uri="{BB962C8B-B14F-4D97-AF65-F5344CB8AC3E}">
        <p14:creationId xmlns:p14="http://schemas.microsoft.com/office/powerpoint/2010/main" val="36769729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cSld name="Cím és diagram">
    <p:spTree>
      <p:nvGrpSpPr>
        <p:cNvPr id="1" name=""/>
        <p:cNvGrpSpPr/>
        <p:nvPr/>
      </p:nvGrpSpPr>
      <p:grpSpPr>
        <a:xfrm>
          <a:off x="0" y="0"/>
          <a:ext cx="0" cy="0"/>
          <a:chOff x="0" y="0"/>
          <a:chExt cx="0" cy="0"/>
        </a:xfrm>
      </p:grpSpPr>
      <p:sp>
        <p:nvSpPr>
          <p:cNvPr id="2" name="Cím 1"/>
          <p:cNvSpPr>
            <a:spLocks noGrp="1"/>
          </p:cNvSpPr>
          <p:nvPr>
            <p:ph type="title"/>
          </p:nvPr>
        </p:nvSpPr>
        <p:spPr>
          <a:xfrm>
            <a:off x="457200" y="274638"/>
            <a:ext cx="8229600" cy="1143000"/>
          </a:xfrm>
        </p:spPr>
        <p:txBody>
          <a:bodyPr/>
          <a:lstStyle/>
          <a:p>
            <a:r>
              <a:rPr lang="hu-HU" smtClean="0"/>
              <a:t>Mintacím szerkesztése</a:t>
            </a:r>
            <a:endParaRPr lang="hu-HU"/>
          </a:p>
        </p:txBody>
      </p:sp>
      <p:sp>
        <p:nvSpPr>
          <p:cNvPr id="3" name="Diagram helye 2"/>
          <p:cNvSpPr>
            <a:spLocks noGrp="1"/>
          </p:cNvSpPr>
          <p:nvPr>
            <p:ph type="chart" idx="1"/>
          </p:nvPr>
        </p:nvSpPr>
        <p:spPr>
          <a:xfrm>
            <a:off x="457200" y="1600200"/>
            <a:ext cx="8229600" cy="4525963"/>
          </a:xfrm>
        </p:spPr>
        <p:txBody>
          <a:bodyPr/>
          <a:lstStyle/>
          <a:p>
            <a:pPr lvl="0"/>
            <a:endParaRPr lang="hu-HU"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hu-HU"/>
          </a:p>
        </p:txBody>
      </p:sp>
      <p:sp>
        <p:nvSpPr>
          <p:cNvPr id="5" name="Rectangle 5"/>
          <p:cNvSpPr>
            <a:spLocks noGrp="1" noChangeArrowheads="1"/>
          </p:cNvSpPr>
          <p:nvPr>
            <p:ph type="ftr" sz="quarter" idx="11"/>
          </p:nvPr>
        </p:nvSpPr>
        <p:spPr>
          <a:ln/>
        </p:spPr>
        <p:txBody>
          <a:bodyPr/>
          <a:lstStyle>
            <a:lvl1pPr>
              <a:defRPr/>
            </a:lvl1pPr>
          </a:lstStyle>
          <a:p>
            <a:pPr>
              <a:defRPr/>
            </a:pPr>
            <a:endParaRPr lang="hu-HU"/>
          </a:p>
        </p:txBody>
      </p:sp>
      <p:sp>
        <p:nvSpPr>
          <p:cNvPr id="6" name="Rectangle 6"/>
          <p:cNvSpPr>
            <a:spLocks noGrp="1" noChangeArrowheads="1"/>
          </p:cNvSpPr>
          <p:nvPr>
            <p:ph type="sldNum" sz="quarter" idx="12"/>
          </p:nvPr>
        </p:nvSpPr>
        <p:spPr>
          <a:ln/>
        </p:spPr>
        <p:txBody>
          <a:bodyPr/>
          <a:lstStyle>
            <a:lvl1pPr>
              <a:defRPr/>
            </a:lvl1pPr>
          </a:lstStyle>
          <a:p>
            <a:pPr>
              <a:defRPr/>
            </a:pPr>
            <a:fld id="{4E55CA1C-3218-4759-83C9-F43F09A5E20F}" type="slidenum">
              <a:rPr lang="hu-HU"/>
              <a:pPr>
                <a:defRPr/>
              </a:pPr>
              <a:t>‹#›</a:t>
            </a:fld>
            <a:endParaRPr lang="hu-HU"/>
          </a:p>
        </p:txBody>
      </p:sp>
    </p:spTree>
    <p:extLst>
      <p:ext uri="{BB962C8B-B14F-4D97-AF65-F5344CB8AC3E}">
        <p14:creationId xmlns:p14="http://schemas.microsoft.com/office/powerpoint/2010/main" val="22758697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idx="1"/>
          </p:nvPr>
        </p:nvSpPr>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p>
            <a:fld id="{08716259-52C0-471B-A4C9-57D65B8E4C30}" type="datetimeFigureOut">
              <a:rPr lang="hu-HU" smtClean="0"/>
              <a:t>2015.09.23.</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5281CF07-3EFB-45D6-951F-6AFD9005A1CB}" type="slidenum">
              <a:rPr lang="hu-HU" smtClean="0"/>
              <a:t>‹#›</a:t>
            </a:fld>
            <a:endParaRPr lang="hu-HU"/>
          </a:p>
        </p:txBody>
      </p:sp>
    </p:spTree>
    <p:extLst>
      <p:ext uri="{BB962C8B-B14F-4D97-AF65-F5344CB8AC3E}">
        <p14:creationId xmlns:p14="http://schemas.microsoft.com/office/powerpoint/2010/main" val="4266384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p:cNvSpPr>
            <a:spLocks noGrp="1"/>
          </p:cNvSpPr>
          <p:nvPr>
            <p:ph type="title"/>
          </p:nvPr>
        </p:nvSpPr>
        <p:spPr>
          <a:xfrm>
            <a:off x="722313" y="4406900"/>
            <a:ext cx="7772400" cy="1362075"/>
          </a:xfrm>
        </p:spPr>
        <p:txBody>
          <a:bodyPr anchor="t"/>
          <a:lstStyle>
            <a:lvl1pPr algn="l">
              <a:defRPr sz="4000" b="1" cap="all"/>
            </a:lvl1pPr>
          </a:lstStyle>
          <a:p>
            <a:r>
              <a:rPr lang="hu-HU" smtClean="0"/>
              <a:t>Mintacím szerkesztése</a:t>
            </a:r>
            <a:endParaRPr lang="hu-HU"/>
          </a:p>
        </p:txBody>
      </p:sp>
      <p:sp>
        <p:nvSpPr>
          <p:cNvPr id="3" name="Szöveg hely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u-HU" smtClean="0"/>
              <a:t>Mintaszöveg szerkesztése</a:t>
            </a:r>
          </a:p>
        </p:txBody>
      </p:sp>
      <p:sp>
        <p:nvSpPr>
          <p:cNvPr id="4" name="Dátum helye 3"/>
          <p:cNvSpPr>
            <a:spLocks noGrp="1"/>
          </p:cNvSpPr>
          <p:nvPr>
            <p:ph type="dt" sz="half" idx="10"/>
          </p:nvPr>
        </p:nvSpPr>
        <p:spPr/>
        <p:txBody>
          <a:bodyPr/>
          <a:lstStyle/>
          <a:p>
            <a:fld id="{08716259-52C0-471B-A4C9-57D65B8E4C30}" type="datetimeFigureOut">
              <a:rPr lang="hu-HU" smtClean="0"/>
              <a:t>2015.09.23.</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5281CF07-3EFB-45D6-951F-6AFD9005A1CB}" type="slidenum">
              <a:rPr lang="hu-HU" smtClean="0"/>
              <a:t>‹#›</a:t>
            </a:fld>
            <a:endParaRPr lang="hu-HU"/>
          </a:p>
        </p:txBody>
      </p:sp>
    </p:spTree>
    <p:extLst>
      <p:ext uri="{BB962C8B-B14F-4D97-AF65-F5344CB8AC3E}">
        <p14:creationId xmlns:p14="http://schemas.microsoft.com/office/powerpoint/2010/main" val="6916410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Tartalom helye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Dátum helye 4"/>
          <p:cNvSpPr>
            <a:spLocks noGrp="1"/>
          </p:cNvSpPr>
          <p:nvPr>
            <p:ph type="dt" sz="half" idx="10"/>
          </p:nvPr>
        </p:nvSpPr>
        <p:spPr/>
        <p:txBody>
          <a:bodyPr/>
          <a:lstStyle/>
          <a:p>
            <a:fld id="{08716259-52C0-471B-A4C9-57D65B8E4C30}" type="datetimeFigureOut">
              <a:rPr lang="hu-HU" smtClean="0"/>
              <a:t>2015.09.23.</a:t>
            </a:fld>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5281CF07-3EFB-45D6-951F-6AFD9005A1CB}" type="slidenum">
              <a:rPr lang="hu-HU" smtClean="0"/>
              <a:t>‹#›</a:t>
            </a:fld>
            <a:endParaRPr lang="hu-HU"/>
          </a:p>
        </p:txBody>
      </p:sp>
    </p:spTree>
    <p:extLst>
      <p:ext uri="{BB962C8B-B14F-4D97-AF65-F5344CB8AC3E}">
        <p14:creationId xmlns:p14="http://schemas.microsoft.com/office/powerpoint/2010/main" val="32596240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lvl1pPr>
              <a:defRPr/>
            </a:lvl1pPr>
          </a:lstStyle>
          <a:p>
            <a:r>
              <a:rPr lang="hu-HU" smtClean="0"/>
              <a:t>Mintacím szerkesztése</a:t>
            </a:r>
            <a:endParaRPr lang="hu-HU"/>
          </a:p>
        </p:txBody>
      </p:sp>
      <p:sp>
        <p:nvSpPr>
          <p:cNvPr id="3" name="Szöveg hely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4" name="Tartalom helye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Szöveg hely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6" name="Tartalom helye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7" name="Dátum helye 6"/>
          <p:cNvSpPr>
            <a:spLocks noGrp="1"/>
          </p:cNvSpPr>
          <p:nvPr>
            <p:ph type="dt" sz="half" idx="10"/>
          </p:nvPr>
        </p:nvSpPr>
        <p:spPr/>
        <p:txBody>
          <a:bodyPr/>
          <a:lstStyle/>
          <a:p>
            <a:fld id="{08716259-52C0-471B-A4C9-57D65B8E4C30}" type="datetimeFigureOut">
              <a:rPr lang="hu-HU" smtClean="0"/>
              <a:t>2015.09.23.</a:t>
            </a:fld>
            <a:endParaRPr lang="hu-HU"/>
          </a:p>
        </p:txBody>
      </p:sp>
      <p:sp>
        <p:nvSpPr>
          <p:cNvPr id="8" name="Élőláb helye 7"/>
          <p:cNvSpPr>
            <a:spLocks noGrp="1"/>
          </p:cNvSpPr>
          <p:nvPr>
            <p:ph type="ftr" sz="quarter" idx="11"/>
          </p:nvPr>
        </p:nvSpPr>
        <p:spPr/>
        <p:txBody>
          <a:bodyPr/>
          <a:lstStyle/>
          <a:p>
            <a:endParaRPr lang="hu-HU"/>
          </a:p>
        </p:txBody>
      </p:sp>
      <p:sp>
        <p:nvSpPr>
          <p:cNvPr id="9" name="Dia számának helye 8"/>
          <p:cNvSpPr>
            <a:spLocks noGrp="1"/>
          </p:cNvSpPr>
          <p:nvPr>
            <p:ph type="sldNum" sz="quarter" idx="12"/>
          </p:nvPr>
        </p:nvSpPr>
        <p:spPr/>
        <p:txBody>
          <a:bodyPr/>
          <a:lstStyle/>
          <a:p>
            <a:fld id="{5281CF07-3EFB-45D6-951F-6AFD9005A1CB}" type="slidenum">
              <a:rPr lang="hu-HU" smtClean="0"/>
              <a:t>‹#›</a:t>
            </a:fld>
            <a:endParaRPr lang="hu-HU"/>
          </a:p>
        </p:txBody>
      </p:sp>
    </p:spTree>
    <p:extLst>
      <p:ext uri="{BB962C8B-B14F-4D97-AF65-F5344CB8AC3E}">
        <p14:creationId xmlns:p14="http://schemas.microsoft.com/office/powerpoint/2010/main" val="18035898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Dátum helye 2"/>
          <p:cNvSpPr>
            <a:spLocks noGrp="1"/>
          </p:cNvSpPr>
          <p:nvPr>
            <p:ph type="dt" sz="half" idx="10"/>
          </p:nvPr>
        </p:nvSpPr>
        <p:spPr/>
        <p:txBody>
          <a:bodyPr/>
          <a:lstStyle/>
          <a:p>
            <a:fld id="{08716259-52C0-471B-A4C9-57D65B8E4C30}" type="datetimeFigureOut">
              <a:rPr lang="hu-HU" smtClean="0"/>
              <a:t>2015.09.23.</a:t>
            </a:fld>
            <a:endParaRPr lang="hu-HU"/>
          </a:p>
        </p:txBody>
      </p:sp>
      <p:sp>
        <p:nvSpPr>
          <p:cNvPr id="4" name="Élőláb helye 3"/>
          <p:cNvSpPr>
            <a:spLocks noGrp="1"/>
          </p:cNvSpPr>
          <p:nvPr>
            <p:ph type="ftr" sz="quarter" idx="11"/>
          </p:nvPr>
        </p:nvSpPr>
        <p:spPr/>
        <p:txBody>
          <a:bodyPr/>
          <a:lstStyle/>
          <a:p>
            <a:endParaRPr lang="hu-HU"/>
          </a:p>
        </p:txBody>
      </p:sp>
      <p:sp>
        <p:nvSpPr>
          <p:cNvPr id="5" name="Dia számának helye 4"/>
          <p:cNvSpPr>
            <a:spLocks noGrp="1"/>
          </p:cNvSpPr>
          <p:nvPr>
            <p:ph type="sldNum" sz="quarter" idx="12"/>
          </p:nvPr>
        </p:nvSpPr>
        <p:spPr/>
        <p:txBody>
          <a:bodyPr/>
          <a:lstStyle/>
          <a:p>
            <a:fld id="{5281CF07-3EFB-45D6-951F-6AFD9005A1CB}" type="slidenum">
              <a:rPr lang="hu-HU" smtClean="0"/>
              <a:t>‹#›</a:t>
            </a:fld>
            <a:endParaRPr lang="hu-HU"/>
          </a:p>
        </p:txBody>
      </p:sp>
    </p:spTree>
    <p:extLst>
      <p:ext uri="{BB962C8B-B14F-4D97-AF65-F5344CB8AC3E}">
        <p14:creationId xmlns:p14="http://schemas.microsoft.com/office/powerpoint/2010/main" val="10936012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átum helye 1"/>
          <p:cNvSpPr>
            <a:spLocks noGrp="1"/>
          </p:cNvSpPr>
          <p:nvPr>
            <p:ph type="dt" sz="half" idx="10"/>
          </p:nvPr>
        </p:nvSpPr>
        <p:spPr/>
        <p:txBody>
          <a:bodyPr/>
          <a:lstStyle/>
          <a:p>
            <a:fld id="{08716259-52C0-471B-A4C9-57D65B8E4C30}" type="datetimeFigureOut">
              <a:rPr lang="hu-HU" smtClean="0"/>
              <a:t>2015.09.23.</a:t>
            </a:fld>
            <a:endParaRPr lang="hu-HU"/>
          </a:p>
        </p:txBody>
      </p:sp>
      <p:sp>
        <p:nvSpPr>
          <p:cNvPr id="3" name="Élőláb helye 2"/>
          <p:cNvSpPr>
            <a:spLocks noGrp="1"/>
          </p:cNvSpPr>
          <p:nvPr>
            <p:ph type="ftr" sz="quarter" idx="11"/>
          </p:nvPr>
        </p:nvSpPr>
        <p:spPr/>
        <p:txBody>
          <a:bodyPr/>
          <a:lstStyle/>
          <a:p>
            <a:endParaRPr lang="hu-HU"/>
          </a:p>
        </p:txBody>
      </p:sp>
      <p:sp>
        <p:nvSpPr>
          <p:cNvPr id="4" name="Dia számának helye 3"/>
          <p:cNvSpPr>
            <a:spLocks noGrp="1"/>
          </p:cNvSpPr>
          <p:nvPr>
            <p:ph type="sldNum" sz="quarter" idx="12"/>
          </p:nvPr>
        </p:nvSpPr>
        <p:spPr/>
        <p:txBody>
          <a:bodyPr/>
          <a:lstStyle/>
          <a:p>
            <a:fld id="{5281CF07-3EFB-45D6-951F-6AFD9005A1CB}" type="slidenum">
              <a:rPr lang="hu-HU" smtClean="0"/>
              <a:t>‹#›</a:t>
            </a:fld>
            <a:endParaRPr lang="hu-HU"/>
          </a:p>
        </p:txBody>
      </p:sp>
    </p:spTree>
    <p:extLst>
      <p:ext uri="{BB962C8B-B14F-4D97-AF65-F5344CB8AC3E}">
        <p14:creationId xmlns:p14="http://schemas.microsoft.com/office/powerpoint/2010/main" val="10178915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457200" y="273050"/>
            <a:ext cx="3008313" cy="1162050"/>
          </a:xfrm>
        </p:spPr>
        <p:txBody>
          <a:bodyPr anchor="b"/>
          <a:lstStyle>
            <a:lvl1pPr algn="l">
              <a:defRPr sz="2000" b="1"/>
            </a:lvl1pPr>
          </a:lstStyle>
          <a:p>
            <a:r>
              <a:rPr lang="hu-HU" smtClean="0"/>
              <a:t>Mintacím szerkesztése</a:t>
            </a:r>
            <a:endParaRPr lang="hu-HU"/>
          </a:p>
        </p:txBody>
      </p:sp>
      <p:sp>
        <p:nvSpPr>
          <p:cNvPr id="3" name="Tartalom helye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Szöveg hely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Dátum helye 4"/>
          <p:cNvSpPr>
            <a:spLocks noGrp="1"/>
          </p:cNvSpPr>
          <p:nvPr>
            <p:ph type="dt" sz="half" idx="10"/>
          </p:nvPr>
        </p:nvSpPr>
        <p:spPr/>
        <p:txBody>
          <a:bodyPr/>
          <a:lstStyle/>
          <a:p>
            <a:fld id="{08716259-52C0-471B-A4C9-57D65B8E4C30}" type="datetimeFigureOut">
              <a:rPr lang="hu-HU" smtClean="0"/>
              <a:t>2015.09.23.</a:t>
            </a:fld>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5281CF07-3EFB-45D6-951F-6AFD9005A1CB}" type="slidenum">
              <a:rPr lang="hu-HU" smtClean="0"/>
              <a:t>‹#›</a:t>
            </a:fld>
            <a:endParaRPr lang="hu-HU"/>
          </a:p>
        </p:txBody>
      </p:sp>
    </p:spTree>
    <p:extLst>
      <p:ext uri="{BB962C8B-B14F-4D97-AF65-F5344CB8AC3E}">
        <p14:creationId xmlns:p14="http://schemas.microsoft.com/office/powerpoint/2010/main" val="41641482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1792288" y="4800600"/>
            <a:ext cx="5486400" cy="566738"/>
          </a:xfrm>
        </p:spPr>
        <p:txBody>
          <a:bodyPr anchor="b"/>
          <a:lstStyle>
            <a:lvl1pPr algn="l">
              <a:defRPr sz="2000" b="1"/>
            </a:lvl1pPr>
          </a:lstStyle>
          <a:p>
            <a:r>
              <a:rPr lang="hu-HU" smtClean="0"/>
              <a:t>Mintacím szerkesztése</a:t>
            </a:r>
            <a:endParaRPr lang="hu-HU"/>
          </a:p>
        </p:txBody>
      </p:sp>
      <p:sp>
        <p:nvSpPr>
          <p:cNvPr id="3" name="Kép hely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u-HU"/>
          </a:p>
        </p:txBody>
      </p:sp>
      <p:sp>
        <p:nvSpPr>
          <p:cNvPr id="4" name="Szöveg hely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Dátum helye 4"/>
          <p:cNvSpPr>
            <a:spLocks noGrp="1"/>
          </p:cNvSpPr>
          <p:nvPr>
            <p:ph type="dt" sz="half" idx="10"/>
          </p:nvPr>
        </p:nvSpPr>
        <p:spPr/>
        <p:txBody>
          <a:bodyPr/>
          <a:lstStyle/>
          <a:p>
            <a:fld id="{08716259-52C0-471B-A4C9-57D65B8E4C30}" type="datetimeFigureOut">
              <a:rPr lang="hu-HU" smtClean="0"/>
              <a:t>2015.09.23.</a:t>
            </a:fld>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5281CF07-3EFB-45D6-951F-6AFD9005A1CB}" type="slidenum">
              <a:rPr lang="hu-HU" smtClean="0"/>
              <a:t>‹#›</a:t>
            </a:fld>
            <a:endParaRPr lang="hu-HU"/>
          </a:p>
        </p:txBody>
      </p:sp>
    </p:spTree>
    <p:extLst>
      <p:ext uri="{BB962C8B-B14F-4D97-AF65-F5344CB8AC3E}">
        <p14:creationId xmlns:p14="http://schemas.microsoft.com/office/powerpoint/2010/main" val="37666351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ím hely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hu-HU" smtClean="0"/>
              <a:t>Mintacím szerkesztése</a:t>
            </a:r>
            <a:endParaRPr lang="hu-HU"/>
          </a:p>
        </p:txBody>
      </p:sp>
      <p:sp>
        <p:nvSpPr>
          <p:cNvPr id="3" name="Szöveg hely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8716259-52C0-471B-A4C9-57D65B8E4C30}" type="datetimeFigureOut">
              <a:rPr lang="hu-HU" smtClean="0"/>
              <a:t>2015.09.23.</a:t>
            </a:fld>
            <a:endParaRPr lang="hu-HU"/>
          </a:p>
        </p:txBody>
      </p:sp>
      <p:sp>
        <p:nvSpPr>
          <p:cNvPr id="5" name="Élőláb hely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hu-HU"/>
          </a:p>
        </p:txBody>
      </p:sp>
      <p:sp>
        <p:nvSpPr>
          <p:cNvPr id="6" name="Dia számának hely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81CF07-3EFB-45D6-951F-6AFD9005A1CB}" type="slidenum">
              <a:rPr lang="hu-HU" smtClean="0"/>
              <a:t>‹#›</a:t>
            </a:fld>
            <a:endParaRPr lang="hu-HU"/>
          </a:p>
        </p:txBody>
      </p:sp>
    </p:spTree>
    <p:extLst>
      <p:ext uri="{BB962C8B-B14F-4D97-AF65-F5344CB8AC3E}">
        <p14:creationId xmlns:p14="http://schemas.microsoft.com/office/powerpoint/2010/main" val="30110885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gif"/></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gif"/></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www.zeneipar.info/"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www.proart.hu/" TargetMode="External"/><Relationship Id="rId2" Type="http://schemas.openxmlformats.org/officeDocument/2006/relationships/hyperlink" Target="http://www.hamisitasellen.hu/" TargetMode="External"/><Relationship Id="rId1" Type="http://schemas.openxmlformats.org/officeDocument/2006/relationships/slideLayout" Target="../slideLayouts/slideLayout2.xml"/><Relationship Id="rId5" Type="http://schemas.openxmlformats.org/officeDocument/2006/relationships/hyperlink" Target="http://www.zeneipar.info/" TargetMode="External"/><Relationship Id="rId4" Type="http://schemas.openxmlformats.org/officeDocument/2006/relationships/hyperlink" Target="http://www.szerzoijogikezikonyv.hu/" TargetMode="Externa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3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6.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3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hyperlink" Target="http://oli.hu/toplista/index.php"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hyperlink" Target="https://www.youtube.com/watch?v=AYbFjV7-ppk"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www.szerzoijogikezikonyv.hu/" TargetMode="External"/><Relationship Id="rId2" Type="http://schemas.openxmlformats.org/officeDocument/2006/relationships/hyperlink" Target="http://www.proart.hu/" TargetMode="External"/><Relationship Id="rId1" Type="http://schemas.openxmlformats.org/officeDocument/2006/relationships/slideLayout" Target="../slideLayouts/slideLayout2.xml"/><Relationship Id="rId4" Type="http://schemas.openxmlformats.org/officeDocument/2006/relationships/hyperlink" Target="http://www.zeneipar.info/"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gif"/></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ctrTitle"/>
          </p:nvPr>
        </p:nvSpPr>
        <p:spPr>
          <a:xfrm>
            <a:off x="323528" y="2130425"/>
            <a:ext cx="8134672" cy="1470025"/>
          </a:xfrm>
        </p:spPr>
        <p:txBody>
          <a:bodyPr>
            <a:normAutofit fontScale="90000"/>
          </a:bodyPr>
          <a:lstStyle/>
          <a:p>
            <a:r>
              <a:rPr lang="hu-HU" sz="6000" dirty="0"/>
              <a:t>Szerzői jog a XXI. században </a:t>
            </a:r>
            <a:r>
              <a:rPr lang="hu-HU" sz="6000" dirty="0" smtClean="0"/>
              <a:t/>
            </a:r>
            <a:br>
              <a:rPr lang="hu-HU" sz="6000" dirty="0" smtClean="0"/>
            </a:br>
            <a:r>
              <a:rPr lang="hu-HU" sz="3600" dirty="0" smtClean="0"/>
              <a:t>(</a:t>
            </a:r>
            <a:r>
              <a:rPr lang="hu-HU" sz="3600" dirty="0"/>
              <a:t>letöltés, megosztás, biztonság, veszélyek)</a:t>
            </a:r>
            <a:br>
              <a:rPr lang="hu-HU" sz="3600" dirty="0"/>
            </a:br>
            <a:endParaRPr lang="hu-HU" sz="3600" dirty="0"/>
          </a:p>
        </p:txBody>
      </p:sp>
      <p:sp>
        <p:nvSpPr>
          <p:cNvPr id="3" name="Alcím 2"/>
          <p:cNvSpPr>
            <a:spLocks noGrp="1"/>
          </p:cNvSpPr>
          <p:nvPr>
            <p:ph type="subTitle" idx="1"/>
          </p:nvPr>
        </p:nvSpPr>
        <p:spPr>
          <a:xfrm>
            <a:off x="5724128" y="5445224"/>
            <a:ext cx="2984376" cy="841648"/>
          </a:xfrm>
        </p:spPr>
        <p:txBody>
          <a:bodyPr>
            <a:normAutofit fontScale="85000" lnSpcReduction="20000"/>
          </a:bodyPr>
          <a:lstStyle/>
          <a:p>
            <a:r>
              <a:rPr lang="hu-HU" dirty="0" smtClean="0"/>
              <a:t>Horváth Péter</a:t>
            </a:r>
          </a:p>
          <a:p>
            <a:r>
              <a:rPr lang="hu-HU" dirty="0" smtClean="0"/>
              <a:t>ProArt </a:t>
            </a:r>
            <a:endParaRPr lang="hu-HU" dirty="0"/>
          </a:p>
        </p:txBody>
      </p:sp>
    </p:spTree>
    <p:extLst>
      <p:ext uri="{BB962C8B-B14F-4D97-AF65-F5344CB8AC3E}">
        <p14:creationId xmlns:p14="http://schemas.microsoft.com/office/powerpoint/2010/main" val="188779588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Cím 1"/>
          <p:cNvSpPr>
            <a:spLocks noGrp="1"/>
          </p:cNvSpPr>
          <p:nvPr>
            <p:ph type="title"/>
          </p:nvPr>
        </p:nvSpPr>
        <p:spPr/>
        <p:txBody>
          <a:bodyPr/>
          <a:lstStyle/>
          <a:p>
            <a:pPr eaLnBrk="1" hangingPunct="1"/>
            <a:r>
              <a:rPr lang="hu-HU" dirty="0" smtClean="0">
                <a:latin typeface="Times New Roman" pitchFamily="18" charset="0"/>
                <a:cs typeface="Times New Roman" pitchFamily="18" charset="0"/>
              </a:rPr>
              <a:t>2008 </a:t>
            </a:r>
            <a:r>
              <a:rPr lang="hu-HU" dirty="0" err="1" smtClean="0">
                <a:latin typeface="Times New Roman" pitchFamily="18" charset="0"/>
                <a:cs typeface="Times New Roman" pitchFamily="18" charset="0"/>
              </a:rPr>
              <a:t>Special</a:t>
            </a:r>
            <a:r>
              <a:rPr lang="hu-HU" dirty="0" smtClean="0">
                <a:latin typeface="Times New Roman" pitchFamily="18" charset="0"/>
                <a:cs typeface="Times New Roman" pitchFamily="18" charset="0"/>
              </a:rPr>
              <a:t> 301. </a:t>
            </a:r>
            <a:r>
              <a:rPr lang="hu-HU" dirty="0" err="1" smtClean="0">
                <a:latin typeface="Times New Roman" pitchFamily="18" charset="0"/>
                <a:cs typeface="Times New Roman" pitchFamily="18" charset="0"/>
              </a:rPr>
              <a:t>Report</a:t>
            </a:r>
            <a:endParaRPr lang="hu-HU" dirty="0" smtClean="0">
              <a:latin typeface="Times New Roman" pitchFamily="18" charset="0"/>
              <a:cs typeface="Times New Roman" pitchFamily="18" charset="0"/>
            </a:endParaRPr>
          </a:p>
        </p:txBody>
      </p:sp>
      <p:sp>
        <p:nvSpPr>
          <p:cNvPr id="13315" name="Szövegdoboz 4"/>
          <p:cNvSpPr txBox="1">
            <a:spLocks noChangeArrowheads="1"/>
          </p:cNvSpPr>
          <p:nvPr/>
        </p:nvSpPr>
        <p:spPr bwMode="auto">
          <a:xfrm>
            <a:off x="0" y="6596063"/>
            <a:ext cx="184150" cy="261937"/>
          </a:xfrm>
          <a:prstGeom prst="rect">
            <a:avLst/>
          </a:prstGeom>
          <a:noFill/>
          <a:ln w="9525">
            <a:noFill/>
            <a:miter lim="800000"/>
            <a:headEnd/>
            <a:tailEnd/>
          </a:ln>
        </p:spPr>
        <p:txBody>
          <a:bodyPr wrap="none">
            <a:spAutoFit/>
          </a:bodyPr>
          <a:lstStyle/>
          <a:p>
            <a:endParaRPr lang="hu-HU" sz="1100">
              <a:latin typeface="Calibri" pitchFamily="34" charset="0"/>
            </a:endParaRPr>
          </a:p>
        </p:txBody>
      </p:sp>
      <p:sp>
        <p:nvSpPr>
          <p:cNvPr id="13316" name="Szövegdoboz 6"/>
          <p:cNvSpPr txBox="1">
            <a:spLocks noChangeArrowheads="1"/>
          </p:cNvSpPr>
          <p:nvPr/>
        </p:nvSpPr>
        <p:spPr bwMode="auto">
          <a:xfrm>
            <a:off x="285750" y="1428750"/>
            <a:ext cx="8572500" cy="4800600"/>
          </a:xfrm>
          <a:prstGeom prst="rect">
            <a:avLst/>
          </a:prstGeom>
          <a:noFill/>
          <a:ln w="9525">
            <a:noFill/>
            <a:miter lim="800000"/>
            <a:headEnd/>
            <a:tailEnd/>
          </a:ln>
        </p:spPr>
        <p:txBody>
          <a:bodyPr>
            <a:spAutoFit/>
          </a:bodyPr>
          <a:lstStyle/>
          <a:p>
            <a:r>
              <a:rPr lang="en-US" sz="2400" b="1" dirty="0">
                <a:solidFill>
                  <a:srgbClr val="FF0000"/>
                </a:solidFill>
                <a:latin typeface="Calibri" pitchFamily="34" charset="0"/>
              </a:rPr>
              <a:t>Hungary will remain on the Watch List in 2008</a:t>
            </a:r>
            <a:r>
              <a:rPr lang="en-US" sz="2400" dirty="0">
                <a:latin typeface="Calibri" pitchFamily="34" charset="0"/>
              </a:rPr>
              <a:t>. Hungary has made </a:t>
            </a:r>
            <a:r>
              <a:rPr lang="en-US" sz="2400" b="1" dirty="0">
                <a:latin typeface="Calibri" pitchFamily="34" charset="0"/>
              </a:rPr>
              <a:t>some IPR improvements</a:t>
            </a:r>
            <a:r>
              <a:rPr lang="en-US" sz="2400" dirty="0">
                <a:latin typeface="Calibri" pitchFamily="34" charset="0"/>
              </a:rPr>
              <a:t>,</a:t>
            </a:r>
            <a:r>
              <a:rPr lang="hu-HU" sz="2400" dirty="0">
                <a:latin typeface="Calibri" pitchFamily="34" charset="0"/>
              </a:rPr>
              <a:t> </a:t>
            </a:r>
            <a:r>
              <a:rPr lang="en-US" sz="2400" dirty="0">
                <a:latin typeface="Calibri" pitchFamily="34" charset="0"/>
              </a:rPr>
              <a:t>including the establishment in January 2008 of </a:t>
            </a:r>
            <a:r>
              <a:rPr lang="en-US" sz="2400" dirty="0">
                <a:solidFill>
                  <a:schemeClr val="tx2"/>
                </a:solidFill>
                <a:latin typeface="Calibri" pitchFamily="34" charset="0"/>
              </a:rPr>
              <a:t>a </a:t>
            </a:r>
            <a:r>
              <a:rPr lang="en-US" sz="2400" b="1" dirty="0">
                <a:solidFill>
                  <a:schemeClr val="tx2"/>
                </a:solidFill>
                <a:latin typeface="Calibri" pitchFamily="34" charset="0"/>
              </a:rPr>
              <a:t>National Board Against Counterfeiting</a:t>
            </a:r>
            <a:r>
              <a:rPr lang="en-US" sz="2400" dirty="0">
                <a:latin typeface="Calibri" pitchFamily="34" charset="0"/>
              </a:rPr>
              <a:t>. The</a:t>
            </a:r>
            <a:r>
              <a:rPr lang="hu-HU" sz="2400" dirty="0">
                <a:latin typeface="Calibri" pitchFamily="34" charset="0"/>
              </a:rPr>
              <a:t> </a:t>
            </a:r>
            <a:r>
              <a:rPr lang="en-US" sz="2400" dirty="0">
                <a:latin typeface="Calibri" pitchFamily="34" charset="0"/>
              </a:rPr>
              <a:t>United States will monitor the progress of Hungary’s efforts to combat piracy and counterfeiting.</a:t>
            </a:r>
            <a:r>
              <a:rPr lang="hu-HU" sz="2400" dirty="0">
                <a:latin typeface="Calibri" pitchFamily="34" charset="0"/>
              </a:rPr>
              <a:t> </a:t>
            </a:r>
            <a:r>
              <a:rPr lang="en-US" sz="2400" dirty="0">
                <a:latin typeface="Calibri" pitchFamily="34" charset="0"/>
              </a:rPr>
              <a:t>Further improvements are needed to ensure that </a:t>
            </a:r>
            <a:r>
              <a:rPr lang="en-US" sz="2400" b="1" u="sng" dirty="0">
                <a:latin typeface="Calibri" pitchFamily="34" charset="0"/>
              </a:rPr>
              <a:t>prosecutors</a:t>
            </a:r>
            <a:r>
              <a:rPr lang="en-US" sz="2400" b="1" dirty="0">
                <a:latin typeface="Calibri" pitchFamily="34" charset="0"/>
              </a:rPr>
              <a:t> follow through with cases against IP</a:t>
            </a:r>
            <a:r>
              <a:rPr lang="hu-HU" sz="2400" b="1" dirty="0">
                <a:latin typeface="Calibri" pitchFamily="34" charset="0"/>
              </a:rPr>
              <a:t> </a:t>
            </a:r>
            <a:r>
              <a:rPr lang="en-US" sz="2400" b="1" dirty="0">
                <a:latin typeface="Calibri" pitchFamily="34" charset="0"/>
              </a:rPr>
              <a:t>infringers</a:t>
            </a:r>
            <a:r>
              <a:rPr lang="en-US" sz="2400" dirty="0">
                <a:latin typeface="Calibri" pitchFamily="34" charset="0"/>
              </a:rPr>
              <a:t>, and that </a:t>
            </a:r>
            <a:r>
              <a:rPr lang="en-US" sz="2400" b="1" u="sng" dirty="0">
                <a:latin typeface="Calibri" pitchFamily="34" charset="0"/>
              </a:rPr>
              <a:t>judges</a:t>
            </a:r>
            <a:r>
              <a:rPr lang="en-US" sz="2400" b="1" dirty="0">
                <a:latin typeface="Calibri" pitchFamily="34" charset="0"/>
              </a:rPr>
              <a:t> are encouraged to impose deterrent-level sentences for civil and</a:t>
            </a:r>
            <a:r>
              <a:rPr lang="hu-HU" sz="2400" b="1" dirty="0">
                <a:latin typeface="Calibri" pitchFamily="34" charset="0"/>
              </a:rPr>
              <a:t> </a:t>
            </a:r>
            <a:r>
              <a:rPr lang="en-US" sz="2400" b="1" dirty="0">
                <a:latin typeface="Calibri" pitchFamily="34" charset="0"/>
              </a:rPr>
              <a:t>criminal IP infringement</a:t>
            </a:r>
            <a:r>
              <a:rPr lang="en-US" sz="2400" dirty="0">
                <a:latin typeface="Calibri" pitchFamily="34" charset="0"/>
              </a:rPr>
              <a:t>. U.S. copyright industries also report that </a:t>
            </a:r>
            <a:r>
              <a:rPr lang="en-US" sz="2400" b="1" dirty="0">
                <a:solidFill>
                  <a:srgbClr val="FF0000"/>
                </a:solidFill>
                <a:latin typeface="Calibri" pitchFamily="34" charset="0"/>
              </a:rPr>
              <a:t>Internet piracy in Hungary is</a:t>
            </a:r>
            <a:r>
              <a:rPr lang="hu-HU" sz="2400" b="1" dirty="0">
                <a:solidFill>
                  <a:srgbClr val="FF0000"/>
                </a:solidFill>
                <a:latin typeface="Calibri" pitchFamily="34" charset="0"/>
              </a:rPr>
              <a:t> </a:t>
            </a:r>
            <a:r>
              <a:rPr lang="en-US" sz="2400" b="1" dirty="0">
                <a:solidFill>
                  <a:srgbClr val="FF0000"/>
                </a:solidFill>
                <a:latin typeface="Calibri" pitchFamily="34" charset="0"/>
              </a:rPr>
              <a:t>a growing problem</a:t>
            </a:r>
            <a:r>
              <a:rPr lang="en-US" sz="2400" dirty="0">
                <a:latin typeface="Calibri" pitchFamily="34" charset="0"/>
              </a:rPr>
              <a:t>. The United States will continue to work with the Hungarian Government to</a:t>
            </a:r>
            <a:r>
              <a:rPr lang="hu-HU" sz="2400" dirty="0">
                <a:latin typeface="Calibri" pitchFamily="34" charset="0"/>
              </a:rPr>
              <a:t> </a:t>
            </a:r>
            <a:r>
              <a:rPr lang="hu-HU" sz="2400" dirty="0" err="1">
                <a:latin typeface="Calibri" pitchFamily="34" charset="0"/>
              </a:rPr>
              <a:t>address</a:t>
            </a:r>
            <a:r>
              <a:rPr lang="hu-HU" sz="2400" dirty="0">
                <a:latin typeface="Calibri" pitchFamily="34" charset="0"/>
              </a:rPr>
              <a:t> </a:t>
            </a:r>
            <a:r>
              <a:rPr lang="hu-HU" sz="2400" dirty="0" err="1">
                <a:latin typeface="Calibri" pitchFamily="34" charset="0"/>
              </a:rPr>
              <a:t>these</a:t>
            </a:r>
            <a:r>
              <a:rPr lang="hu-HU" sz="2400" dirty="0">
                <a:latin typeface="Calibri" pitchFamily="34" charset="0"/>
              </a:rPr>
              <a:t> IPR </a:t>
            </a:r>
            <a:r>
              <a:rPr lang="hu-HU" sz="2400" dirty="0" err="1">
                <a:latin typeface="Calibri" pitchFamily="34" charset="0"/>
              </a:rPr>
              <a:t>concerns</a:t>
            </a:r>
            <a:r>
              <a:rPr lang="hu-HU" sz="2400" dirty="0">
                <a:latin typeface="Calibri" pitchFamily="34" charset="0"/>
              </a:rPr>
              <a:t>.</a:t>
            </a:r>
          </a:p>
          <a:p>
            <a:endParaRPr lang="hu-HU" sz="2400" dirty="0">
              <a:latin typeface="Times New Roman" pitchFamily="18" charset="0"/>
              <a:cs typeface="Times New Roman" pitchFamily="18" charset="0"/>
            </a:endParaRPr>
          </a:p>
          <a:p>
            <a:pPr lvl="3">
              <a:buFontTx/>
              <a:buChar char="-"/>
            </a:pPr>
            <a:endParaRPr lang="hu-HU" dirty="0">
              <a:latin typeface="Calibri" pitchFamily="34" charset="0"/>
            </a:endParaRPr>
          </a:p>
        </p:txBody>
      </p:sp>
    </p:spTree>
    <p:extLst>
      <p:ext uri="{BB962C8B-B14F-4D97-AF65-F5344CB8AC3E}">
        <p14:creationId xmlns:p14="http://schemas.microsoft.com/office/powerpoint/2010/main" val="108784189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3"/>
          <p:cNvSpPr>
            <a:spLocks noChangeArrowheads="1"/>
          </p:cNvSpPr>
          <p:nvPr/>
        </p:nvSpPr>
        <p:spPr bwMode="auto">
          <a:xfrm>
            <a:off x="0" y="2787650"/>
            <a:ext cx="9144000" cy="0"/>
          </a:xfrm>
          <a:prstGeom prst="rect">
            <a:avLst/>
          </a:prstGeom>
          <a:noFill/>
          <a:ln w="9525">
            <a:noFill/>
            <a:miter lim="800000"/>
            <a:headEnd/>
            <a:tailEnd/>
          </a:ln>
        </p:spPr>
        <p:txBody>
          <a:bodyPr wrap="none" anchor="ctr">
            <a:spAutoFit/>
          </a:bodyPr>
          <a:lstStyle/>
          <a:p>
            <a:endParaRPr lang="hu-HU"/>
          </a:p>
        </p:txBody>
      </p:sp>
      <p:sp>
        <p:nvSpPr>
          <p:cNvPr id="14339" name="Text Box 5"/>
          <p:cNvSpPr txBox="1">
            <a:spLocks noChangeArrowheads="1"/>
          </p:cNvSpPr>
          <p:nvPr/>
        </p:nvSpPr>
        <p:spPr bwMode="auto">
          <a:xfrm>
            <a:off x="395288" y="357188"/>
            <a:ext cx="8424862" cy="6002337"/>
          </a:xfrm>
          <a:prstGeom prst="rect">
            <a:avLst/>
          </a:prstGeom>
          <a:noFill/>
          <a:ln w="9525">
            <a:noFill/>
            <a:miter lim="800000"/>
            <a:headEnd/>
            <a:tailEnd/>
          </a:ln>
        </p:spPr>
        <p:txBody>
          <a:bodyPr>
            <a:spAutoFit/>
          </a:bodyPr>
          <a:lstStyle/>
          <a:p>
            <a:r>
              <a:rPr lang="en-US" sz="2400" b="1" u="sng"/>
              <a:t>Hungary is being removed from the Special 301 Watch List </a:t>
            </a:r>
            <a:r>
              <a:rPr lang="en-US" sz="2400"/>
              <a:t>in recognition of the significant improvements on enforcement and other actions taken during the past year. Hungary has taken proactive steps to address the growing threat of Internet piracy, and its customs and police officials have developed their ability to effectively identify infringing products. Through effective and consistent enforcement actions, Hungary has closed its notorious </a:t>
            </a:r>
            <a:r>
              <a:rPr lang="en-US" sz="2400" u="sng"/>
              <a:t>Verseny street </a:t>
            </a:r>
            <a:r>
              <a:rPr lang="en-US" sz="2400"/>
              <a:t>market, which was home to an array of illegitimate products. Furthermore, Hungary has taken effective measures to protect IPR, including numerous public awareness-raising campaigns, and training and educational seminars for police, prosecutors, and judges. The United States will continue to monitor Hungary’s progress to ensure that IPR protection and enforcement improvements are ongoing.</a:t>
            </a:r>
            <a:endParaRPr lang="hu-HU" sz="2400"/>
          </a:p>
          <a:p>
            <a:endParaRPr lang="en-US" sz="2400"/>
          </a:p>
        </p:txBody>
      </p:sp>
    </p:spTree>
    <p:extLst>
      <p:ext uri="{BB962C8B-B14F-4D97-AF65-F5344CB8AC3E}">
        <p14:creationId xmlns:p14="http://schemas.microsoft.com/office/powerpoint/2010/main" val="3199916689"/>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endParaRPr lang="hu-HU"/>
          </a:p>
        </p:txBody>
      </p:sp>
      <p:pic>
        <p:nvPicPr>
          <p:cNvPr id="4" name="Tartalom helye 3"/>
          <p:cNvPicPr>
            <a:picLocks noGrp="1"/>
          </p:cNvPicPr>
          <p:nvPr>
            <p:ph idx="1"/>
          </p:nvPr>
        </p:nvPicPr>
        <p:blipFill rotWithShape="1">
          <a:blip r:embed="rId2"/>
          <a:srcRect l="11994" t="12534" r="9445" b="10129"/>
          <a:stretch/>
        </p:blipFill>
        <p:spPr bwMode="auto">
          <a:xfrm>
            <a:off x="179513" y="404664"/>
            <a:ext cx="8280919" cy="5688632"/>
          </a:xfrm>
          <a:prstGeom prst="rect">
            <a:avLst/>
          </a:prstGeom>
          <a:ln>
            <a:noFill/>
          </a:ln>
          <a:extLst>
            <a:ext uri="{53640926-AAD7-44D8-BBD7-CCE9431645EC}">
              <a14:shadowObscured xmlns:a14="http://schemas.microsoft.com/office/drawing/2010/main"/>
            </a:ext>
          </a:extLst>
        </p:spPr>
      </p:pic>
      <p:sp>
        <p:nvSpPr>
          <p:cNvPr id="5" name="Szövegdoboz 4"/>
          <p:cNvSpPr txBox="1"/>
          <p:nvPr/>
        </p:nvSpPr>
        <p:spPr>
          <a:xfrm>
            <a:off x="467544" y="6381328"/>
            <a:ext cx="8280920" cy="307777"/>
          </a:xfrm>
          <a:prstGeom prst="rect">
            <a:avLst/>
          </a:prstGeom>
          <a:noFill/>
        </p:spPr>
        <p:txBody>
          <a:bodyPr wrap="square" rtlCol="0">
            <a:spAutoFit/>
          </a:bodyPr>
          <a:lstStyle/>
          <a:p>
            <a:r>
              <a:rPr lang="hu-HU" sz="1400" i="1" dirty="0" smtClean="0"/>
              <a:t>A </a:t>
            </a:r>
            <a:r>
              <a:rPr lang="hu-HU" sz="1400" i="1" dirty="0"/>
              <a:t>SZERZŐI JOGI </a:t>
            </a:r>
            <a:r>
              <a:rPr lang="hu-HU" sz="1400" i="1" dirty="0" smtClean="0"/>
              <a:t>ÁGAZATOK  GAZDASÁGI SÚLYA  MAGYARORSZÁGON </a:t>
            </a:r>
            <a:r>
              <a:rPr lang="hu-HU" sz="1400" i="1" dirty="0"/>
              <a:t>3</a:t>
            </a:r>
            <a:r>
              <a:rPr lang="hu-HU" sz="1400" i="1" dirty="0" smtClean="0"/>
              <a:t>. – </a:t>
            </a:r>
            <a:r>
              <a:rPr lang="hu-HU" sz="1400" i="1" dirty="0" err="1" smtClean="0"/>
              <a:t>SzTNH</a:t>
            </a:r>
            <a:r>
              <a:rPr lang="hu-HU" sz="1400" i="1" dirty="0" smtClean="0"/>
              <a:t> kutatás</a:t>
            </a:r>
            <a:endParaRPr lang="hu-HU" sz="1400" i="1" dirty="0"/>
          </a:p>
        </p:txBody>
      </p:sp>
    </p:spTree>
    <p:extLst>
      <p:ext uri="{BB962C8B-B14F-4D97-AF65-F5344CB8AC3E}">
        <p14:creationId xmlns:p14="http://schemas.microsoft.com/office/powerpoint/2010/main" val="397256723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endParaRPr lang="hu-HU"/>
          </a:p>
        </p:txBody>
      </p:sp>
      <p:sp>
        <p:nvSpPr>
          <p:cNvPr id="5" name="Szövegdoboz 4"/>
          <p:cNvSpPr txBox="1"/>
          <p:nvPr/>
        </p:nvSpPr>
        <p:spPr>
          <a:xfrm>
            <a:off x="467544" y="6381328"/>
            <a:ext cx="8280920" cy="307777"/>
          </a:xfrm>
          <a:prstGeom prst="rect">
            <a:avLst/>
          </a:prstGeom>
          <a:noFill/>
        </p:spPr>
        <p:txBody>
          <a:bodyPr wrap="square" rtlCol="0">
            <a:spAutoFit/>
          </a:bodyPr>
          <a:lstStyle/>
          <a:p>
            <a:r>
              <a:rPr lang="hu-HU" sz="1400" i="1" dirty="0" smtClean="0"/>
              <a:t>A </a:t>
            </a:r>
            <a:r>
              <a:rPr lang="hu-HU" sz="1400" i="1" dirty="0"/>
              <a:t>SZERZŐI JOGI </a:t>
            </a:r>
            <a:r>
              <a:rPr lang="hu-HU" sz="1400" i="1" dirty="0" smtClean="0"/>
              <a:t>ÁGAZATOK  GAZDASÁGI SÚLYA  MAGYARORSZÁGON </a:t>
            </a:r>
            <a:r>
              <a:rPr lang="hu-HU" sz="1400" i="1" dirty="0"/>
              <a:t>3</a:t>
            </a:r>
            <a:r>
              <a:rPr lang="hu-HU" sz="1400" i="1" dirty="0" smtClean="0"/>
              <a:t>. – </a:t>
            </a:r>
            <a:r>
              <a:rPr lang="hu-HU" sz="1400" i="1" dirty="0" err="1" smtClean="0"/>
              <a:t>SzTNH</a:t>
            </a:r>
            <a:r>
              <a:rPr lang="hu-HU" sz="1400" i="1" dirty="0" smtClean="0"/>
              <a:t> kutatás</a:t>
            </a:r>
            <a:endParaRPr lang="hu-HU" sz="1400" i="1" dirty="0"/>
          </a:p>
        </p:txBody>
      </p:sp>
      <p:pic>
        <p:nvPicPr>
          <p:cNvPr id="6" name="Tartalom helye 3"/>
          <p:cNvPicPr>
            <a:picLocks noGrp="1"/>
          </p:cNvPicPr>
          <p:nvPr>
            <p:ph idx="1"/>
          </p:nvPr>
        </p:nvPicPr>
        <p:blipFill rotWithShape="1">
          <a:blip r:embed="rId2"/>
          <a:srcRect l="27135" t="29067" r="24438" b="6396"/>
          <a:stretch/>
        </p:blipFill>
        <p:spPr bwMode="auto">
          <a:xfrm>
            <a:off x="323528" y="332656"/>
            <a:ext cx="8568952" cy="5793507"/>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27191050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endParaRPr lang="hu-HU"/>
          </a:p>
        </p:txBody>
      </p:sp>
      <p:pic>
        <p:nvPicPr>
          <p:cNvPr id="4" name="Tartalom helye 3"/>
          <p:cNvPicPr>
            <a:picLocks noGrp="1"/>
          </p:cNvPicPr>
          <p:nvPr>
            <p:ph idx="1"/>
          </p:nvPr>
        </p:nvPicPr>
        <p:blipFill rotWithShape="1">
          <a:blip r:embed="rId2"/>
          <a:srcRect l="27135" t="29067" r="24438" b="6396"/>
          <a:stretch/>
        </p:blipFill>
        <p:spPr bwMode="auto">
          <a:xfrm>
            <a:off x="323528" y="548680"/>
            <a:ext cx="8564910" cy="5793507"/>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3993463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Autofit/>
          </a:bodyPr>
          <a:lstStyle/>
          <a:p>
            <a:pPr lvl="0"/>
            <a:r>
              <a:rPr kumimoji="0" lang="hu-HU" altLang="hu-HU" sz="3600" b="0" i="1" u="none" strike="noStrike" cap="none" normalizeH="0" baseline="0" dirty="0" smtClean="0">
                <a:ln>
                  <a:noFill/>
                </a:ln>
                <a:solidFill>
                  <a:srgbClr val="065694"/>
                </a:solidFill>
                <a:effectLst/>
                <a:latin typeface="Georgia" pitchFamily="18" charset="0"/>
                <a:ea typeface="Times New Roman" pitchFamily="18" charset="0"/>
                <a:cs typeface="Times New Roman" pitchFamily="18" charset="0"/>
              </a:rPr>
              <a:t>Arany- </a:t>
            </a:r>
            <a:r>
              <a:rPr lang="hu-HU" altLang="hu-HU" sz="3600" i="1" dirty="0">
                <a:solidFill>
                  <a:srgbClr val="065694"/>
                </a:solidFill>
                <a:ea typeface="Times New Roman" pitchFamily="18" charset="0"/>
                <a:cs typeface="Times New Roman" pitchFamily="18" charset="0"/>
              </a:rPr>
              <a:t>é</a:t>
            </a:r>
            <a:r>
              <a:rPr kumimoji="0" lang="hu-HU" altLang="hu-HU" sz="3600" b="0" i="1" u="none" strike="noStrike" cap="none" normalizeH="0" baseline="0" dirty="0" smtClean="0">
                <a:ln>
                  <a:noFill/>
                </a:ln>
                <a:solidFill>
                  <a:srgbClr val="065694"/>
                </a:solidFill>
                <a:effectLst/>
                <a:latin typeface="Georgia" pitchFamily="18" charset="0"/>
                <a:ea typeface="Times New Roman" pitchFamily="18" charset="0"/>
                <a:cs typeface="Times New Roman" pitchFamily="18" charset="0"/>
              </a:rPr>
              <a:t>s platinalemezek </a:t>
            </a:r>
            <a:r>
              <a:rPr lang="hu-HU" altLang="hu-HU" sz="3600" i="1" dirty="0">
                <a:solidFill>
                  <a:srgbClr val="065694"/>
                </a:solidFill>
                <a:ea typeface="Times New Roman" pitchFamily="18" charset="0"/>
                <a:cs typeface="Times New Roman" pitchFamily="18" charset="0"/>
              </a:rPr>
              <a:t>›</a:t>
            </a:r>
            <a:r>
              <a:rPr kumimoji="0" lang="hu-HU" altLang="hu-HU" sz="3600" b="0" i="1" u="none" strike="noStrike" cap="none" normalizeH="0" baseline="0" dirty="0" smtClean="0">
                <a:ln>
                  <a:noFill/>
                </a:ln>
                <a:solidFill>
                  <a:srgbClr val="065694"/>
                </a:solidFill>
                <a:effectLst/>
                <a:latin typeface="Georgia" pitchFamily="18" charset="0"/>
                <a:ea typeface="Times New Roman" pitchFamily="18" charset="0"/>
                <a:cs typeface="Times New Roman" pitchFamily="18" charset="0"/>
              </a:rPr>
              <a:t> A d</a:t>
            </a:r>
            <a:r>
              <a:rPr lang="hu-HU" altLang="hu-HU" sz="3600" i="1" dirty="0">
                <a:solidFill>
                  <a:srgbClr val="065694"/>
                </a:solidFill>
                <a:ea typeface="Times New Roman" pitchFamily="18" charset="0"/>
                <a:cs typeface="Times New Roman" pitchFamily="18" charset="0"/>
              </a:rPr>
              <a:t>í</a:t>
            </a:r>
            <a:r>
              <a:rPr kumimoji="0" lang="hu-HU" altLang="hu-HU" sz="3600" b="0" i="1" u="none" strike="noStrike" cap="none" normalizeH="0" baseline="0" dirty="0" smtClean="0">
                <a:ln>
                  <a:noFill/>
                </a:ln>
                <a:solidFill>
                  <a:srgbClr val="065694"/>
                </a:solidFill>
                <a:effectLst/>
                <a:latin typeface="Georgia" pitchFamily="18" charset="0"/>
                <a:ea typeface="Times New Roman" pitchFamily="18" charset="0"/>
                <a:cs typeface="Times New Roman" pitchFamily="18" charset="0"/>
              </a:rPr>
              <a:t>jak t</a:t>
            </a:r>
            <a:r>
              <a:rPr lang="hu-HU" altLang="hu-HU" sz="3600" i="1" dirty="0">
                <a:solidFill>
                  <a:srgbClr val="065694"/>
                </a:solidFill>
                <a:ea typeface="Times New Roman" pitchFamily="18" charset="0"/>
                <a:cs typeface="Times New Roman" pitchFamily="18" charset="0"/>
              </a:rPr>
              <a:t>ö</a:t>
            </a:r>
            <a:r>
              <a:rPr kumimoji="0" lang="hu-HU" altLang="hu-HU" sz="3600" b="0" i="1" u="none" strike="noStrike" cap="none" normalizeH="0" baseline="0" dirty="0" smtClean="0">
                <a:ln>
                  <a:noFill/>
                </a:ln>
                <a:solidFill>
                  <a:srgbClr val="065694"/>
                </a:solidFill>
                <a:effectLst/>
                <a:latin typeface="Georgia" pitchFamily="18" charset="0"/>
                <a:ea typeface="Times New Roman" pitchFamily="18" charset="0"/>
                <a:cs typeface="Times New Roman" pitchFamily="18" charset="0"/>
              </a:rPr>
              <a:t>rt</a:t>
            </a:r>
            <a:r>
              <a:rPr lang="hu-HU" altLang="hu-HU" sz="3600" i="1" dirty="0">
                <a:solidFill>
                  <a:srgbClr val="065694"/>
                </a:solidFill>
                <a:ea typeface="Times New Roman" pitchFamily="18" charset="0"/>
                <a:cs typeface="Times New Roman" pitchFamily="18" charset="0"/>
              </a:rPr>
              <a:t>é</a:t>
            </a:r>
            <a:r>
              <a:rPr kumimoji="0" lang="hu-HU" altLang="hu-HU" sz="3600" b="0" i="1" u="none" strike="noStrike" cap="none" normalizeH="0" baseline="0" dirty="0" smtClean="0">
                <a:ln>
                  <a:noFill/>
                </a:ln>
                <a:solidFill>
                  <a:srgbClr val="065694"/>
                </a:solidFill>
                <a:effectLst/>
                <a:latin typeface="Georgia" pitchFamily="18" charset="0"/>
                <a:ea typeface="Times New Roman" pitchFamily="18" charset="0"/>
                <a:cs typeface="Times New Roman" pitchFamily="18" charset="0"/>
              </a:rPr>
              <a:t>nete</a:t>
            </a:r>
            <a:r>
              <a:rPr kumimoji="0" lang="hu-HU" altLang="hu-HU" sz="3600" b="0" i="0" u="none" strike="noStrike" cap="none" normalizeH="0" baseline="0" dirty="0" smtClean="0">
                <a:ln>
                  <a:noFill/>
                </a:ln>
                <a:solidFill>
                  <a:schemeClr val="tx1"/>
                </a:solidFill>
                <a:effectLst/>
                <a:latin typeface="Arial" pitchFamily="34" charset="0"/>
                <a:cs typeface="Arial" pitchFamily="34" charset="0"/>
              </a:rPr>
              <a:t/>
            </a:r>
            <a:br>
              <a:rPr kumimoji="0" lang="hu-HU" altLang="hu-HU" sz="3600" b="0" i="0" u="none" strike="noStrike" cap="none" normalizeH="0" baseline="0" dirty="0" smtClean="0">
                <a:ln>
                  <a:noFill/>
                </a:ln>
                <a:solidFill>
                  <a:schemeClr val="tx1"/>
                </a:solidFill>
                <a:effectLst/>
                <a:latin typeface="Arial" pitchFamily="34" charset="0"/>
                <a:cs typeface="Arial" pitchFamily="34" charset="0"/>
              </a:rPr>
            </a:br>
            <a:endParaRPr lang="hu-HU" sz="3600" dirty="0"/>
          </a:p>
        </p:txBody>
      </p:sp>
      <p:graphicFrame>
        <p:nvGraphicFramePr>
          <p:cNvPr id="4" name="Tartalom helye 3"/>
          <p:cNvGraphicFramePr>
            <a:graphicFrameLocks noGrp="1"/>
          </p:cNvGraphicFramePr>
          <p:nvPr>
            <p:ph idx="1"/>
            <p:extLst>
              <p:ext uri="{D42A27DB-BD31-4B8C-83A1-F6EECF244321}">
                <p14:modId xmlns:p14="http://schemas.microsoft.com/office/powerpoint/2010/main" val="4219359724"/>
              </p:ext>
            </p:extLst>
          </p:nvPr>
        </p:nvGraphicFramePr>
        <p:xfrm>
          <a:off x="539552" y="1196752"/>
          <a:ext cx="7992887" cy="4547510"/>
        </p:xfrm>
        <a:graphic>
          <a:graphicData uri="http://schemas.openxmlformats.org/drawingml/2006/table">
            <a:tbl>
              <a:tblPr firstRow="1" firstCol="1" bandRow="1">
                <a:tableStyleId>{5C22544A-7EE6-4342-B048-85BDC9FD1C3A}</a:tableStyleId>
              </a:tblPr>
              <a:tblGrid>
                <a:gridCol w="4186751"/>
                <a:gridCol w="1268712"/>
                <a:gridCol w="1268712"/>
                <a:gridCol w="1268712"/>
              </a:tblGrid>
              <a:tr h="592111">
                <a:tc>
                  <a:txBody>
                    <a:bodyPr/>
                    <a:lstStyle/>
                    <a:p>
                      <a:pPr>
                        <a:lnSpc>
                          <a:spcPct val="115000"/>
                        </a:lnSpc>
                      </a:pPr>
                      <a:endParaRPr lang="hu-HU" sz="1100" dirty="0">
                        <a:effectLst/>
                        <a:latin typeface="Calibri"/>
                      </a:endParaRPr>
                    </a:p>
                  </a:txBody>
                  <a:tcPr marL="19050" marR="19050" marT="19050" marB="19050" anchor="ctr"/>
                </a:tc>
                <a:tc>
                  <a:txBody>
                    <a:bodyPr/>
                    <a:lstStyle/>
                    <a:p>
                      <a:pPr algn="ctr">
                        <a:lnSpc>
                          <a:spcPct val="115000"/>
                        </a:lnSpc>
                        <a:spcAft>
                          <a:spcPts val="0"/>
                        </a:spcAft>
                      </a:pPr>
                      <a:r>
                        <a:rPr lang="hu-HU" sz="2000" dirty="0">
                          <a:effectLst/>
                        </a:rPr>
                        <a:t>Arany  </a:t>
                      </a:r>
                      <a:endParaRPr lang="hu-HU" sz="2000" dirty="0">
                        <a:effectLst/>
                        <a:latin typeface="Calibri"/>
                        <a:ea typeface="Calibri"/>
                        <a:cs typeface="Times New Roman"/>
                      </a:endParaRPr>
                    </a:p>
                  </a:txBody>
                  <a:tcPr marL="19050" marR="19050" marT="19050" marB="19050" anchor="ctr"/>
                </a:tc>
                <a:tc>
                  <a:txBody>
                    <a:bodyPr/>
                    <a:lstStyle/>
                    <a:p>
                      <a:pPr algn="ctr">
                        <a:lnSpc>
                          <a:spcPct val="115000"/>
                        </a:lnSpc>
                        <a:spcAft>
                          <a:spcPts val="0"/>
                        </a:spcAft>
                      </a:pPr>
                      <a:r>
                        <a:rPr lang="hu-HU" sz="2000" dirty="0">
                          <a:effectLst/>
                        </a:rPr>
                        <a:t>Platina  </a:t>
                      </a:r>
                      <a:endParaRPr lang="hu-HU" sz="2000" dirty="0">
                        <a:effectLst/>
                        <a:latin typeface="Calibri"/>
                        <a:ea typeface="Calibri"/>
                        <a:cs typeface="Times New Roman"/>
                      </a:endParaRPr>
                    </a:p>
                  </a:txBody>
                  <a:tcPr marL="19050" marR="19050" marT="19050" marB="19050" anchor="ctr"/>
                </a:tc>
                <a:tc>
                  <a:txBody>
                    <a:bodyPr/>
                    <a:lstStyle/>
                    <a:p>
                      <a:pPr algn="ctr">
                        <a:lnSpc>
                          <a:spcPct val="115000"/>
                        </a:lnSpc>
                        <a:spcAft>
                          <a:spcPts val="0"/>
                        </a:spcAft>
                      </a:pPr>
                      <a:r>
                        <a:rPr lang="hu-HU" sz="2000" dirty="0">
                          <a:effectLst/>
                        </a:rPr>
                        <a:t>Gyémánt</a:t>
                      </a:r>
                      <a:r>
                        <a:rPr lang="hu-HU" sz="1000" dirty="0">
                          <a:effectLst/>
                        </a:rPr>
                        <a:t>  </a:t>
                      </a:r>
                      <a:endParaRPr lang="hu-HU" sz="1100" dirty="0">
                        <a:effectLst/>
                        <a:latin typeface="Calibri"/>
                        <a:ea typeface="Calibri"/>
                        <a:cs typeface="Times New Roman"/>
                      </a:endParaRPr>
                    </a:p>
                  </a:txBody>
                  <a:tcPr marL="19050" marR="19050" marT="19050" marB="19050" anchor="ctr"/>
                </a:tc>
              </a:tr>
              <a:tr h="565057">
                <a:tc>
                  <a:txBody>
                    <a:bodyPr/>
                    <a:lstStyle/>
                    <a:p>
                      <a:pPr algn="ctr">
                        <a:lnSpc>
                          <a:spcPct val="115000"/>
                        </a:lnSpc>
                        <a:spcAft>
                          <a:spcPts val="0"/>
                        </a:spcAft>
                      </a:pPr>
                      <a:r>
                        <a:rPr lang="hu-HU" sz="2400" dirty="0">
                          <a:effectLst/>
                        </a:rPr>
                        <a:t>1992. 06. 12-ig</a:t>
                      </a:r>
                      <a:endParaRPr lang="hu-HU" sz="2400" dirty="0">
                        <a:effectLst/>
                        <a:latin typeface="Calibri"/>
                        <a:ea typeface="Calibri"/>
                        <a:cs typeface="Times New Roman"/>
                      </a:endParaRPr>
                    </a:p>
                  </a:txBody>
                  <a:tcPr marL="19050" marR="19050" marT="19050" marB="19050" anchor="ctr"/>
                </a:tc>
                <a:tc>
                  <a:txBody>
                    <a:bodyPr/>
                    <a:lstStyle/>
                    <a:p>
                      <a:pPr algn="ctr">
                        <a:lnSpc>
                          <a:spcPct val="115000"/>
                        </a:lnSpc>
                        <a:spcAft>
                          <a:spcPts val="0"/>
                        </a:spcAft>
                      </a:pPr>
                      <a:r>
                        <a:rPr lang="hu-HU" sz="2000" dirty="0">
                          <a:effectLst/>
                        </a:rPr>
                        <a:t>100 000</a:t>
                      </a:r>
                      <a:endParaRPr lang="hu-HU" sz="2000" dirty="0">
                        <a:effectLst/>
                        <a:latin typeface="Calibri"/>
                        <a:ea typeface="Calibri"/>
                        <a:cs typeface="Times New Roman"/>
                      </a:endParaRPr>
                    </a:p>
                  </a:txBody>
                  <a:tcPr marL="19050" marR="19050" marT="19050" marB="19050" anchor="ctr"/>
                </a:tc>
                <a:tc>
                  <a:txBody>
                    <a:bodyPr/>
                    <a:lstStyle/>
                    <a:p>
                      <a:pPr algn="ctr">
                        <a:lnSpc>
                          <a:spcPct val="115000"/>
                        </a:lnSpc>
                        <a:spcAft>
                          <a:spcPts val="0"/>
                        </a:spcAft>
                      </a:pPr>
                      <a:r>
                        <a:rPr lang="hu-HU" sz="2000" dirty="0">
                          <a:effectLst/>
                        </a:rPr>
                        <a:t>200 000</a:t>
                      </a:r>
                      <a:endParaRPr lang="hu-HU" sz="2000" dirty="0">
                        <a:effectLst/>
                        <a:latin typeface="Calibri"/>
                        <a:ea typeface="Calibri"/>
                        <a:cs typeface="Times New Roman"/>
                      </a:endParaRPr>
                    </a:p>
                  </a:txBody>
                  <a:tcPr marL="19050" marR="19050" marT="19050" marB="19050" anchor="ctr"/>
                </a:tc>
                <a:tc>
                  <a:txBody>
                    <a:bodyPr/>
                    <a:lstStyle/>
                    <a:p>
                      <a:pPr algn="ctr">
                        <a:lnSpc>
                          <a:spcPct val="115000"/>
                        </a:lnSpc>
                        <a:spcAft>
                          <a:spcPts val="0"/>
                        </a:spcAft>
                      </a:pPr>
                      <a:r>
                        <a:rPr lang="hu-HU" sz="2000" dirty="0">
                          <a:effectLst/>
                        </a:rPr>
                        <a:t>400 000</a:t>
                      </a:r>
                      <a:endParaRPr lang="hu-HU" sz="2000" dirty="0">
                        <a:effectLst/>
                        <a:latin typeface="Calibri"/>
                        <a:ea typeface="Calibri"/>
                        <a:cs typeface="Times New Roman"/>
                      </a:endParaRPr>
                    </a:p>
                  </a:txBody>
                  <a:tcPr marL="19050" marR="19050" marT="19050" marB="19050" anchor="ctr"/>
                </a:tc>
              </a:tr>
              <a:tr h="565057">
                <a:tc>
                  <a:txBody>
                    <a:bodyPr/>
                    <a:lstStyle/>
                    <a:p>
                      <a:pPr algn="ctr">
                        <a:lnSpc>
                          <a:spcPct val="115000"/>
                        </a:lnSpc>
                        <a:spcAft>
                          <a:spcPts val="0"/>
                        </a:spcAft>
                      </a:pPr>
                      <a:r>
                        <a:rPr lang="hu-HU" sz="1000" dirty="0">
                          <a:effectLst/>
                        </a:rPr>
                        <a:t>1992. 06. 12-től</a:t>
                      </a:r>
                      <a:endParaRPr lang="hu-HU" sz="1100" dirty="0">
                        <a:effectLst/>
                        <a:latin typeface="Calibri"/>
                        <a:ea typeface="Calibri"/>
                        <a:cs typeface="Times New Roman"/>
                      </a:endParaRPr>
                    </a:p>
                  </a:txBody>
                  <a:tcPr marL="19050" marR="19050" marT="19050" marB="19050" anchor="ctr"/>
                </a:tc>
                <a:tc>
                  <a:txBody>
                    <a:bodyPr/>
                    <a:lstStyle/>
                    <a:p>
                      <a:pPr algn="ctr">
                        <a:lnSpc>
                          <a:spcPct val="115000"/>
                        </a:lnSpc>
                        <a:spcAft>
                          <a:spcPts val="0"/>
                        </a:spcAft>
                      </a:pPr>
                      <a:r>
                        <a:rPr lang="hu-HU" sz="1000">
                          <a:effectLst/>
                        </a:rPr>
                        <a:t>50 000</a:t>
                      </a:r>
                      <a:endParaRPr lang="hu-HU" sz="1100">
                        <a:effectLst/>
                        <a:latin typeface="Calibri"/>
                        <a:ea typeface="Calibri"/>
                        <a:cs typeface="Times New Roman"/>
                      </a:endParaRPr>
                    </a:p>
                  </a:txBody>
                  <a:tcPr marL="19050" marR="19050" marT="19050" marB="19050" anchor="ctr"/>
                </a:tc>
                <a:tc>
                  <a:txBody>
                    <a:bodyPr/>
                    <a:lstStyle/>
                    <a:p>
                      <a:pPr algn="ctr">
                        <a:lnSpc>
                          <a:spcPct val="115000"/>
                        </a:lnSpc>
                        <a:spcAft>
                          <a:spcPts val="0"/>
                        </a:spcAft>
                      </a:pPr>
                      <a:r>
                        <a:rPr lang="hu-HU" sz="1000">
                          <a:effectLst/>
                        </a:rPr>
                        <a:t>100 000</a:t>
                      </a:r>
                      <a:endParaRPr lang="hu-HU" sz="1100">
                        <a:effectLst/>
                        <a:latin typeface="Calibri"/>
                        <a:ea typeface="Calibri"/>
                        <a:cs typeface="Times New Roman"/>
                      </a:endParaRPr>
                    </a:p>
                  </a:txBody>
                  <a:tcPr marL="19050" marR="19050" marT="19050" marB="19050" anchor="ctr"/>
                </a:tc>
                <a:tc>
                  <a:txBody>
                    <a:bodyPr/>
                    <a:lstStyle/>
                    <a:p>
                      <a:pPr algn="ctr">
                        <a:lnSpc>
                          <a:spcPct val="115000"/>
                        </a:lnSpc>
                        <a:spcAft>
                          <a:spcPts val="0"/>
                        </a:spcAft>
                      </a:pPr>
                      <a:r>
                        <a:rPr lang="hu-HU" sz="1000">
                          <a:effectLst/>
                        </a:rPr>
                        <a:t>200 000</a:t>
                      </a:r>
                      <a:endParaRPr lang="hu-HU" sz="1100">
                        <a:effectLst/>
                        <a:latin typeface="Calibri"/>
                        <a:ea typeface="Calibri"/>
                        <a:cs typeface="Times New Roman"/>
                      </a:endParaRPr>
                    </a:p>
                  </a:txBody>
                  <a:tcPr marL="19050" marR="19050" marT="19050" marB="19050" anchor="ctr"/>
                </a:tc>
              </a:tr>
              <a:tr h="565057">
                <a:tc>
                  <a:txBody>
                    <a:bodyPr/>
                    <a:lstStyle/>
                    <a:p>
                      <a:pPr algn="ctr">
                        <a:lnSpc>
                          <a:spcPct val="115000"/>
                        </a:lnSpc>
                        <a:spcAft>
                          <a:spcPts val="0"/>
                        </a:spcAft>
                      </a:pPr>
                      <a:r>
                        <a:rPr lang="hu-HU" sz="2400" dirty="0" smtClean="0">
                          <a:effectLst/>
                        </a:rPr>
                        <a:t>1997. 12. 03-tól</a:t>
                      </a:r>
                      <a:endParaRPr lang="hu-HU" sz="2400" dirty="0">
                        <a:effectLst/>
                        <a:latin typeface="Calibri"/>
                        <a:ea typeface="Calibri"/>
                        <a:cs typeface="Times New Roman"/>
                      </a:endParaRPr>
                    </a:p>
                  </a:txBody>
                  <a:tcPr marL="19050" marR="19050" marT="19050" marB="19050" anchor="ctr"/>
                </a:tc>
                <a:tc>
                  <a:txBody>
                    <a:bodyPr/>
                    <a:lstStyle/>
                    <a:p>
                      <a:pPr algn="ctr">
                        <a:lnSpc>
                          <a:spcPct val="115000"/>
                        </a:lnSpc>
                        <a:spcAft>
                          <a:spcPts val="0"/>
                        </a:spcAft>
                      </a:pPr>
                      <a:r>
                        <a:rPr lang="hu-HU" sz="2000" dirty="0" smtClean="0">
                          <a:effectLst/>
                        </a:rPr>
                        <a:t>25 000</a:t>
                      </a:r>
                      <a:endParaRPr lang="hu-HU" sz="2000" dirty="0">
                        <a:effectLst/>
                        <a:latin typeface="Calibri"/>
                        <a:ea typeface="Calibri"/>
                        <a:cs typeface="Times New Roman"/>
                      </a:endParaRPr>
                    </a:p>
                  </a:txBody>
                  <a:tcPr marL="19050" marR="19050" marT="19050" marB="19050" anchor="ctr"/>
                </a:tc>
                <a:tc>
                  <a:txBody>
                    <a:bodyPr/>
                    <a:lstStyle/>
                    <a:p>
                      <a:pPr algn="ctr">
                        <a:lnSpc>
                          <a:spcPct val="115000"/>
                        </a:lnSpc>
                        <a:spcAft>
                          <a:spcPts val="0"/>
                        </a:spcAft>
                      </a:pPr>
                      <a:r>
                        <a:rPr lang="hu-HU" sz="2000" dirty="0">
                          <a:effectLst/>
                        </a:rPr>
                        <a:t>50 000</a:t>
                      </a:r>
                      <a:endParaRPr lang="hu-HU" sz="2000" dirty="0">
                        <a:effectLst/>
                        <a:latin typeface="Calibri"/>
                        <a:ea typeface="Calibri"/>
                        <a:cs typeface="Times New Roman"/>
                      </a:endParaRPr>
                    </a:p>
                  </a:txBody>
                  <a:tcPr marL="19050" marR="19050" marT="19050" marB="19050" anchor="ctr"/>
                </a:tc>
                <a:tc>
                  <a:txBody>
                    <a:bodyPr/>
                    <a:lstStyle/>
                    <a:p>
                      <a:pPr algn="ctr">
                        <a:lnSpc>
                          <a:spcPct val="115000"/>
                        </a:lnSpc>
                        <a:spcAft>
                          <a:spcPts val="0"/>
                        </a:spcAft>
                      </a:pPr>
                      <a:r>
                        <a:rPr lang="hu-HU" sz="1000">
                          <a:effectLst/>
                        </a:rPr>
                        <a:t>-</a:t>
                      </a:r>
                      <a:endParaRPr lang="hu-HU" sz="1100">
                        <a:effectLst/>
                        <a:latin typeface="Calibri"/>
                        <a:ea typeface="Calibri"/>
                        <a:cs typeface="Times New Roman"/>
                      </a:endParaRPr>
                    </a:p>
                  </a:txBody>
                  <a:tcPr marL="19050" marR="19050" marT="19050" marB="19050" anchor="ctr"/>
                </a:tc>
              </a:tr>
              <a:tr h="565057">
                <a:tc>
                  <a:txBody>
                    <a:bodyPr/>
                    <a:lstStyle/>
                    <a:p>
                      <a:pPr algn="ctr">
                        <a:lnSpc>
                          <a:spcPct val="115000"/>
                        </a:lnSpc>
                        <a:spcAft>
                          <a:spcPts val="0"/>
                        </a:spcAft>
                      </a:pPr>
                      <a:r>
                        <a:rPr lang="hu-HU" sz="1000" dirty="0">
                          <a:effectLst/>
                        </a:rPr>
                        <a:t>2002. 04. 23-tól</a:t>
                      </a:r>
                      <a:endParaRPr lang="hu-HU" sz="1100" dirty="0">
                        <a:effectLst/>
                        <a:latin typeface="Calibri"/>
                        <a:ea typeface="Calibri"/>
                        <a:cs typeface="Times New Roman"/>
                      </a:endParaRPr>
                    </a:p>
                  </a:txBody>
                  <a:tcPr marL="19050" marR="19050" marT="19050" marB="19050" anchor="ctr"/>
                </a:tc>
                <a:tc>
                  <a:txBody>
                    <a:bodyPr/>
                    <a:lstStyle/>
                    <a:p>
                      <a:pPr algn="ctr">
                        <a:lnSpc>
                          <a:spcPct val="115000"/>
                        </a:lnSpc>
                        <a:spcAft>
                          <a:spcPts val="0"/>
                        </a:spcAft>
                      </a:pPr>
                      <a:r>
                        <a:rPr lang="hu-HU" sz="1000">
                          <a:effectLst/>
                        </a:rPr>
                        <a:t>15 000</a:t>
                      </a:r>
                      <a:endParaRPr lang="hu-HU" sz="1100">
                        <a:effectLst/>
                        <a:latin typeface="Calibri"/>
                        <a:ea typeface="Calibri"/>
                        <a:cs typeface="Times New Roman"/>
                      </a:endParaRPr>
                    </a:p>
                  </a:txBody>
                  <a:tcPr marL="19050" marR="19050" marT="19050" marB="19050" anchor="ctr"/>
                </a:tc>
                <a:tc>
                  <a:txBody>
                    <a:bodyPr/>
                    <a:lstStyle/>
                    <a:p>
                      <a:pPr algn="ctr">
                        <a:lnSpc>
                          <a:spcPct val="115000"/>
                        </a:lnSpc>
                        <a:spcAft>
                          <a:spcPts val="0"/>
                        </a:spcAft>
                      </a:pPr>
                      <a:r>
                        <a:rPr lang="hu-HU" sz="1000">
                          <a:effectLst/>
                        </a:rPr>
                        <a:t>30 000</a:t>
                      </a:r>
                      <a:endParaRPr lang="hu-HU" sz="1100">
                        <a:effectLst/>
                        <a:latin typeface="Calibri"/>
                        <a:ea typeface="Calibri"/>
                        <a:cs typeface="Times New Roman"/>
                      </a:endParaRPr>
                    </a:p>
                  </a:txBody>
                  <a:tcPr marL="19050" marR="19050" marT="19050" marB="19050" anchor="ctr"/>
                </a:tc>
                <a:tc>
                  <a:txBody>
                    <a:bodyPr/>
                    <a:lstStyle/>
                    <a:p>
                      <a:pPr algn="ctr">
                        <a:lnSpc>
                          <a:spcPct val="115000"/>
                        </a:lnSpc>
                        <a:spcAft>
                          <a:spcPts val="0"/>
                        </a:spcAft>
                      </a:pPr>
                      <a:r>
                        <a:rPr lang="hu-HU" sz="1000">
                          <a:effectLst/>
                        </a:rPr>
                        <a:t>-</a:t>
                      </a:r>
                      <a:endParaRPr lang="hu-HU" sz="1100">
                        <a:effectLst/>
                        <a:latin typeface="Calibri"/>
                        <a:ea typeface="Calibri"/>
                        <a:cs typeface="Times New Roman"/>
                      </a:endParaRPr>
                    </a:p>
                  </a:txBody>
                  <a:tcPr marL="19050" marR="19050" marT="19050" marB="19050" anchor="ctr"/>
                </a:tc>
              </a:tr>
              <a:tr h="565057">
                <a:tc>
                  <a:txBody>
                    <a:bodyPr/>
                    <a:lstStyle/>
                    <a:p>
                      <a:pPr algn="ctr">
                        <a:lnSpc>
                          <a:spcPct val="115000"/>
                        </a:lnSpc>
                        <a:spcAft>
                          <a:spcPts val="0"/>
                        </a:spcAft>
                      </a:pPr>
                      <a:r>
                        <a:rPr lang="hu-HU" sz="1000">
                          <a:effectLst/>
                        </a:rPr>
                        <a:t>2005. 02. 23-tól</a:t>
                      </a:r>
                      <a:endParaRPr lang="hu-HU" sz="1100">
                        <a:effectLst/>
                        <a:latin typeface="Calibri"/>
                        <a:ea typeface="Calibri"/>
                        <a:cs typeface="Times New Roman"/>
                      </a:endParaRPr>
                    </a:p>
                  </a:txBody>
                  <a:tcPr marL="19050" marR="19050" marT="19050" marB="19050" anchor="ctr"/>
                </a:tc>
                <a:tc>
                  <a:txBody>
                    <a:bodyPr/>
                    <a:lstStyle/>
                    <a:p>
                      <a:pPr algn="ctr">
                        <a:lnSpc>
                          <a:spcPct val="115000"/>
                        </a:lnSpc>
                        <a:spcAft>
                          <a:spcPts val="0"/>
                        </a:spcAft>
                      </a:pPr>
                      <a:r>
                        <a:rPr lang="hu-HU" sz="1000">
                          <a:effectLst/>
                        </a:rPr>
                        <a:t>10 000</a:t>
                      </a:r>
                      <a:endParaRPr lang="hu-HU" sz="1100">
                        <a:effectLst/>
                        <a:latin typeface="Calibri"/>
                        <a:ea typeface="Calibri"/>
                        <a:cs typeface="Times New Roman"/>
                      </a:endParaRPr>
                    </a:p>
                  </a:txBody>
                  <a:tcPr marL="19050" marR="19050" marT="19050" marB="19050" anchor="ctr"/>
                </a:tc>
                <a:tc>
                  <a:txBody>
                    <a:bodyPr/>
                    <a:lstStyle/>
                    <a:p>
                      <a:pPr algn="ctr">
                        <a:lnSpc>
                          <a:spcPct val="115000"/>
                        </a:lnSpc>
                        <a:spcAft>
                          <a:spcPts val="0"/>
                        </a:spcAft>
                      </a:pPr>
                      <a:r>
                        <a:rPr lang="hu-HU" sz="1000">
                          <a:effectLst/>
                        </a:rPr>
                        <a:t>20 000</a:t>
                      </a:r>
                      <a:endParaRPr lang="hu-HU" sz="1100">
                        <a:effectLst/>
                        <a:latin typeface="Calibri"/>
                        <a:ea typeface="Calibri"/>
                        <a:cs typeface="Times New Roman"/>
                      </a:endParaRPr>
                    </a:p>
                  </a:txBody>
                  <a:tcPr marL="19050" marR="19050" marT="19050" marB="19050" anchor="ctr"/>
                </a:tc>
                <a:tc>
                  <a:txBody>
                    <a:bodyPr/>
                    <a:lstStyle/>
                    <a:p>
                      <a:pPr algn="ctr">
                        <a:lnSpc>
                          <a:spcPct val="115000"/>
                        </a:lnSpc>
                        <a:spcAft>
                          <a:spcPts val="0"/>
                        </a:spcAft>
                      </a:pPr>
                      <a:r>
                        <a:rPr lang="hu-HU" sz="1000">
                          <a:effectLst/>
                        </a:rPr>
                        <a:t>-</a:t>
                      </a:r>
                      <a:endParaRPr lang="hu-HU" sz="1100">
                        <a:effectLst/>
                        <a:latin typeface="Calibri"/>
                        <a:ea typeface="Calibri"/>
                        <a:cs typeface="Times New Roman"/>
                      </a:endParaRPr>
                    </a:p>
                  </a:txBody>
                  <a:tcPr marL="19050" marR="19050" marT="19050" marB="19050" anchor="ctr"/>
                </a:tc>
              </a:tr>
              <a:tr h="565057">
                <a:tc>
                  <a:txBody>
                    <a:bodyPr/>
                    <a:lstStyle/>
                    <a:p>
                      <a:pPr algn="ctr">
                        <a:lnSpc>
                          <a:spcPct val="115000"/>
                        </a:lnSpc>
                        <a:spcAft>
                          <a:spcPts val="0"/>
                        </a:spcAft>
                      </a:pPr>
                      <a:r>
                        <a:rPr lang="hu-HU" sz="2400" dirty="0">
                          <a:effectLst/>
                        </a:rPr>
                        <a:t>2006. 09. 13-tól</a:t>
                      </a:r>
                      <a:endParaRPr lang="hu-HU" sz="2400" dirty="0">
                        <a:effectLst/>
                        <a:latin typeface="Calibri"/>
                        <a:ea typeface="Calibri"/>
                        <a:cs typeface="Times New Roman"/>
                      </a:endParaRPr>
                    </a:p>
                  </a:txBody>
                  <a:tcPr marL="19050" marR="19050" marT="19050" marB="19050" anchor="ctr"/>
                </a:tc>
                <a:tc>
                  <a:txBody>
                    <a:bodyPr/>
                    <a:lstStyle/>
                    <a:p>
                      <a:pPr algn="ctr">
                        <a:lnSpc>
                          <a:spcPct val="115000"/>
                        </a:lnSpc>
                        <a:spcAft>
                          <a:spcPts val="0"/>
                        </a:spcAft>
                      </a:pPr>
                      <a:r>
                        <a:rPr lang="hu-HU" sz="2000" dirty="0">
                          <a:effectLst/>
                        </a:rPr>
                        <a:t>7 500</a:t>
                      </a:r>
                      <a:endParaRPr lang="hu-HU" sz="2000" dirty="0">
                        <a:effectLst/>
                        <a:latin typeface="Calibri"/>
                        <a:ea typeface="Calibri"/>
                        <a:cs typeface="Times New Roman"/>
                      </a:endParaRPr>
                    </a:p>
                  </a:txBody>
                  <a:tcPr marL="19050" marR="19050" marT="19050" marB="19050" anchor="ctr"/>
                </a:tc>
                <a:tc>
                  <a:txBody>
                    <a:bodyPr/>
                    <a:lstStyle/>
                    <a:p>
                      <a:pPr algn="ctr">
                        <a:lnSpc>
                          <a:spcPct val="115000"/>
                        </a:lnSpc>
                        <a:spcAft>
                          <a:spcPts val="0"/>
                        </a:spcAft>
                      </a:pPr>
                      <a:r>
                        <a:rPr lang="hu-HU" sz="2000" dirty="0">
                          <a:effectLst/>
                        </a:rPr>
                        <a:t>15 000</a:t>
                      </a:r>
                      <a:endParaRPr lang="hu-HU" sz="2000" dirty="0">
                        <a:effectLst/>
                        <a:latin typeface="Calibri"/>
                        <a:ea typeface="Calibri"/>
                        <a:cs typeface="Times New Roman"/>
                      </a:endParaRPr>
                    </a:p>
                  </a:txBody>
                  <a:tcPr marL="19050" marR="19050" marT="19050" marB="19050" anchor="ctr"/>
                </a:tc>
                <a:tc>
                  <a:txBody>
                    <a:bodyPr/>
                    <a:lstStyle/>
                    <a:p>
                      <a:pPr algn="ctr">
                        <a:lnSpc>
                          <a:spcPct val="115000"/>
                        </a:lnSpc>
                        <a:spcAft>
                          <a:spcPts val="0"/>
                        </a:spcAft>
                      </a:pPr>
                      <a:r>
                        <a:rPr lang="hu-HU" sz="1000">
                          <a:effectLst/>
                        </a:rPr>
                        <a:t>-</a:t>
                      </a:r>
                      <a:endParaRPr lang="hu-HU" sz="1100">
                        <a:effectLst/>
                        <a:latin typeface="Calibri"/>
                        <a:ea typeface="Calibri"/>
                        <a:cs typeface="Times New Roman"/>
                      </a:endParaRPr>
                    </a:p>
                  </a:txBody>
                  <a:tcPr marL="19050" marR="19050" marT="19050" marB="19050" anchor="ctr"/>
                </a:tc>
              </a:tr>
              <a:tr h="565057">
                <a:tc>
                  <a:txBody>
                    <a:bodyPr/>
                    <a:lstStyle/>
                    <a:p>
                      <a:pPr algn="ctr">
                        <a:lnSpc>
                          <a:spcPct val="115000"/>
                        </a:lnSpc>
                        <a:spcAft>
                          <a:spcPts val="0"/>
                        </a:spcAft>
                      </a:pPr>
                      <a:r>
                        <a:rPr lang="hu-HU" sz="2400" dirty="0" smtClean="0">
                          <a:effectLst/>
                        </a:rPr>
                        <a:t>2012. 12. 14-től</a:t>
                      </a:r>
                      <a:endParaRPr lang="hu-HU" sz="2400" dirty="0">
                        <a:effectLst/>
                        <a:latin typeface="Calibri"/>
                        <a:ea typeface="Calibri"/>
                        <a:cs typeface="Times New Roman"/>
                      </a:endParaRPr>
                    </a:p>
                  </a:txBody>
                  <a:tcPr marL="19050" marR="19050" marT="19050" marB="19050" anchor="ctr"/>
                </a:tc>
                <a:tc>
                  <a:txBody>
                    <a:bodyPr/>
                    <a:lstStyle/>
                    <a:p>
                      <a:pPr algn="ctr">
                        <a:lnSpc>
                          <a:spcPct val="115000"/>
                        </a:lnSpc>
                        <a:spcAft>
                          <a:spcPts val="0"/>
                        </a:spcAft>
                      </a:pPr>
                      <a:r>
                        <a:rPr lang="hu-HU" sz="2000" dirty="0" smtClean="0">
                          <a:effectLst/>
                          <a:latin typeface="Calibri"/>
                          <a:ea typeface="Calibri"/>
                          <a:cs typeface="Times New Roman"/>
                        </a:rPr>
                        <a:t>??????</a:t>
                      </a:r>
                      <a:endParaRPr lang="hu-HU" sz="2000" dirty="0">
                        <a:effectLst/>
                        <a:latin typeface="Calibri"/>
                        <a:ea typeface="Calibri"/>
                        <a:cs typeface="Times New Roman"/>
                      </a:endParaRPr>
                    </a:p>
                  </a:txBody>
                  <a:tcPr marL="19050" marR="19050" marT="19050" marB="19050" anchor="ctr"/>
                </a:tc>
                <a:tc>
                  <a:txBody>
                    <a:bodyPr/>
                    <a:lstStyle/>
                    <a:p>
                      <a:pPr algn="ctr">
                        <a:lnSpc>
                          <a:spcPct val="115000"/>
                        </a:lnSpc>
                        <a:spcAft>
                          <a:spcPts val="0"/>
                        </a:spcAft>
                      </a:pPr>
                      <a:r>
                        <a:rPr lang="hu-HU" sz="2000" dirty="0" smtClean="0">
                          <a:effectLst/>
                          <a:latin typeface="Calibri"/>
                          <a:ea typeface="Calibri"/>
                          <a:cs typeface="Times New Roman"/>
                        </a:rPr>
                        <a:t>??????</a:t>
                      </a:r>
                      <a:endParaRPr lang="hu-HU" sz="2000" dirty="0">
                        <a:effectLst/>
                        <a:latin typeface="Calibri"/>
                        <a:ea typeface="Calibri"/>
                        <a:cs typeface="Times New Roman"/>
                      </a:endParaRPr>
                    </a:p>
                  </a:txBody>
                  <a:tcPr marL="19050" marR="19050" marT="19050" marB="19050" anchor="ctr"/>
                </a:tc>
                <a:tc>
                  <a:txBody>
                    <a:bodyPr/>
                    <a:lstStyle/>
                    <a:p>
                      <a:pPr algn="ctr">
                        <a:lnSpc>
                          <a:spcPct val="115000"/>
                        </a:lnSpc>
                        <a:spcAft>
                          <a:spcPts val="0"/>
                        </a:spcAft>
                      </a:pPr>
                      <a:r>
                        <a:rPr lang="hu-HU" sz="1000" dirty="0">
                          <a:effectLst/>
                        </a:rPr>
                        <a:t>-</a:t>
                      </a:r>
                      <a:endParaRPr lang="hu-HU" sz="1100" dirty="0">
                        <a:effectLst/>
                        <a:latin typeface="Calibri"/>
                        <a:ea typeface="Calibri"/>
                        <a:cs typeface="Times New Roman"/>
                      </a:endParaRPr>
                    </a:p>
                  </a:txBody>
                  <a:tcPr marL="19050" marR="19050" marT="19050" marB="19050" anchor="ctr"/>
                </a:tc>
              </a:tr>
            </a:tbl>
          </a:graphicData>
        </a:graphic>
      </p:graphicFrame>
      <p:pic>
        <p:nvPicPr>
          <p:cNvPr id="3075" name="Kép 7" descr="Aranylemez"/>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71625" y="2894013"/>
            <a:ext cx="95250" cy="95250"/>
          </a:xfrm>
          <a:prstGeom prst="rect">
            <a:avLst/>
          </a:prstGeom>
          <a:noFill/>
          <a:extLst>
            <a:ext uri="{909E8E84-426E-40DD-AFC4-6F175D3DCCD1}">
              <a14:hiddenFill xmlns:a14="http://schemas.microsoft.com/office/drawing/2010/main">
                <a:solidFill>
                  <a:srgbClr val="FFFFFF"/>
                </a:solidFill>
              </a14:hiddenFill>
            </a:ext>
          </a:extLst>
        </p:spPr>
      </p:pic>
      <p:pic>
        <p:nvPicPr>
          <p:cNvPr id="3074" name="Kép 6" descr="Platinalemez"/>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71625" y="2894013"/>
            <a:ext cx="95250" cy="85725"/>
          </a:xfrm>
          <a:prstGeom prst="rect">
            <a:avLst/>
          </a:prstGeom>
          <a:noFill/>
          <a:extLst>
            <a:ext uri="{909E8E84-426E-40DD-AFC4-6F175D3DCCD1}">
              <a14:hiddenFill xmlns:a14="http://schemas.microsoft.com/office/drawing/2010/main">
                <a:solidFill>
                  <a:srgbClr val="FFFFFF"/>
                </a:solidFill>
              </a14:hiddenFill>
            </a:ext>
          </a:extLst>
        </p:spPr>
      </p:pic>
      <p:pic>
        <p:nvPicPr>
          <p:cNvPr id="3073" name="Kép 5" descr="Gyémántlemez"/>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71625" y="2894013"/>
            <a:ext cx="142875" cy="14287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a:spLocks noChangeArrowheads="1"/>
          </p:cNvSpPr>
          <p:nvPr/>
        </p:nvSpPr>
        <p:spPr bwMode="auto">
          <a:xfrm>
            <a:off x="2108169" y="6444681"/>
            <a:ext cx="6006773"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hu-HU" altLang="hu-HU" sz="1600" b="0" i="1" u="none" strike="noStrike" cap="none" normalizeH="0" baseline="0" dirty="0" smtClean="0">
                <a:ln>
                  <a:noFill/>
                </a:ln>
                <a:solidFill>
                  <a:srgbClr val="065694"/>
                </a:solidFill>
                <a:effectLst/>
                <a:latin typeface="Georgia" pitchFamily="18" charset="0"/>
                <a:ea typeface="Times New Roman" pitchFamily="18" charset="0"/>
                <a:cs typeface="Times New Roman" pitchFamily="18" charset="0"/>
              </a:rPr>
              <a:t>Arany- </a:t>
            </a:r>
            <a:r>
              <a:rPr kumimoji="0" lang="hu-HU" altLang="hu-HU" sz="1600" b="0" i="1" u="none" strike="noStrike" cap="none" normalizeH="0" baseline="0" dirty="0" smtClean="0">
                <a:ln>
                  <a:noFill/>
                </a:ln>
                <a:solidFill>
                  <a:srgbClr val="065694"/>
                </a:solidFill>
                <a:effectLst/>
                <a:latin typeface="Calibri"/>
                <a:ea typeface="Times New Roman" pitchFamily="18" charset="0"/>
                <a:cs typeface="Times New Roman" pitchFamily="18" charset="0"/>
              </a:rPr>
              <a:t>é</a:t>
            </a:r>
            <a:r>
              <a:rPr kumimoji="0" lang="hu-HU" altLang="hu-HU" sz="1600" b="0" i="1" u="none" strike="noStrike" cap="none" normalizeH="0" baseline="0" dirty="0" smtClean="0">
                <a:ln>
                  <a:noFill/>
                </a:ln>
                <a:solidFill>
                  <a:srgbClr val="065694"/>
                </a:solidFill>
                <a:effectLst/>
                <a:latin typeface="Georgia" pitchFamily="18" charset="0"/>
                <a:ea typeface="Times New Roman" pitchFamily="18" charset="0"/>
                <a:cs typeface="Times New Roman" pitchFamily="18" charset="0"/>
              </a:rPr>
              <a:t>s platinalemezek </a:t>
            </a:r>
            <a:r>
              <a:rPr kumimoji="0" lang="hu-HU" altLang="hu-HU" sz="1600" b="0" i="1" u="none" strike="noStrike" cap="none" normalizeH="0" baseline="0" dirty="0" smtClean="0">
                <a:ln>
                  <a:noFill/>
                </a:ln>
                <a:solidFill>
                  <a:srgbClr val="065694"/>
                </a:solidFill>
                <a:effectLst/>
                <a:latin typeface="Calibri"/>
                <a:ea typeface="Times New Roman" pitchFamily="18" charset="0"/>
                <a:cs typeface="Times New Roman" pitchFamily="18" charset="0"/>
              </a:rPr>
              <a:t>›</a:t>
            </a:r>
            <a:r>
              <a:rPr kumimoji="0" lang="hu-HU" altLang="hu-HU" sz="1600" b="0" i="1" u="none" strike="noStrike" cap="none" normalizeH="0" baseline="0" dirty="0" smtClean="0">
                <a:ln>
                  <a:noFill/>
                </a:ln>
                <a:solidFill>
                  <a:srgbClr val="065694"/>
                </a:solidFill>
                <a:effectLst/>
                <a:latin typeface="Georgia" pitchFamily="18" charset="0"/>
                <a:ea typeface="Times New Roman" pitchFamily="18" charset="0"/>
                <a:cs typeface="Times New Roman" pitchFamily="18" charset="0"/>
              </a:rPr>
              <a:t> A d</a:t>
            </a:r>
            <a:r>
              <a:rPr kumimoji="0" lang="hu-HU" altLang="hu-HU" sz="1600" b="0" i="1" u="none" strike="noStrike" cap="none" normalizeH="0" baseline="0" dirty="0" smtClean="0">
                <a:ln>
                  <a:noFill/>
                </a:ln>
                <a:solidFill>
                  <a:srgbClr val="065694"/>
                </a:solidFill>
                <a:effectLst/>
                <a:latin typeface="Calibri"/>
                <a:ea typeface="Times New Roman" pitchFamily="18" charset="0"/>
                <a:cs typeface="Times New Roman" pitchFamily="18" charset="0"/>
              </a:rPr>
              <a:t>í</a:t>
            </a:r>
            <a:r>
              <a:rPr kumimoji="0" lang="hu-HU" altLang="hu-HU" sz="1600" b="0" i="1" u="none" strike="noStrike" cap="none" normalizeH="0" baseline="0" dirty="0" smtClean="0">
                <a:ln>
                  <a:noFill/>
                </a:ln>
                <a:solidFill>
                  <a:srgbClr val="065694"/>
                </a:solidFill>
                <a:effectLst/>
                <a:latin typeface="Georgia" pitchFamily="18" charset="0"/>
                <a:ea typeface="Times New Roman" pitchFamily="18" charset="0"/>
                <a:cs typeface="Times New Roman" pitchFamily="18" charset="0"/>
              </a:rPr>
              <a:t>jak t</a:t>
            </a:r>
            <a:r>
              <a:rPr kumimoji="0" lang="hu-HU" altLang="hu-HU" sz="1600" b="0" i="1" u="none" strike="noStrike" cap="none" normalizeH="0" baseline="0" dirty="0" smtClean="0">
                <a:ln>
                  <a:noFill/>
                </a:ln>
                <a:solidFill>
                  <a:srgbClr val="065694"/>
                </a:solidFill>
                <a:effectLst/>
                <a:latin typeface="Calibri"/>
                <a:ea typeface="Times New Roman" pitchFamily="18" charset="0"/>
                <a:cs typeface="Times New Roman" pitchFamily="18" charset="0"/>
              </a:rPr>
              <a:t>ö</a:t>
            </a:r>
            <a:r>
              <a:rPr kumimoji="0" lang="hu-HU" altLang="hu-HU" sz="1600" b="0" i="1" u="none" strike="noStrike" cap="none" normalizeH="0" baseline="0" dirty="0" smtClean="0">
                <a:ln>
                  <a:noFill/>
                </a:ln>
                <a:solidFill>
                  <a:srgbClr val="065694"/>
                </a:solidFill>
                <a:effectLst/>
                <a:latin typeface="Georgia" pitchFamily="18" charset="0"/>
                <a:ea typeface="Times New Roman" pitchFamily="18" charset="0"/>
                <a:cs typeface="Times New Roman" pitchFamily="18" charset="0"/>
              </a:rPr>
              <a:t>rt</a:t>
            </a:r>
            <a:r>
              <a:rPr kumimoji="0" lang="hu-HU" altLang="hu-HU" sz="1600" b="0" i="1" u="none" strike="noStrike" cap="none" normalizeH="0" baseline="0" dirty="0" smtClean="0">
                <a:ln>
                  <a:noFill/>
                </a:ln>
                <a:solidFill>
                  <a:srgbClr val="065694"/>
                </a:solidFill>
                <a:effectLst/>
                <a:latin typeface="Calibri"/>
                <a:ea typeface="Times New Roman" pitchFamily="18" charset="0"/>
                <a:cs typeface="Times New Roman" pitchFamily="18" charset="0"/>
              </a:rPr>
              <a:t>é</a:t>
            </a:r>
            <a:r>
              <a:rPr kumimoji="0" lang="hu-HU" altLang="hu-HU" sz="1600" b="0" i="1" u="none" strike="noStrike" cap="none" normalizeH="0" baseline="0" dirty="0" smtClean="0">
                <a:ln>
                  <a:noFill/>
                </a:ln>
                <a:solidFill>
                  <a:srgbClr val="065694"/>
                </a:solidFill>
                <a:effectLst/>
                <a:latin typeface="Georgia" pitchFamily="18" charset="0"/>
                <a:ea typeface="Times New Roman" pitchFamily="18" charset="0"/>
                <a:cs typeface="Times New Roman" pitchFamily="18" charset="0"/>
              </a:rPr>
              <a:t>nete  - forrás: MAHASZ</a:t>
            </a:r>
            <a:endParaRPr kumimoji="0" lang="hu-HU" altLang="hu-HU"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6824550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Autofit/>
          </a:bodyPr>
          <a:lstStyle/>
          <a:p>
            <a:pPr lvl="0"/>
            <a:r>
              <a:rPr kumimoji="0" lang="hu-HU" altLang="hu-HU" sz="3600" b="0" i="1" u="none" strike="noStrike" cap="none" normalizeH="0" baseline="0" dirty="0" smtClean="0">
                <a:ln>
                  <a:noFill/>
                </a:ln>
                <a:solidFill>
                  <a:srgbClr val="065694"/>
                </a:solidFill>
                <a:effectLst/>
                <a:latin typeface="Georgia" pitchFamily="18" charset="0"/>
                <a:ea typeface="Times New Roman" pitchFamily="18" charset="0"/>
                <a:cs typeface="Times New Roman" pitchFamily="18" charset="0"/>
              </a:rPr>
              <a:t>Arany- </a:t>
            </a:r>
            <a:r>
              <a:rPr lang="hu-HU" altLang="hu-HU" sz="3600" i="1" dirty="0">
                <a:solidFill>
                  <a:srgbClr val="065694"/>
                </a:solidFill>
                <a:ea typeface="Times New Roman" pitchFamily="18" charset="0"/>
                <a:cs typeface="Times New Roman" pitchFamily="18" charset="0"/>
              </a:rPr>
              <a:t>é</a:t>
            </a:r>
            <a:r>
              <a:rPr kumimoji="0" lang="hu-HU" altLang="hu-HU" sz="3600" b="0" i="1" u="none" strike="noStrike" cap="none" normalizeH="0" baseline="0" dirty="0" smtClean="0">
                <a:ln>
                  <a:noFill/>
                </a:ln>
                <a:solidFill>
                  <a:srgbClr val="065694"/>
                </a:solidFill>
                <a:effectLst/>
                <a:latin typeface="Georgia" pitchFamily="18" charset="0"/>
                <a:ea typeface="Times New Roman" pitchFamily="18" charset="0"/>
                <a:cs typeface="Times New Roman" pitchFamily="18" charset="0"/>
              </a:rPr>
              <a:t>s platinalemezek </a:t>
            </a:r>
            <a:r>
              <a:rPr lang="hu-HU" altLang="hu-HU" sz="3600" i="1" dirty="0">
                <a:solidFill>
                  <a:srgbClr val="065694"/>
                </a:solidFill>
                <a:ea typeface="Times New Roman" pitchFamily="18" charset="0"/>
                <a:cs typeface="Times New Roman" pitchFamily="18" charset="0"/>
              </a:rPr>
              <a:t>›</a:t>
            </a:r>
            <a:r>
              <a:rPr kumimoji="0" lang="hu-HU" altLang="hu-HU" sz="3600" b="0" i="1" u="none" strike="noStrike" cap="none" normalizeH="0" baseline="0" dirty="0" smtClean="0">
                <a:ln>
                  <a:noFill/>
                </a:ln>
                <a:solidFill>
                  <a:srgbClr val="065694"/>
                </a:solidFill>
                <a:effectLst/>
                <a:latin typeface="Georgia" pitchFamily="18" charset="0"/>
                <a:ea typeface="Times New Roman" pitchFamily="18" charset="0"/>
                <a:cs typeface="Times New Roman" pitchFamily="18" charset="0"/>
              </a:rPr>
              <a:t> A d</a:t>
            </a:r>
            <a:r>
              <a:rPr lang="hu-HU" altLang="hu-HU" sz="3600" i="1" dirty="0">
                <a:solidFill>
                  <a:srgbClr val="065694"/>
                </a:solidFill>
                <a:ea typeface="Times New Roman" pitchFamily="18" charset="0"/>
                <a:cs typeface="Times New Roman" pitchFamily="18" charset="0"/>
              </a:rPr>
              <a:t>í</a:t>
            </a:r>
            <a:r>
              <a:rPr kumimoji="0" lang="hu-HU" altLang="hu-HU" sz="3600" b="0" i="1" u="none" strike="noStrike" cap="none" normalizeH="0" baseline="0" dirty="0" smtClean="0">
                <a:ln>
                  <a:noFill/>
                </a:ln>
                <a:solidFill>
                  <a:srgbClr val="065694"/>
                </a:solidFill>
                <a:effectLst/>
                <a:latin typeface="Georgia" pitchFamily="18" charset="0"/>
                <a:ea typeface="Times New Roman" pitchFamily="18" charset="0"/>
                <a:cs typeface="Times New Roman" pitchFamily="18" charset="0"/>
              </a:rPr>
              <a:t>jak t</a:t>
            </a:r>
            <a:r>
              <a:rPr lang="hu-HU" altLang="hu-HU" sz="3600" i="1" dirty="0">
                <a:solidFill>
                  <a:srgbClr val="065694"/>
                </a:solidFill>
                <a:ea typeface="Times New Roman" pitchFamily="18" charset="0"/>
                <a:cs typeface="Times New Roman" pitchFamily="18" charset="0"/>
              </a:rPr>
              <a:t>ö</a:t>
            </a:r>
            <a:r>
              <a:rPr kumimoji="0" lang="hu-HU" altLang="hu-HU" sz="3600" b="0" i="1" u="none" strike="noStrike" cap="none" normalizeH="0" baseline="0" dirty="0" smtClean="0">
                <a:ln>
                  <a:noFill/>
                </a:ln>
                <a:solidFill>
                  <a:srgbClr val="065694"/>
                </a:solidFill>
                <a:effectLst/>
                <a:latin typeface="Georgia" pitchFamily="18" charset="0"/>
                <a:ea typeface="Times New Roman" pitchFamily="18" charset="0"/>
                <a:cs typeface="Times New Roman" pitchFamily="18" charset="0"/>
              </a:rPr>
              <a:t>rt</a:t>
            </a:r>
            <a:r>
              <a:rPr lang="hu-HU" altLang="hu-HU" sz="3600" i="1" dirty="0">
                <a:solidFill>
                  <a:srgbClr val="065694"/>
                </a:solidFill>
                <a:ea typeface="Times New Roman" pitchFamily="18" charset="0"/>
                <a:cs typeface="Times New Roman" pitchFamily="18" charset="0"/>
              </a:rPr>
              <a:t>é</a:t>
            </a:r>
            <a:r>
              <a:rPr kumimoji="0" lang="hu-HU" altLang="hu-HU" sz="3600" b="0" i="1" u="none" strike="noStrike" cap="none" normalizeH="0" baseline="0" dirty="0" smtClean="0">
                <a:ln>
                  <a:noFill/>
                </a:ln>
                <a:solidFill>
                  <a:srgbClr val="065694"/>
                </a:solidFill>
                <a:effectLst/>
                <a:latin typeface="Georgia" pitchFamily="18" charset="0"/>
                <a:ea typeface="Times New Roman" pitchFamily="18" charset="0"/>
                <a:cs typeface="Times New Roman" pitchFamily="18" charset="0"/>
              </a:rPr>
              <a:t>nete</a:t>
            </a:r>
            <a:r>
              <a:rPr kumimoji="0" lang="hu-HU" altLang="hu-HU" sz="3600" b="0" i="0" u="none" strike="noStrike" cap="none" normalizeH="0" baseline="0" dirty="0" smtClean="0">
                <a:ln>
                  <a:noFill/>
                </a:ln>
                <a:solidFill>
                  <a:schemeClr val="tx1"/>
                </a:solidFill>
                <a:effectLst/>
                <a:latin typeface="Arial" pitchFamily="34" charset="0"/>
                <a:cs typeface="Arial" pitchFamily="34" charset="0"/>
              </a:rPr>
              <a:t/>
            </a:r>
            <a:br>
              <a:rPr kumimoji="0" lang="hu-HU" altLang="hu-HU" sz="3600" b="0" i="0" u="none" strike="noStrike" cap="none" normalizeH="0" baseline="0" dirty="0" smtClean="0">
                <a:ln>
                  <a:noFill/>
                </a:ln>
                <a:solidFill>
                  <a:schemeClr val="tx1"/>
                </a:solidFill>
                <a:effectLst/>
                <a:latin typeface="Arial" pitchFamily="34" charset="0"/>
                <a:cs typeface="Arial" pitchFamily="34" charset="0"/>
              </a:rPr>
            </a:br>
            <a:endParaRPr lang="hu-HU" sz="3600" dirty="0"/>
          </a:p>
        </p:txBody>
      </p:sp>
      <p:graphicFrame>
        <p:nvGraphicFramePr>
          <p:cNvPr id="4" name="Tartalom helye 3"/>
          <p:cNvGraphicFramePr>
            <a:graphicFrameLocks noGrp="1"/>
          </p:cNvGraphicFramePr>
          <p:nvPr>
            <p:ph idx="1"/>
            <p:extLst>
              <p:ext uri="{D42A27DB-BD31-4B8C-83A1-F6EECF244321}">
                <p14:modId xmlns:p14="http://schemas.microsoft.com/office/powerpoint/2010/main" val="1852093439"/>
              </p:ext>
            </p:extLst>
          </p:nvPr>
        </p:nvGraphicFramePr>
        <p:xfrm>
          <a:off x="539552" y="1196752"/>
          <a:ext cx="7992887" cy="4547510"/>
        </p:xfrm>
        <a:graphic>
          <a:graphicData uri="http://schemas.openxmlformats.org/drawingml/2006/table">
            <a:tbl>
              <a:tblPr firstRow="1" firstCol="1" bandRow="1">
                <a:tableStyleId>{5C22544A-7EE6-4342-B048-85BDC9FD1C3A}</a:tableStyleId>
              </a:tblPr>
              <a:tblGrid>
                <a:gridCol w="4186751"/>
                <a:gridCol w="1268712"/>
                <a:gridCol w="1268712"/>
                <a:gridCol w="1268712"/>
              </a:tblGrid>
              <a:tr h="592111">
                <a:tc>
                  <a:txBody>
                    <a:bodyPr/>
                    <a:lstStyle/>
                    <a:p>
                      <a:pPr>
                        <a:lnSpc>
                          <a:spcPct val="115000"/>
                        </a:lnSpc>
                      </a:pPr>
                      <a:endParaRPr lang="hu-HU" sz="1100" dirty="0">
                        <a:effectLst/>
                        <a:latin typeface="Calibri"/>
                      </a:endParaRPr>
                    </a:p>
                  </a:txBody>
                  <a:tcPr marL="19050" marR="19050" marT="19050" marB="19050" anchor="ctr"/>
                </a:tc>
                <a:tc>
                  <a:txBody>
                    <a:bodyPr/>
                    <a:lstStyle/>
                    <a:p>
                      <a:pPr algn="ctr">
                        <a:lnSpc>
                          <a:spcPct val="115000"/>
                        </a:lnSpc>
                        <a:spcAft>
                          <a:spcPts val="0"/>
                        </a:spcAft>
                      </a:pPr>
                      <a:r>
                        <a:rPr lang="hu-HU" sz="2000" dirty="0">
                          <a:effectLst/>
                        </a:rPr>
                        <a:t>Arany  </a:t>
                      </a:r>
                      <a:endParaRPr lang="hu-HU" sz="2000" dirty="0">
                        <a:effectLst/>
                        <a:latin typeface="Calibri"/>
                        <a:ea typeface="Calibri"/>
                        <a:cs typeface="Times New Roman"/>
                      </a:endParaRPr>
                    </a:p>
                  </a:txBody>
                  <a:tcPr marL="19050" marR="19050" marT="19050" marB="19050" anchor="ctr"/>
                </a:tc>
                <a:tc>
                  <a:txBody>
                    <a:bodyPr/>
                    <a:lstStyle/>
                    <a:p>
                      <a:pPr algn="ctr">
                        <a:lnSpc>
                          <a:spcPct val="115000"/>
                        </a:lnSpc>
                        <a:spcAft>
                          <a:spcPts val="0"/>
                        </a:spcAft>
                      </a:pPr>
                      <a:r>
                        <a:rPr lang="hu-HU" sz="2000" dirty="0">
                          <a:effectLst/>
                        </a:rPr>
                        <a:t>Platina  </a:t>
                      </a:r>
                      <a:endParaRPr lang="hu-HU" sz="2000" dirty="0">
                        <a:effectLst/>
                        <a:latin typeface="Calibri"/>
                        <a:ea typeface="Calibri"/>
                        <a:cs typeface="Times New Roman"/>
                      </a:endParaRPr>
                    </a:p>
                  </a:txBody>
                  <a:tcPr marL="19050" marR="19050" marT="19050" marB="19050" anchor="ctr"/>
                </a:tc>
                <a:tc>
                  <a:txBody>
                    <a:bodyPr/>
                    <a:lstStyle/>
                    <a:p>
                      <a:pPr algn="ctr">
                        <a:lnSpc>
                          <a:spcPct val="115000"/>
                        </a:lnSpc>
                        <a:spcAft>
                          <a:spcPts val="0"/>
                        </a:spcAft>
                      </a:pPr>
                      <a:r>
                        <a:rPr lang="hu-HU" sz="2000" dirty="0">
                          <a:effectLst/>
                        </a:rPr>
                        <a:t>Gyémánt</a:t>
                      </a:r>
                      <a:r>
                        <a:rPr lang="hu-HU" sz="1000" dirty="0">
                          <a:effectLst/>
                        </a:rPr>
                        <a:t>  </a:t>
                      </a:r>
                      <a:endParaRPr lang="hu-HU" sz="1100" dirty="0">
                        <a:effectLst/>
                        <a:latin typeface="Calibri"/>
                        <a:ea typeface="Calibri"/>
                        <a:cs typeface="Times New Roman"/>
                      </a:endParaRPr>
                    </a:p>
                  </a:txBody>
                  <a:tcPr marL="19050" marR="19050" marT="19050" marB="19050" anchor="ctr"/>
                </a:tc>
              </a:tr>
              <a:tr h="565057">
                <a:tc>
                  <a:txBody>
                    <a:bodyPr/>
                    <a:lstStyle/>
                    <a:p>
                      <a:pPr algn="ctr">
                        <a:lnSpc>
                          <a:spcPct val="115000"/>
                        </a:lnSpc>
                        <a:spcAft>
                          <a:spcPts val="0"/>
                        </a:spcAft>
                      </a:pPr>
                      <a:r>
                        <a:rPr lang="hu-HU" sz="2400" dirty="0">
                          <a:effectLst/>
                        </a:rPr>
                        <a:t>1992. 06. 12-ig</a:t>
                      </a:r>
                      <a:endParaRPr lang="hu-HU" sz="2400" dirty="0">
                        <a:effectLst/>
                        <a:latin typeface="Calibri"/>
                        <a:ea typeface="Calibri"/>
                        <a:cs typeface="Times New Roman"/>
                      </a:endParaRPr>
                    </a:p>
                  </a:txBody>
                  <a:tcPr marL="19050" marR="19050" marT="19050" marB="19050" anchor="ctr"/>
                </a:tc>
                <a:tc>
                  <a:txBody>
                    <a:bodyPr/>
                    <a:lstStyle/>
                    <a:p>
                      <a:pPr algn="ctr">
                        <a:lnSpc>
                          <a:spcPct val="115000"/>
                        </a:lnSpc>
                        <a:spcAft>
                          <a:spcPts val="0"/>
                        </a:spcAft>
                      </a:pPr>
                      <a:r>
                        <a:rPr lang="hu-HU" sz="2000" dirty="0">
                          <a:effectLst/>
                        </a:rPr>
                        <a:t>100 000</a:t>
                      </a:r>
                      <a:endParaRPr lang="hu-HU" sz="2000" dirty="0">
                        <a:effectLst/>
                        <a:latin typeface="Calibri"/>
                        <a:ea typeface="Calibri"/>
                        <a:cs typeface="Times New Roman"/>
                      </a:endParaRPr>
                    </a:p>
                  </a:txBody>
                  <a:tcPr marL="19050" marR="19050" marT="19050" marB="19050" anchor="ctr"/>
                </a:tc>
                <a:tc>
                  <a:txBody>
                    <a:bodyPr/>
                    <a:lstStyle/>
                    <a:p>
                      <a:pPr algn="ctr">
                        <a:lnSpc>
                          <a:spcPct val="115000"/>
                        </a:lnSpc>
                        <a:spcAft>
                          <a:spcPts val="0"/>
                        </a:spcAft>
                      </a:pPr>
                      <a:r>
                        <a:rPr lang="hu-HU" sz="2000" dirty="0">
                          <a:effectLst/>
                        </a:rPr>
                        <a:t>200 000</a:t>
                      </a:r>
                      <a:endParaRPr lang="hu-HU" sz="2000" dirty="0">
                        <a:effectLst/>
                        <a:latin typeface="Calibri"/>
                        <a:ea typeface="Calibri"/>
                        <a:cs typeface="Times New Roman"/>
                      </a:endParaRPr>
                    </a:p>
                  </a:txBody>
                  <a:tcPr marL="19050" marR="19050" marT="19050" marB="19050" anchor="ctr"/>
                </a:tc>
                <a:tc>
                  <a:txBody>
                    <a:bodyPr/>
                    <a:lstStyle/>
                    <a:p>
                      <a:pPr algn="ctr">
                        <a:lnSpc>
                          <a:spcPct val="115000"/>
                        </a:lnSpc>
                        <a:spcAft>
                          <a:spcPts val="0"/>
                        </a:spcAft>
                      </a:pPr>
                      <a:r>
                        <a:rPr lang="hu-HU" sz="2000" dirty="0">
                          <a:effectLst/>
                        </a:rPr>
                        <a:t>400 000</a:t>
                      </a:r>
                      <a:endParaRPr lang="hu-HU" sz="2000" dirty="0">
                        <a:effectLst/>
                        <a:latin typeface="Calibri"/>
                        <a:ea typeface="Calibri"/>
                        <a:cs typeface="Times New Roman"/>
                      </a:endParaRPr>
                    </a:p>
                  </a:txBody>
                  <a:tcPr marL="19050" marR="19050" marT="19050" marB="19050" anchor="ctr"/>
                </a:tc>
              </a:tr>
              <a:tr h="565057">
                <a:tc>
                  <a:txBody>
                    <a:bodyPr/>
                    <a:lstStyle/>
                    <a:p>
                      <a:pPr algn="ctr">
                        <a:lnSpc>
                          <a:spcPct val="115000"/>
                        </a:lnSpc>
                        <a:spcAft>
                          <a:spcPts val="0"/>
                        </a:spcAft>
                      </a:pPr>
                      <a:r>
                        <a:rPr lang="hu-HU" sz="1000" dirty="0">
                          <a:effectLst/>
                        </a:rPr>
                        <a:t>1992. 06. 12-től</a:t>
                      </a:r>
                      <a:endParaRPr lang="hu-HU" sz="1100" dirty="0">
                        <a:effectLst/>
                        <a:latin typeface="Calibri"/>
                        <a:ea typeface="Calibri"/>
                        <a:cs typeface="Times New Roman"/>
                      </a:endParaRPr>
                    </a:p>
                  </a:txBody>
                  <a:tcPr marL="19050" marR="19050" marT="19050" marB="19050" anchor="ctr"/>
                </a:tc>
                <a:tc>
                  <a:txBody>
                    <a:bodyPr/>
                    <a:lstStyle/>
                    <a:p>
                      <a:pPr algn="ctr">
                        <a:lnSpc>
                          <a:spcPct val="115000"/>
                        </a:lnSpc>
                        <a:spcAft>
                          <a:spcPts val="0"/>
                        </a:spcAft>
                      </a:pPr>
                      <a:r>
                        <a:rPr lang="hu-HU" sz="1000">
                          <a:effectLst/>
                        </a:rPr>
                        <a:t>50 000</a:t>
                      </a:r>
                      <a:endParaRPr lang="hu-HU" sz="1100">
                        <a:effectLst/>
                        <a:latin typeface="Calibri"/>
                        <a:ea typeface="Calibri"/>
                        <a:cs typeface="Times New Roman"/>
                      </a:endParaRPr>
                    </a:p>
                  </a:txBody>
                  <a:tcPr marL="19050" marR="19050" marT="19050" marB="19050" anchor="ctr"/>
                </a:tc>
                <a:tc>
                  <a:txBody>
                    <a:bodyPr/>
                    <a:lstStyle/>
                    <a:p>
                      <a:pPr algn="ctr">
                        <a:lnSpc>
                          <a:spcPct val="115000"/>
                        </a:lnSpc>
                        <a:spcAft>
                          <a:spcPts val="0"/>
                        </a:spcAft>
                      </a:pPr>
                      <a:r>
                        <a:rPr lang="hu-HU" sz="1000">
                          <a:effectLst/>
                        </a:rPr>
                        <a:t>100 000</a:t>
                      </a:r>
                      <a:endParaRPr lang="hu-HU" sz="1100">
                        <a:effectLst/>
                        <a:latin typeface="Calibri"/>
                        <a:ea typeface="Calibri"/>
                        <a:cs typeface="Times New Roman"/>
                      </a:endParaRPr>
                    </a:p>
                  </a:txBody>
                  <a:tcPr marL="19050" marR="19050" marT="19050" marB="19050" anchor="ctr"/>
                </a:tc>
                <a:tc>
                  <a:txBody>
                    <a:bodyPr/>
                    <a:lstStyle/>
                    <a:p>
                      <a:pPr algn="ctr">
                        <a:lnSpc>
                          <a:spcPct val="115000"/>
                        </a:lnSpc>
                        <a:spcAft>
                          <a:spcPts val="0"/>
                        </a:spcAft>
                      </a:pPr>
                      <a:r>
                        <a:rPr lang="hu-HU" sz="1000">
                          <a:effectLst/>
                        </a:rPr>
                        <a:t>200 000</a:t>
                      </a:r>
                      <a:endParaRPr lang="hu-HU" sz="1100">
                        <a:effectLst/>
                        <a:latin typeface="Calibri"/>
                        <a:ea typeface="Calibri"/>
                        <a:cs typeface="Times New Roman"/>
                      </a:endParaRPr>
                    </a:p>
                  </a:txBody>
                  <a:tcPr marL="19050" marR="19050" marT="19050" marB="19050" anchor="ctr"/>
                </a:tc>
              </a:tr>
              <a:tr h="565057">
                <a:tc>
                  <a:txBody>
                    <a:bodyPr/>
                    <a:lstStyle/>
                    <a:p>
                      <a:pPr algn="ctr">
                        <a:lnSpc>
                          <a:spcPct val="115000"/>
                        </a:lnSpc>
                        <a:spcAft>
                          <a:spcPts val="0"/>
                        </a:spcAft>
                      </a:pPr>
                      <a:r>
                        <a:rPr lang="hu-HU" sz="2400" dirty="0" smtClean="0">
                          <a:effectLst/>
                        </a:rPr>
                        <a:t>1997. 12. 03-tól</a:t>
                      </a:r>
                      <a:endParaRPr lang="hu-HU" sz="2400" dirty="0">
                        <a:effectLst/>
                        <a:latin typeface="Calibri"/>
                        <a:ea typeface="Calibri"/>
                        <a:cs typeface="Times New Roman"/>
                      </a:endParaRPr>
                    </a:p>
                  </a:txBody>
                  <a:tcPr marL="19050" marR="19050" marT="19050" marB="19050" anchor="ctr"/>
                </a:tc>
                <a:tc>
                  <a:txBody>
                    <a:bodyPr/>
                    <a:lstStyle/>
                    <a:p>
                      <a:pPr algn="ctr">
                        <a:lnSpc>
                          <a:spcPct val="115000"/>
                        </a:lnSpc>
                        <a:spcAft>
                          <a:spcPts val="0"/>
                        </a:spcAft>
                      </a:pPr>
                      <a:r>
                        <a:rPr lang="hu-HU" sz="2000" dirty="0" smtClean="0">
                          <a:effectLst/>
                        </a:rPr>
                        <a:t>25 000</a:t>
                      </a:r>
                      <a:endParaRPr lang="hu-HU" sz="2000" dirty="0">
                        <a:effectLst/>
                        <a:latin typeface="Calibri"/>
                        <a:ea typeface="Calibri"/>
                        <a:cs typeface="Times New Roman"/>
                      </a:endParaRPr>
                    </a:p>
                  </a:txBody>
                  <a:tcPr marL="19050" marR="19050" marT="19050" marB="19050" anchor="ctr"/>
                </a:tc>
                <a:tc>
                  <a:txBody>
                    <a:bodyPr/>
                    <a:lstStyle/>
                    <a:p>
                      <a:pPr algn="ctr">
                        <a:lnSpc>
                          <a:spcPct val="115000"/>
                        </a:lnSpc>
                        <a:spcAft>
                          <a:spcPts val="0"/>
                        </a:spcAft>
                      </a:pPr>
                      <a:r>
                        <a:rPr lang="hu-HU" sz="2000" dirty="0">
                          <a:effectLst/>
                        </a:rPr>
                        <a:t>50 000</a:t>
                      </a:r>
                      <a:endParaRPr lang="hu-HU" sz="2000" dirty="0">
                        <a:effectLst/>
                        <a:latin typeface="Calibri"/>
                        <a:ea typeface="Calibri"/>
                        <a:cs typeface="Times New Roman"/>
                      </a:endParaRPr>
                    </a:p>
                  </a:txBody>
                  <a:tcPr marL="19050" marR="19050" marT="19050" marB="19050" anchor="ctr"/>
                </a:tc>
                <a:tc>
                  <a:txBody>
                    <a:bodyPr/>
                    <a:lstStyle/>
                    <a:p>
                      <a:pPr algn="ctr">
                        <a:lnSpc>
                          <a:spcPct val="115000"/>
                        </a:lnSpc>
                        <a:spcAft>
                          <a:spcPts val="0"/>
                        </a:spcAft>
                      </a:pPr>
                      <a:r>
                        <a:rPr lang="hu-HU" sz="1000">
                          <a:effectLst/>
                        </a:rPr>
                        <a:t>-</a:t>
                      </a:r>
                      <a:endParaRPr lang="hu-HU" sz="1100">
                        <a:effectLst/>
                        <a:latin typeface="Calibri"/>
                        <a:ea typeface="Calibri"/>
                        <a:cs typeface="Times New Roman"/>
                      </a:endParaRPr>
                    </a:p>
                  </a:txBody>
                  <a:tcPr marL="19050" marR="19050" marT="19050" marB="19050" anchor="ctr"/>
                </a:tc>
              </a:tr>
              <a:tr h="565057">
                <a:tc>
                  <a:txBody>
                    <a:bodyPr/>
                    <a:lstStyle/>
                    <a:p>
                      <a:pPr algn="ctr">
                        <a:lnSpc>
                          <a:spcPct val="115000"/>
                        </a:lnSpc>
                        <a:spcAft>
                          <a:spcPts val="0"/>
                        </a:spcAft>
                      </a:pPr>
                      <a:r>
                        <a:rPr lang="hu-HU" sz="1000" dirty="0">
                          <a:effectLst/>
                        </a:rPr>
                        <a:t>2002. 04. 23-tól</a:t>
                      </a:r>
                      <a:endParaRPr lang="hu-HU" sz="1100" dirty="0">
                        <a:effectLst/>
                        <a:latin typeface="Calibri"/>
                        <a:ea typeface="Calibri"/>
                        <a:cs typeface="Times New Roman"/>
                      </a:endParaRPr>
                    </a:p>
                  </a:txBody>
                  <a:tcPr marL="19050" marR="19050" marT="19050" marB="19050" anchor="ctr"/>
                </a:tc>
                <a:tc>
                  <a:txBody>
                    <a:bodyPr/>
                    <a:lstStyle/>
                    <a:p>
                      <a:pPr algn="ctr">
                        <a:lnSpc>
                          <a:spcPct val="115000"/>
                        </a:lnSpc>
                        <a:spcAft>
                          <a:spcPts val="0"/>
                        </a:spcAft>
                      </a:pPr>
                      <a:r>
                        <a:rPr lang="hu-HU" sz="1000">
                          <a:effectLst/>
                        </a:rPr>
                        <a:t>15 000</a:t>
                      </a:r>
                      <a:endParaRPr lang="hu-HU" sz="1100">
                        <a:effectLst/>
                        <a:latin typeface="Calibri"/>
                        <a:ea typeface="Calibri"/>
                        <a:cs typeface="Times New Roman"/>
                      </a:endParaRPr>
                    </a:p>
                  </a:txBody>
                  <a:tcPr marL="19050" marR="19050" marT="19050" marB="19050" anchor="ctr"/>
                </a:tc>
                <a:tc>
                  <a:txBody>
                    <a:bodyPr/>
                    <a:lstStyle/>
                    <a:p>
                      <a:pPr algn="ctr">
                        <a:lnSpc>
                          <a:spcPct val="115000"/>
                        </a:lnSpc>
                        <a:spcAft>
                          <a:spcPts val="0"/>
                        </a:spcAft>
                      </a:pPr>
                      <a:r>
                        <a:rPr lang="hu-HU" sz="1000">
                          <a:effectLst/>
                        </a:rPr>
                        <a:t>30 000</a:t>
                      </a:r>
                      <a:endParaRPr lang="hu-HU" sz="1100">
                        <a:effectLst/>
                        <a:latin typeface="Calibri"/>
                        <a:ea typeface="Calibri"/>
                        <a:cs typeface="Times New Roman"/>
                      </a:endParaRPr>
                    </a:p>
                  </a:txBody>
                  <a:tcPr marL="19050" marR="19050" marT="19050" marB="19050" anchor="ctr"/>
                </a:tc>
                <a:tc>
                  <a:txBody>
                    <a:bodyPr/>
                    <a:lstStyle/>
                    <a:p>
                      <a:pPr algn="ctr">
                        <a:lnSpc>
                          <a:spcPct val="115000"/>
                        </a:lnSpc>
                        <a:spcAft>
                          <a:spcPts val="0"/>
                        </a:spcAft>
                      </a:pPr>
                      <a:r>
                        <a:rPr lang="hu-HU" sz="1000">
                          <a:effectLst/>
                        </a:rPr>
                        <a:t>-</a:t>
                      </a:r>
                      <a:endParaRPr lang="hu-HU" sz="1100">
                        <a:effectLst/>
                        <a:latin typeface="Calibri"/>
                        <a:ea typeface="Calibri"/>
                        <a:cs typeface="Times New Roman"/>
                      </a:endParaRPr>
                    </a:p>
                  </a:txBody>
                  <a:tcPr marL="19050" marR="19050" marT="19050" marB="19050" anchor="ctr"/>
                </a:tc>
              </a:tr>
              <a:tr h="565057">
                <a:tc>
                  <a:txBody>
                    <a:bodyPr/>
                    <a:lstStyle/>
                    <a:p>
                      <a:pPr algn="ctr">
                        <a:lnSpc>
                          <a:spcPct val="115000"/>
                        </a:lnSpc>
                        <a:spcAft>
                          <a:spcPts val="0"/>
                        </a:spcAft>
                      </a:pPr>
                      <a:r>
                        <a:rPr lang="hu-HU" sz="1000">
                          <a:effectLst/>
                        </a:rPr>
                        <a:t>2005. 02. 23-tól</a:t>
                      </a:r>
                      <a:endParaRPr lang="hu-HU" sz="1100">
                        <a:effectLst/>
                        <a:latin typeface="Calibri"/>
                        <a:ea typeface="Calibri"/>
                        <a:cs typeface="Times New Roman"/>
                      </a:endParaRPr>
                    </a:p>
                  </a:txBody>
                  <a:tcPr marL="19050" marR="19050" marT="19050" marB="19050" anchor="ctr"/>
                </a:tc>
                <a:tc>
                  <a:txBody>
                    <a:bodyPr/>
                    <a:lstStyle/>
                    <a:p>
                      <a:pPr algn="ctr">
                        <a:lnSpc>
                          <a:spcPct val="115000"/>
                        </a:lnSpc>
                        <a:spcAft>
                          <a:spcPts val="0"/>
                        </a:spcAft>
                      </a:pPr>
                      <a:r>
                        <a:rPr lang="hu-HU" sz="1000">
                          <a:effectLst/>
                        </a:rPr>
                        <a:t>10 000</a:t>
                      </a:r>
                      <a:endParaRPr lang="hu-HU" sz="1100">
                        <a:effectLst/>
                        <a:latin typeface="Calibri"/>
                        <a:ea typeface="Calibri"/>
                        <a:cs typeface="Times New Roman"/>
                      </a:endParaRPr>
                    </a:p>
                  </a:txBody>
                  <a:tcPr marL="19050" marR="19050" marT="19050" marB="19050" anchor="ctr"/>
                </a:tc>
                <a:tc>
                  <a:txBody>
                    <a:bodyPr/>
                    <a:lstStyle/>
                    <a:p>
                      <a:pPr algn="ctr">
                        <a:lnSpc>
                          <a:spcPct val="115000"/>
                        </a:lnSpc>
                        <a:spcAft>
                          <a:spcPts val="0"/>
                        </a:spcAft>
                      </a:pPr>
                      <a:r>
                        <a:rPr lang="hu-HU" sz="1000">
                          <a:effectLst/>
                        </a:rPr>
                        <a:t>20 000</a:t>
                      </a:r>
                      <a:endParaRPr lang="hu-HU" sz="1100">
                        <a:effectLst/>
                        <a:latin typeface="Calibri"/>
                        <a:ea typeface="Calibri"/>
                        <a:cs typeface="Times New Roman"/>
                      </a:endParaRPr>
                    </a:p>
                  </a:txBody>
                  <a:tcPr marL="19050" marR="19050" marT="19050" marB="19050" anchor="ctr"/>
                </a:tc>
                <a:tc>
                  <a:txBody>
                    <a:bodyPr/>
                    <a:lstStyle/>
                    <a:p>
                      <a:pPr algn="ctr">
                        <a:lnSpc>
                          <a:spcPct val="115000"/>
                        </a:lnSpc>
                        <a:spcAft>
                          <a:spcPts val="0"/>
                        </a:spcAft>
                      </a:pPr>
                      <a:r>
                        <a:rPr lang="hu-HU" sz="1000">
                          <a:effectLst/>
                        </a:rPr>
                        <a:t>-</a:t>
                      </a:r>
                      <a:endParaRPr lang="hu-HU" sz="1100">
                        <a:effectLst/>
                        <a:latin typeface="Calibri"/>
                        <a:ea typeface="Calibri"/>
                        <a:cs typeface="Times New Roman"/>
                      </a:endParaRPr>
                    </a:p>
                  </a:txBody>
                  <a:tcPr marL="19050" marR="19050" marT="19050" marB="19050" anchor="ctr"/>
                </a:tc>
              </a:tr>
              <a:tr h="565057">
                <a:tc>
                  <a:txBody>
                    <a:bodyPr/>
                    <a:lstStyle/>
                    <a:p>
                      <a:pPr algn="ctr">
                        <a:lnSpc>
                          <a:spcPct val="115000"/>
                        </a:lnSpc>
                        <a:spcAft>
                          <a:spcPts val="0"/>
                        </a:spcAft>
                      </a:pPr>
                      <a:r>
                        <a:rPr lang="hu-HU" sz="2400" dirty="0">
                          <a:effectLst/>
                        </a:rPr>
                        <a:t>2006. 09. 13-tól</a:t>
                      </a:r>
                      <a:endParaRPr lang="hu-HU" sz="2400" dirty="0">
                        <a:effectLst/>
                        <a:latin typeface="Calibri"/>
                        <a:ea typeface="Calibri"/>
                        <a:cs typeface="Times New Roman"/>
                      </a:endParaRPr>
                    </a:p>
                  </a:txBody>
                  <a:tcPr marL="19050" marR="19050" marT="19050" marB="19050" anchor="ctr"/>
                </a:tc>
                <a:tc>
                  <a:txBody>
                    <a:bodyPr/>
                    <a:lstStyle/>
                    <a:p>
                      <a:pPr algn="ctr">
                        <a:lnSpc>
                          <a:spcPct val="115000"/>
                        </a:lnSpc>
                        <a:spcAft>
                          <a:spcPts val="0"/>
                        </a:spcAft>
                      </a:pPr>
                      <a:r>
                        <a:rPr lang="hu-HU" sz="2000" dirty="0">
                          <a:effectLst/>
                        </a:rPr>
                        <a:t>7 500</a:t>
                      </a:r>
                      <a:endParaRPr lang="hu-HU" sz="2000" dirty="0">
                        <a:effectLst/>
                        <a:latin typeface="Calibri"/>
                        <a:ea typeface="Calibri"/>
                        <a:cs typeface="Times New Roman"/>
                      </a:endParaRPr>
                    </a:p>
                  </a:txBody>
                  <a:tcPr marL="19050" marR="19050" marT="19050" marB="19050" anchor="ctr"/>
                </a:tc>
                <a:tc>
                  <a:txBody>
                    <a:bodyPr/>
                    <a:lstStyle/>
                    <a:p>
                      <a:pPr algn="ctr">
                        <a:lnSpc>
                          <a:spcPct val="115000"/>
                        </a:lnSpc>
                        <a:spcAft>
                          <a:spcPts val="0"/>
                        </a:spcAft>
                      </a:pPr>
                      <a:r>
                        <a:rPr lang="hu-HU" sz="2000" dirty="0">
                          <a:effectLst/>
                        </a:rPr>
                        <a:t>15 000</a:t>
                      </a:r>
                      <a:endParaRPr lang="hu-HU" sz="2000" dirty="0">
                        <a:effectLst/>
                        <a:latin typeface="Calibri"/>
                        <a:ea typeface="Calibri"/>
                        <a:cs typeface="Times New Roman"/>
                      </a:endParaRPr>
                    </a:p>
                  </a:txBody>
                  <a:tcPr marL="19050" marR="19050" marT="19050" marB="19050" anchor="ctr"/>
                </a:tc>
                <a:tc>
                  <a:txBody>
                    <a:bodyPr/>
                    <a:lstStyle/>
                    <a:p>
                      <a:pPr algn="ctr">
                        <a:lnSpc>
                          <a:spcPct val="115000"/>
                        </a:lnSpc>
                        <a:spcAft>
                          <a:spcPts val="0"/>
                        </a:spcAft>
                      </a:pPr>
                      <a:r>
                        <a:rPr lang="hu-HU" sz="1000">
                          <a:effectLst/>
                        </a:rPr>
                        <a:t>-</a:t>
                      </a:r>
                      <a:endParaRPr lang="hu-HU" sz="1100">
                        <a:effectLst/>
                        <a:latin typeface="Calibri"/>
                        <a:ea typeface="Calibri"/>
                        <a:cs typeface="Times New Roman"/>
                      </a:endParaRPr>
                    </a:p>
                  </a:txBody>
                  <a:tcPr marL="19050" marR="19050" marT="19050" marB="19050" anchor="ctr"/>
                </a:tc>
              </a:tr>
              <a:tr h="565057">
                <a:tc>
                  <a:txBody>
                    <a:bodyPr/>
                    <a:lstStyle/>
                    <a:p>
                      <a:pPr algn="ctr">
                        <a:lnSpc>
                          <a:spcPct val="115000"/>
                        </a:lnSpc>
                        <a:spcAft>
                          <a:spcPts val="0"/>
                        </a:spcAft>
                      </a:pPr>
                      <a:r>
                        <a:rPr lang="hu-HU" sz="2000" dirty="0">
                          <a:effectLst/>
                        </a:rPr>
                        <a:t>2012. 12. 14-től</a:t>
                      </a:r>
                      <a:endParaRPr lang="hu-HU" sz="2000" dirty="0">
                        <a:effectLst/>
                        <a:latin typeface="Calibri"/>
                        <a:ea typeface="Calibri"/>
                        <a:cs typeface="Times New Roman"/>
                      </a:endParaRPr>
                    </a:p>
                  </a:txBody>
                  <a:tcPr marL="19050" marR="19050" marT="19050" marB="19050" anchor="ctr"/>
                </a:tc>
                <a:tc>
                  <a:txBody>
                    <a:bodyPr/>
                    <a:lstStyle/>
                    <a:p>
                      <a:pPr algn="ctr">
                        <a:lnSpc>
                          <a:spcPct val="115000"/>
                        </a:lnSpc>
                        <a:spcAft>
                          <a:spcPts val="0"/>
                        </a:spcAft>
                      </a:pPr>
                      <a:r>
                        <a:rPr lang="hu-HU" sz="2000" dirty="0">
                          <a:effectLst/>
                        </a:rPr>
                        <a:t>2 000</a:t>
                      </a:r>
                      <a:endParaRPr lang="hu-HU" sz="2000" dirty="0">
                        <a:effectLst/>
                        <a:latin typeface="Calibri"/>
                        <a:ea typeface="Calibri"/>
                        <a:cs typeface="Times New Roman"/>
                      </a:endParaRPr>
                    </a:p>
                  </a:txBody>
                  <a:tcPr marL="19050" marR="19050" marT="19050" marB="19050" anchor="ctr"/>
                </a:tc>
                <a:tc>
                  <a:txBody>
                    <a:bodyPr/>
                    <a:lstStyle/>
                    <a:p>
                      <a:pPr algn="ctr">
                        <a:lnSpc>
                          <a:spcPct val="115000"/>
                        </a:lnSpc>
                        <a:spcAft>
                          <a:spcPts val="0"/>
                        </a:spcAft>
                      </a:pPr>
                      <a:r>
                        <a:rPr lang="hu-HU" sz="2000" dirty="0">
                          <a:effectLst/>
                        </a:rPr>
                        <a:t>4 000</a:t>
                      </a:r>
                      <a:endParaRPr lang="hu-HU" sz="2000" dirty="0">
                        <a:effectLst/>
                        <a:latin typeface="Calibri"/>
                        <a:ea typeface="Calibri"/>
                        <a:cs typeface="Times New Roman"/>
                      </a:endParaRPr>
                    </a:p>
                  </a:txBody>
                  <a:tcPr marL="19050" marR="19050" marT="19050" marB="19050" anchor="ctr"/>
                </a:tc>
                <a:tc>
                  <a:txBody>
                    <a:bodyPr/>
                    <a:lstStyle/>
                    <a:p>
                      <a:pPr algn="ctr">
                        <a:lnSpc>
                          <a:spcPct val="115000"/>
                        </a:lnSpc>
                        <a:spcAft>
                          <a:spcPts val="0"/>
                        </a:spcAft>
                      </a:pPr>
                      <a:r>
                        <a:rPr lang="hu-HU" sz="1000" dirty="0">
                          <a:effectLst/>
                        </a:rPr>
                        <a:t>-</a:t>
                      </a:r>
                      <a:endParaRPr lang="hu-HU" sz="1100" dirty="0">
                        <a:effectLst/>
                        <a:latin typeface="Calibri"/>
                        <a:ea typeface="Calibri"/>
                        <a:cs typeface="Times New Roman"/>
                      </a:endParaRPr>
                    </a:p>
                  </a:txBody>
                  <a:tcPr marL="19050" marR="19050" marT="19050" marB="19050" anchor="ctr"/>
                </a:tc>
              </a:tr>
            </a:tbl>
          </a:graphicData>
        </a:graphic>
      </p:graphicFrame>
      <p:pic>
        <p:nvPicPr>
          <p:cNvPr id="3075" name="Kép 7" descr="Aranylemez"/>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71625" y="2894013"/>
            <a:ext cx="95250" cy="95250"/>
          </a:xfrm>
          <a:prstGeom prst="rect">
            <a:avLst/>
          </a:prstGeom>
          <a:noFill/>
          <a:extLst>
            <a:ext uri="{909E8E84-426E-40DD-AFC4-6F175D3DCCD1}">
              <a14:hiddenFill xmlns:a14="http://schemas.microsoft.com/office/drawing/2010/main">
                <a:solidFill>
                  <a:srgbClr val="FFFFFF"/>
                </a:solidFill>
              </a14:hiddenFill>
            </a:ext>
          </a:extLst>
        </p:spPr>
      </p:pic>
      <p:pic>
        <p:nvPicPr>
          <p:cNvPr id="3074" name="Kép 6" descr="Platinalemez"/>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71625" y="2894013"/>
            <a:ext cx="95250" cy="85725"/>
          </a:xfrm>
          <a:prstGeom prst="rect">
            <a:avLst/>
          </a:prstGeom>
          <a:noFill/>
          <a:extLst>
            <a:ext uri="{909E8E84-426E-40DD-AFC4-6F175D3DCCD1}">
              <a14:hiddenFill xmlns:a14="http://schemas.microsoft.com/office/drawing/2010/main">
                <a:solidFill>
                  <a:srgbClr val="FFFFFF"/>
                </a:solidFill>
              </a14:hiddenFill>
            </a:ext>
          </a:extLst>
        </p:spPr>
      </p:pic>
      <p:pic>
        <p:nvPicPr>
          <p:cNvPr id="3073" name="Kép 5" descr="Gyémántlemez"/>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71625" y="2894013"/>
            <a:ext cx="142875" cy="14287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a:spLocks noChangeArrowheads="1"/>
          </p:cNvSpPr>
          <p:nvPr/>
        </p:nvSpPr>
        <p:spPr bwMode="auto">
          <a:xfrm>
            <a:off x="2108169" y="6444681"/>
            <a:ext cx="6006773"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hu-HU" altLang="hu-HU" sz="1600" b="0" i="1" u="none" strike="noStrike" cap="none" normalizeH="0" baseline="0" dirty="0" smtClean="0">
                <a:ln>
                  <a:noFill/>
                </a:ln>
                <a:solidFill>
                  <a:srgbClr val="065694"/>
                </a:solidFill>
                <a:effectLst/>
                <a:latin typeface="Georgia" pitchFamily="18" charset="0"/>
                <a:ea typeface="Times New Roman" pitchFamily="18" charset="0"/>
                <a:cs typeface="Times New Roman" pitchFamily="18" charset="0"/>
              </a:rPr>
              <a:t>Arany- </a:t>
            </a:r>
            <a:r>
              <a:rPr kumimoji="0" lang="hu-HU" altLang="hu-HU" sz="1600" b="0" i="1" u="none" strike="noStrike" cap="none" normalizeH="0" baseline="0" dirty="0" smtClean="0">
                <a:ln>
                  <a:noFill/>
                </a:ln>
                <a:solidFill>
                  <a:srgbClr val="065694"/>
                </a:solidFill>
                <a:effectLst/>
                <a:latin typeface="Calibri"/>
                <a:ea typeface="Times New Roman" pitchFamily="18" charset="0"/>
                <a:cs typeface="Times New Roman" pitchFamily="18" charset="0"/>
              </a:rPr>
              <a:t>é</a:t>
            </a:r>
            <a:r>
              <a:rPr kumimoji="0" lang="hu-HU" altLang="hu-HU" sz="1600" b="0" i="1" u="none" strike="noStrike" cap="none" normalizeH="0" baseline="0" dirty="0" smtClean="0">
                <a:ln>
                  <a:noFill/>
                </a:ln>
                <a:solidFill>
                  <a:srgbClr val="065694"/>
                </a:solidFill>
                <a:effectLst/>
                <a:latin typeface="Georgia" pitchFamily="18" charset="0"/>
                <a:ea typeface="Times New Roman" pitchFamily="18" charset="0"/>
                <a:cs typeface="Times New Roman" pitchFamily="18" charset="0"/>
              </a:rPr>
              <a:t>s platinalemezek </a:t>
            </a:r>
            <a:r>
              <a:rPr kumimoji="0" lang="hu-HU" altLang="hu-HU" sz="1600" b="0" i="1" u="none" strike="noStrike" cap="none" normalizeH="0" baseline="0" dirty="0" smtClean="0">
                <a:ln>
                  <a:noFill/>
                </a:ln>
                <a:solidFill>
                  <a:srgbClr val="065694"/>
                </a:solidFill>
                <a:effectLst/>
                <a:latin typeface="Calibri"/>
                <a:ea typeface="Times New Roman" pitchFamily="18" charset="0"/>
                <a:cs typeface="Times New Roman" pitchFamily="18" charset="0"/>
              </a:rPr>
              <a:t>›</a:t>
            </a:r>
            <a:r>
              <a:rPr kumimoji="0" lang="hu-HU" altLang="hu-HU" sz="1600" b="0" i="1" u="none" strike="noStrike" cap="none" normalizeH="0" baseline="0" dirty="0" smtClean="0">
                <a:ln>
                  <a:noFill/>
                </a:ln>
                <a:solidFill>
                  <a:srgbClr val="065694"/>
                </a:solidFill>
                <a:effectLst/>
                <a:latin typeface="Georgia" pitchFamily="18" charset="0"/>
                <a:ea typeface="Times New Roman" pitchFamily="18" charset="0"/>
                <a:cs typeface="Times New Roman" pitchFamily="18" charset="0"/>
              </a:rPr>
              <a:t> A d</a:t>
            </a:r>
            <a:r>
              <a:rPr kumimoji="0" lang="hu-HU" altLang="hu-HU" sz="1600" b="0" i="1" u="none" strike="noStrike" cap="none" normalizeH="0" baseline="0" dirty="0" smtClean="0">
                <a:ln>
                  <a:noFill/>
                </a:ln>
                <a:solidFill>
                  <a:srgbClr val="065694"/>
                </a:solidFill>
                <a:effectLst/>
                <a:latin typeface="Calibri"/>
                <a:ea typeface="Times New Roman" pitchFamily="18" charset="0"/>
                <a:cs typeface="Times New Roman" pitchFamily="18" charset="0"/>
              </a:rPr>
              <a:t>í</a:t>
            </a:r>
            <a:r>
              <a:rPr kumimoji="0" lang="hu-HU" altLang="hu-HU" sz="1600" b="0" i="1" u="none" strike="noStrike" cap="none" normalizeH="0" baseline="0" dirty="0" smtClean="0">
                <a:ln>
                  <a:noFill/>
                </a:ln>
                <a:solidFill>
                  <a:srgbClr val="065694"/>
                </a:solidFill>
                <a:effectLst/>
                <a:latin typeface="Georgia" pitchFamily="18" charset="0"/>
                <a:ea typeface="Times New Roman" pitchFamily="18" charset="0"/>
                <a:cs typeface="Times New Roman" pitchFamily="18" charset="0"/>
              </a:rPr>
              <a:t>jak t</a:t>
            </a:r>
            <a:r>
              <a:rPr kumimoji="0" lang="hu-HU" altLang="hu-HU" sz="1600" b="0" i="1" u="none" strike="noStrike" cap="none" normalizeH="0" baseline="0" dirty="0" smtClean="0">
                <a:ln>
                  <a:noFill/>
                </a:ln>
                <a:solidFill>
                  <a:srgbClr val="065694"/>
                </a:solidFill>
                <a:effectLst/>
                <a:latin typeface="Calibri"/>
                <a:ea typeface="Times New Roman" pitchFamily="18" charset="0"/>
                <a:cs typeface="Times New Roman" pitchFamily="18" charset="0"/>
              </a:rPr>
              <a:t>ö</a:t>
            </a:r>
            <a:r>
              <a:rPr kumimoji="0" lang="hu-HU" altLang="hu-HU" sz="1600" b="0" i="1" u="none" strike="noStrike" cap="none" normalizeH="0" baseline="0" dirty="0" smtClean="0">
                <a:ln>
                  <a:noFill/>
                </a:ln>
                <a:solidFill>
                  <a:srgbClr val="065694"/>
                </a:solidFill>
                <a:effectLst/>
                <a:latin typeface="Georgia" pitchFamily="18" charset="0"/>
                <a:ea typeface="Times New Roman" pitchFamily="18" charset="0"/>
                <a:cs typeface="Times New Roman" pitchFamily="18" charset="0"/>
              </a:rPr>
              <a:t>rt</a:t>
            </a:r>
            <a:r>
              <a:rPr kumimoji="0" lang="hu-HU" altLang="hu-HU" sz="1600" b="0" i="1" u="none" strike="noStrike" cap="none" normalizeH="0" baseline="0" dirty="0" smtClean="0">
                <a:ln>
                  <a:noFill/>
                </a:ln>
                <a:solidFill>
                  <a:srgbClr val="065694"/>
                </a:solidFill>
                <a:effectLst/>
                <a:latin typeface="Calibri"/>
                <a:ea typeface="Times New Roman" pitchFamily="18" charset="0"/>
                <a:cs typeface="Times New Roman" pitchFamily="18" charset="0"/>
              </a:rPr>
              <a:t>é</a:t>
            </a:r>
            <a:r>
              <a:rPr kumimoji="0" lang="hu-HU" altLang="hu-HU" sz="1600" b="0" i="1" u="none" strike="noStrike" cap="none" normalizeH="0" baseline="0" dirty="0" smtClean="0">
                <a:ln>
                  <a:noFill/>
                </a:ln>
                <a:solidFill>
                  <a:srgbClr val="065694"/>
                </a:solidFill>
                <a:effectLst/>
                <a:latin typeface="Georgia" pitchFamily="18" charset="0"/>
                <a:ea typeface="Times New Roman" pitchFamily="18" charset="0"/>
                <a:cs typeface="Times New Roman" pitchFamily="18" charset="0"/>
              </a:rPr>
              <a:t>nete  - forrás: MAHASZ</a:t>
            </a:r>
            <a:endParaRPr kumimoji="0" lang="hu-HU" altLang="hu-HU"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6824550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Az aranylemeztől a </a:t>
            </a:r>
            <a:r>
              <a:rPr lang="hu-HU" dirty="0" err="1" smtClean="0"/>
              <a:t>Deezerig</a:t>
            </a:r>
            <a:endParaRPr lang="hu-HU" dirty="0"/>
          </a:p>
        </p:txBody>
      </p:sp>
      <p:sp>
        <p:nvSpPr>
          <p:cNvPr id="3" name="Tartalom helye 2"/>
          <p:cNvSpPr>
            <a:spLocks noGrp="1"/>
          </p:cNvSpPr>
          <p:nvPr>
            <p:ph idx="1"/>
          </p:nvPr>
        </p:nvSpPr>
        <p:spPr/>
        <p:txBody>
          <a:bodyPr/>
          <a:lstStyle/>
          <a:p>
            <a:pPr marL="0" indent="0">
              <a:buNone/>
            </a:pPr>
            <a:r>
              <a:rPr lang="hu-HU" b="1" dirty="0" smtClean="0"/>
              <a:t>ProArt Zeneipari Jelentés 2015 </a:t>
            </a:r>
          </a:p>
          <a:p>
            <a:pPr marL="0" indent="0">
              <a:buNone/>
            </a:pPr>
            <a:r>
              <a:rPr lang="hu-HU" dirty="0" smtClean="0">
                <a:hlinkClick r:id="rId2"/>
              </a:rPr>
              <a:t>http://www.zeneipar.info/</a:t>
            </a:r>
            <a:r>
              <a:rPr lang="hu-HU" dirty="0" smtClean="0"/>
              <a:t> </a:t>
            </a:r>
          </a:p>
          <a:p>
            <a:pPr marL="0" indent="0">
              <a:buNone/>
            </a:pPr>
            <a:endParaRPr lang="hu-HU" dirty="0" smtClean="0"/>
          </a:p>
          <a:p>
            <a:pPr marL="0" indent="0">
              <a:buNone/>
            </a:pPr>
            <a:endParaRPr lang="hu-HU" dirty="0"/>
          </a:p>
          <a:p>
            <a:pPr marL="0" indent="0">
              <a:buNone/>
            </a:pPr>
            <a:endParaRPr lang="hu-HU" dirty="0"/>
          </a:p>
        </p:txBody>
      </p:sp>
      <p:pic>
        <p:nvPicPr>
          <p:cNvPr id="6" name="Kép 5"/>
          <p:cNvPicPr/>
          <p:nvPr/>
        </p:nvPicPr>
        <p:blipFill rotWithShape="1">
          <a:blip r:embed="rId3"/>
          <a:srcRect l="23837" t="28267" r="25637" b="39731"/>
          <a:stretch/>
        </p:blipFill>
        <p:spPr bwMode="auto">
          <a:xfrm>
            <a:off x="755576" y="3645024"/>
            <a:ext cx="7704856" cy="259228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8660775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r>
              <a:rPr lang="hu-HU" smtClean="0"/>
              <a:t>A szerzői jogról</a:t>
            </a:r>
          </a:p>
        </p:txBody>
      </p:sp>
      <p:sp>
        <p:nvSpPr>
          <p:cNvPr id="15363" name="Rectangle 3"/>
          <p:cNvSpPr>
            <a:spLocks noGrp="1" noChangeArrowheads="1"/>
          </p:cNvSpPr>
          <p:nvPr>
            <p:ph type="body" idx="1"/>
          </p:nvPr>
        </p:nvSpPr>
        <p:spPr/>
        <p:txBody>
          <a:bodyPr/>
          <a:lstStyle/>
          <a:p>
            <a:r>
              <a:rPr lang="hu-HU" dirty="0" smtClean="0"/>
              <a:t>Szellemi alkotások: szerzői jog, iparjogvédelem</a:t>
            </a:r>
          </a:p>
          <a:p>
            <a:r>
              <a:rPr lang="hu-HU" dirty="0" smtClean="0"/>
              <a:t>1999. évi LXXVI. tv. (Szjt.)</a:t>
            </a:r>
          </a:p>
          <a:p>
            <a:r>
              <a:rPr lang="hu-HU" dirty="0" smtClean="0"/>
              <a:t>A tv. célja: a szellemi alkotás ösztönzése,</a:t>
            </a:r>
          </a:p>
          <a:p>
            <a:pPr>
              <a:buFontTx/>
              <a:buNone/>
            </a:pPr>
            <a:r>
              <a:rPr lang="hu-HU" dirty="0" smtClean="0"/>
              <a:t>	a kultúra értékeinek megóvása, a jogosultak és a felhasználók érdekei közötti egyensúly biztosítása</a:t>
            </a:r>
          </a:p>
          <a:p>
            <a:pPr>
              <a:buFontTx/>
              <a:buNone/>
            </a:pPr>
            <a:endParaRPr lang="hu-HU" dirty="0" smtClean="0"/>
          </a:p>
          <a:p>
            <a:endParaRPr lang="hu-HU" dirty="0" smtClean="0"/>
          </a:p>
          <a:p>
            <a:endParaRPr lang="hu-HU" dirty="0" smtClean="0"/>
          </a:p>
          <a:p>
            <a:endParaRPr lang="hu-HU" dirty="0" smtClean="0"/>
          </a:p>
          <a:p>
            <a:pPr>
              <a:buFontTx/>
              <a:buNone/>
            </a:pPr>
            <a:endParaRPr lang="hu-HU" dirty="0" smtClean="0"/>
          </a:p>
          <a:p>
            <a:pPr>
              <a:buFontTx/>
              <a:buNone/>
            </a:pPr>
            <a:endParaRPr lang="hu-HU" dirty="0" smtClean="0"/>
          </a:p>
        </p:txBody>
      </p:sp>
    </p:spTree>
    <p:extLst>
      <p:ext uri="{BB962C8B-B14F-4D97-AF65-F5344CB8AC3E}">
        <p14:creationId xmlns:p14="http://schemas.microsoft.com/office/powerpoint/2010/main" val="3287070398"/>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hu-HU" smtClean="0"/>
              <a:t>A védelem tárgya</a:t>
            </a:r>
          </a:p>
        </p:txBody>
      </p:sp>
      <p:sp>
        <p:nvSpPr>
          <p:cNvPr id="16387" name="Rectangle 3"/>
          <p:cNvSpPr>
            <a:spLocks noGrp="1" noChangeArrowheads="1"/>
          </p:cNvSpPr>
          <p:nvPr>
            <p:ph type="body" idx="1"/>
          </p:nvPr>
        </p:nvSpPr>
        <p:spPr>
          <a:xfrm>
            <a:off x="179388" y="1600200"/>
            <a:ext cx="8785225" cy="4525963"/>
          </a:xfrm>
        </p:spPr>
        <p:txBody>
          <a:bodyPr/>
          <a:lstStyle/>
          <a:p>
            <a:r>
              <a:rPr lang="hu-HU" smtClean="0"/>
              <a:t>Irodalmi, tudományos, művészeti alkotások, gyűjteményes műnek minősülő adatbázis, stb., nem kimerítő felsorolás az Szjt.-ben</a:t>
            </a:r>
          </a:p>
          <a:p>
            <a:endParaRPr lang="hu-HU" smtClean="0"/>
          </a:p>
          <a:p>
            <a:r>
              <a:rPr lang="hu-HU" smtClean="0"/>
              <a:t>Szomszédos jogi jogosultak teljesítményei; hangfelvételek; rádió, tv. műsorai, stb.</a:t>
            </a:r>
          </a:p>
          <a:p>
            <a:pPr>
              <a:buFontTx/>
              <a:buNone/>
            </a:pPr>
            <a:endParaRPr lang="hu-HU" smtClean="0"/>
          </a:p>
          <a:p>
            <a:pPr>
              <a:buFontTx/>
              <a:buNone/>
            </a:pPr>
            <a:endParaRPr lang="hu-HU" smtClean="0"/>
          </a:p>
        </p:txBody>
      </p:sp>
    </p:spTree>
    <p:extLst>
      <p:ext uri="{BB962C8B-B14F-4D97-AF65-F5344CB8AC3E}">
        <p14:creationId xmlns:p14="http://schemas.microsoft.com/office/powerpoint/2010/main" val="679026955"/>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Autofit/>
          </a:bodyPr>
          <a:lstStyle/>
          <a:p>
            <a:r>
              <a:rPr lang="hu-HU" sz="5400" dirty="0" smtClean="0"/>
              <a:t/>
            </a:r>
            <a:br>
              <a:rPr lang="hu-HU" sz="5400" dirty="0" smtClean="0"/>
            </a:br>
            <a:r>
              <a:rPr lang="hu-HU" sz="5400" dirty="0"/>
              <a:t/>
            </a:r>
            <a:br>
              <a:rPr lang="hu-HU" sz="5400" dirty="0"/>
            </a:br>
            <a:r>
              <a:rPr lang="hu-HU" sz="5400" dirty="0" smtClean="0"/>
              <a:t>Köszönöm a figyelmet!</a:t>
            </a:r>
            <a:br>
              <a:rPr lang="hu-HU" sz="5400" dirty="0" smtClean="0"/>
            </a:br>
            <a:endParaRPr lang="hu-HU" sz="5400" dirty="0"/>
          </a:p>
        </p:txBody>
      </p:sp>
      <p:sp>
        <p:nvSpPr>
          <p:cNvPr id="3" name="Tartalom helye 2"/>
          <p:cNvSpPr>
            <a:spLocks noGrp="1"/>
          </p:cNvSpPr>
          <p:nvPr>
            <p:ph idx="1"/>
          </p:nvPr>
        </p:nvSpPr>
        <p:spPr>
          <a:xfrm>
            <a:off x="1187624" y="1600200"/>
            <a:ext cx="7499176" cy="4525963"/>
          </a:xfrm>
        </p:spPr>
        <p:txBody>
          <a:bodyPr/>
          <a:lstStyle/>
          <a:p>
            <a:pPr marL="0" indent="0">
              <a:buNone/>
            </a:pPr>
            <a:r>
              <a:rPr lang="hu-HU" sz="3600" dirty="0" smtClean="0"/>
              <a:t>		</a:t>
            </a:r>
          </a:p>
          <a:p>
            <a:pPr marL="0" indent="0">
              <a:buNone/>
            </a:pPr>
            <a:r>
              <a:rPr lang="hu-HU" sz="3600" dirty="0" err="1" smtClean="0">
                <a:hlinkClick r:id="rId2"/>
              </a:rPr>
              <a:t>www.hamisitasellen.hu</a:t>
            </a:r>
            <a:r>
              <a:rPr lang="hu-HU" sz="3600" dirty="0" smtClean="0"/>
              <a:t> </a:t>
            </a:r>
          </a:p>
          <a:p>
            <a:pPr marL="0" indent="0">
              <a:buNone/>
            </a:pPr>
            <a:r>
              <a:rPr lang="hu-HU" sz="3600" dirty="0" smtClean="0"/>
              <a:t/>
            </a:r>
            <a:br>
              <a:rPr lang="hu-HU" sz="3600" dirty="0" smtClean="0"/>
            </a:br>
            <a:r>
              <a:rPr lang="hu-HU" b="1" dirty="0" err="1" smtClean="0">
                <a:hlinkClick r:id="rId3"/>
              </a:rPr>
              <a:t>www.proart.hu</a:t>
            </a:r>
            <a:endParaRPr lang="hu-HU" b="1" dirty="0" smtClean="0"/>
          </a:p>
          <a:p>
            <a:pPr marL="0" indent="0">
              <a:buNone/>
            </a:pPr>
            <a:r>
              <a:rPr lang="hu-HU" b="1" dirty="0" err="1" smtClean="0">
                <a:hlinkClick r:id="rId4"/>
              </a:rPr>
              <a:t>www.szerzoijogikezikonyv.hu</a:t>
            </a:r>
            <a:r>
              <a:rPr lang="hu-HU" b="1" dirty="0"/>
              <a:t> </a:t>
            </a:r>
            <a:r>
              <a:rPr lang="hu-HU" b="1" dirty="0" smtClean="0"/>
              <a:t/>
            </a:r>
            <a:br>
              <a:rPr lang="hu-HU" b="1" dirty="0" smtClean="0"/>
            </a:br>
            <a:r>
              <a:rPr lang="hu-HU" b="1" dirty="0" err="1" smtClean="0">
                <a:hlinkClick r:id="rId5"/>
              </a:rPr>
              <a:t>www.zeneipar.info</a:t>
            </a:r>
            <a:r>
              <a:rPr lang="hu-HU" b="1" dirty="0" smtClean="0"/>
              <a:t> </a:t>
            </a:r>
            <a:endParaRPr lang="hu-HU" dirty="0"/>
          </a:p>
        </p:txBody>
      </p:sp>
    </p:spTree>
    <p:extLst>
      <p:ext uri="{BB962C8B-B14F-4D97-AF65-F5344CB8AC3E}">
        <p14:creationId xmlns:p14="http://schemas.microsoft.com/office/powerpoint/2010/main" val="15949278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457200" y="0"/>
            <a:ext cx="8229600" cy="1417638"/>
          </a:xfrm>
        </p:spPr>
        <p:txBody>
          <a:bodyPr/>
          <a:lstStyle/>
          <a:p>
            <a:r>
              <a:rPr lang="hu-HU" smtClean="0"/>
              <a:t>A védelem alanya(i): a SZERZŐ</a:t>
            </a:r>
          </a:p>
        </p:txBody>
      </p:sp>
      <p:sp>
        <p:nvSpPr>
          <p:cNvPr id="17411" name="Rectangle 3"/>
          <p:cNvSpPr>
            <a:spLocks noGrp="1" noChangeArrowheads="1"/>
          </p:cNvSpPr>
          <p:nvPr>
            <p:ph type="body" idx="1"/>
          </p:nvPr>
        </p:nvSpPr>
        <p:spPr>
          <a:xfrm>
            <a:off x="457200" y="1412875"/>
            <a:ext cx="8229600" cy="4713288"/>
          </a:xfrm>
        </p:spPr>
        <p:txBody>
          <a:bodyPr/>
          <a:lstStyle/>
          <a:p>
            <a:r>
              <a:rPr lang="hu-HU" smtClean="0"/>
              <a:t>A szerző: aki a művet megalkotta</a:t>
            </a:r>
          </a:p>
          <a:p>
            <a:r>
              <a:rPr lang="hu-HU" smtClean="0"/>
              <a:t>A szerzői joggal szomszédos jogok jogosultjai: </a:t>
            </a:r>
          </a:p>
          <a:p>
            <a:pPr>
              <a:buFontTx/>
              <a:buNone/>
            </a:pPr>
            <a:r>
              <a:rPr lang="hu-HU" smtClean="0"/>
              <a:t>		- előadóművészek</a:t>
            </a:r>
          </a:p>
          <a:p>
            <a:pPr>
              <a:buFontTx/>
              <a:buNone/>
            </a:pPr>
            <a:r>
              <a:rPr lang="hu-HU" smtClean="0"/>
              <a:t>		- hangfelvétel előállítók</a:t>
            </a:r>
          </a:p>
          <a:p>
            <a:pPr>
              <a:buFontTx/>
              <a:buNone/>
            </a:pPr>
            <a:r>
              <a:rPr lang="hu-HU" smtClean="0"/>
              <a:t>		- rádió, televízió szervezetek</a:t>
            </a:r>
          </a:p>
          <a:p>
            <a:pPr>
              <a:buFontTx/>
              <a:buNone/>
            </a:pPr>
            <a:r>
              <a:rPr lang="hu-HU" smtClean="0"/>
              <a:t>		- film előállítók </a:t>
            </a:r>
          </a:p>
          <a:p>
            <a:pPr>
              <a:buFontTx/>
              <a:buNone/>
            </a:pPr>
            <a:r>
              <a:rPr lang="hu-HU" smtClean="0"/>
              <a:t>		- ……. </a:t>
            </a:r>
          </a:p>
          <a:p>
            <a:pPr>
              <a:buFontTx/>
              <a:buNone/>
            </a:pPr>
            <a:endParaRPr lang="hu-HU" smtClean="0"/>
          </a:p>
        </p:txBody>
      </p:sp>
    </p:spTree>
    <p:extLst>
      <p:ext uri="{BB962C8B-B14F-4D97-AF65-F5344CB8AC3E}">
        <p14:creationId xmlns:p14="http://schemas.microsoft.com/office/powerpoint/2010/main" val="1346764561"/>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hu-HU" smtClean="0"/>
              <a:t>A szerzői jogi jogvédelem</a:t>
            </a:r>
          </a:p>
        </p:txBody>
      </p:sp>
      <p:sp>
        <p:nvSpPr>
          <p:cNvPr id="18435" name="Rectangle 3"/>
          <p:cNvSpPr>
            <a:spLocks noGrp="1" noChangeArrowheads="1"/>
          </p:cNvSpPr>
          <p:nvPr>
            <p:ph type="body" idx="1"/>
          </p:nvPr>
        </p:nvSpPr>
        <p:spPr>
          <a:xfrm>
            <a:off x="179388" y="1341438"/>
            <a:ext cx="8964612" cy="4784725"/>
          </a:xfrm>
        </p:spPr>
        <p:txBody>
          <a:bodyPr/>
          <a:lstStyle/>
          <a:p>
            <a:pPr eaLnBrk="1" hangingPunct="1">
              <a:buFontTx/>
              <a:buChar char="-"/>
            </a:pPr>
            <a:r>
              <a:rPr lang="hu-HU" u="sng" dirty="0" smtClean="0"/>
              <a:t>polgári jogi eszközök</a:t>
            </a:r>
          </a:p>
          <a:p>
            <a:pPr lvl="2" eaLnBrk="1" hangingPunct="1">
              <a:buFontTx/>
              <a:buChar char="-"/>
            </a:pPr>
            <a:r>
              <a:rPr lang="hu-HU" dirty="0" smtClean="0"/>
              <a:t>Ptk. </a:t>
            </a:r>
          </a:p>
          <a:p>
            <a:pPr lvl="2" eaLnBrk="1" hangingPunct="1">
              <a:buFontTx/>
              <a:buChar char="-"/>
            </a:pPr>
            <a:r>
              <a:rPr lang="hu-HU" dirty="0" smtClean="0"/>
              <a:t>1999. évi LXXVI. Törvény a szerzői jogról (Szjt.) </a:t>
            </a:r>
          </a:p>
          <a:p>
            <a:pPr eaLnBrk="1" hangingPunct="1">
              <a:buFontTx/>
              <a:buChar char="-"/>
            </a:pPr>
            <a:r>
              <a:rPr lang="hu-HU" u="sng" dirty="0" smtClean="0"/>
              <a:t>büntető jogi eszközök</a:t>
            </a:r>
          </a:p>
          <a:p>
            <a:pPr eaLnBrk="1" hangingPunct="1">
              <a:buFont typeface="Arial" charset="0"/>
              <a:buNone/>
            </a:pPr>
            <a:r>
              <a:rPr lang="hu-HU" b="1" dirty="0" smtClean="0"/>
              <a:t>	</a:t>
            </a:r>
            <a:r>
              <a:rPr lang="hu-HU" i="1" dirty="0" smtClean="0"/>
              <a:t>Btk. </a:t>
            </a:r>
            <a:r>
              <a:rPr lang="hu-HU" sz="2600" i="1" dirty="0" smtClean="0"/>
              <a:t>385. § </a:t>
            </a:r>
            <a:endParaRPr lang="hu-HU" dirty="0" smtClean="0"/>
          </a:p>
          <a:p>
            <a:pPr lvl="1" eaLnBrk="1" hangingPunct="1">
              <a:buFontTx/>
              <a:buChar char="-"/>
            </a:pPr>
            <a:endParaRPr lang="hu-HU" dirty="0" smtClean="0"/>
          </a:p>
        </p:txBody>
      </p:sp>
    </p:spTree>
    <p:extLst>
      <p:ext uri="{BB962C8B-B14F-4D97-AF65-F5344CB8AC3E}">
        <p14:creationId xmlns:p14="http://schemas.microsoft.com/office/powerpoint/2010/main" val="397258013"/>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hu-HU" smtClean="0"/>
              <a:t>A szerző jogai </a:t>
            </a:r>
          </a:p>
        </p:txBody>
      </p:sp>
      <p:sp>
        <p:nvSpPr>
          <p:cNvPr id="19459" name="Rectangle 3"/>
          <p:cNvSpPr>
            <a:spLocks noGrp="1" noChangeArrowheads="1"/>
          </p:cNvSpPr>
          <p:nvPr>
            <p:ph type="body" idx="1"/>
          </p:nvPr>
        </p:nvSpPr>
        <p:spPr>
          <a:xfrm>
            <a:off x="179388" y="1341438"/>
            <a:ext cx="8964612" cy="4784725"/>
          </a:xfrm>
        </p:spPr>
        <p:txBody>
          <a:bodyPr/>
          <a:lstStyle/>
          <a:p>
            <a:pPr eaLnBrk="1" hangingPunct="1"/>
            <a:r>
              <a:rPr lang="hu-HU" u="sng" smtClean="0"/>
              <a:t>Személyhez fűződő jogok Szjt. 10-15.§</a:t>
            </a:r>
            <a:r>
              <a:rPr lang="hu-HU" smtClean="0"/>
              <a:t> (név feltüntetés, nyilv.ra hozatal, a mű egységének védelme)</a:t>
            </a:r>
          </a:p>
          <a:p>
            <a:pPr eaLnBrk="1" hangingPunct="1"/>
            <a:r>
              <a:rPr lang="hu-HU" u="sng" smtClean="0"/>
              <a:t>Vagyoni jogok Szjt. 16-32.§</a:t>
            </a:r>
          </a:p>
          <a:p>
            <a:pPr lvl="1" eaLnBrk="1" hangingPunct="1"/>
            <a:r>
              <a:rPr lang="hu-HU" b="1" smtClean="0"/>
              <a:t>kizárólagos engedélyezési jogok</a:t>
            </a:r>
            <a:r>
              <a:rPr lang="hu-HU" smtClean="0"/>
              <a:t> (többszörözés,</a:t>
            </a:r>
          </a:p>
          <a:p>
            <a:pPr lvl="1" eaLnBrk="1" hangingPunct="1">
              <a:buFontTx/>
              <a:buNone/>
            </a:pPr>
            <a:r>
              <a:rPr lang="hu-HU" smtClean="0"/>
              <a:t>terjesztés, nyilv.előadás, nyilv.hoz közvetítés, </a:t>
            </a:r>
          </a:p>
          <a:p>
            <a:pPr lvl="1" eaLnBrk="1" hangingPunct="1">
              <a:buFontTx/>
              <a:buNone/>
            </a:pPr>
            <a:r>
              <a:rPr lang="hu-HU" smtClean="0"/>
              <a:t>átdolgozás, kiállítás) </a:t>
            </a:r>
          </a:p>
          <a:p>
            <a:pPr lvl="1" eaLnBrk="1" hangingPunct="1"/>
            <a:r>
              <a:rPr lang="hu-HU" b="1" smtClean="0"/>
              <a:t>díjigények</a:t>
            </a:r>
            <a:r>
              <a:rPr lang="hu-HU" smtClean="0"/>
              <a:t> (pl.üres adathordozó jogdíj)</a:t>
            </a:r>
          </a:p>
          <a:p>
            <a:pPr lvl="1" eaLnBrk="1" hangingPunct="1"/>
            <a:endParaRPr lang="hu-HU" smtClean="0"/>
          </a:p>
          <a:p>
            <a:pPr eaLnBrk="1" hangingPunct="1">
              <a:buFontTx/>
              <a:buNone/>
            </a:pPr>
            <a:endParaRPr lang="hu-HU" smtClean="0"/>
          </a:p>
        </p:txBody>
      </p:sp>
    </p:spTree>
    <p:extLst>
      <p:ext uri="{BB962C8B-B14F-4D97-AF65-F5344CB8AC3E}">
        <p14:creationId xmlns:p14="http://schemas.microsoft.com/office/powerpoint/2010/main" val="2497965933"/>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hu-HU" smtClean="0"/>
              <a:t>A vagyoni jogok</a:t>
            </a:r>
          </a:p>
        </p:txBody>
      </p:sp>
      <p:sp>
        <p:nvSpPr>
          <p:cNvPr id="20483" name="Rectangle 3"/>
          <p:cNvSpPr>
            <a:spLocks noGrp="1" noChangeArrowheads="1"/>
          </p:cNvSpPr>
          <p:nvPr>
            <p:ph type="body" idx="1"/>
          </p:nvPr>
        </p:nvSpPr>
        <p:spPr>
          <a:xfrm>
            <a:off x="457200" y="1341438"/>
            <a:ext cx="8229600" cy="4784725"/>
          </a:xfrm>
        </p:spPr>
        <p:txBody>
          <a:bodyPr/>
          <a:lstStyle/>
          <a:p>
            <a:pPr eaLnBrk="1" hangingPunct="1">
              <a:lnSpc>
                <a:spcPct val="90000"/>
              </a:lnSpc>
            </a:pPr>
            <a:r>
              <a:rPr lang="hu-HU" sz="2400" dirty="0" smtClean="0"/>
              <a:t>Szjt. 17.§ </a:t>
            </a:r>
            <a:r>
              <a:rPr lang="hu-HU" sz="2400" b="1" dirty="0" smtClean="0"/>
              <a:t> </a:t>
            </a:r>
            <a:r>
              <a:rPr lang="hu-HU" sz="2400" dirty="0" smtClean="0"/>
              <a:t>A mű felhasználásának minősül különösen:</a:t>
            </a:r>
          </a:p>
          <a:p>
            <a:pPr eaLnBrk="1" hangingPunct="1">
              <a:lnSpc>
                <a:spcPct val="90000"/>
              </a:lnSpc>
            </a:pPr>
            <a:r>
              <a:rPr lang="hu-HU" sz="2400" i="1" dirty="0" smtClean="0"/>
              <a:t>a) </a:t>
            </a:r>
            <a:r>
              <a:rPr lang="hu-HU" sz="2400" u="sng" dirty="0" err="1" smtClean="0"/>
              <a:t>a</a:t>
            </a:r>
            <a:r>
              <a:rPr lang="hu-HU" sz="2400" u="sng" dirty="0" smtClean="0"/>
              <a:t> többszörözés (18-19. §),</a:t>
            </a:r>
          </a:p>
          <a:p>
            <a:pPr eaLnBrk="1" hangingPunct="1">
              <a:lnSpc>
                <a:spcPct val="90000"/>
              </a:lnSpc>
            </a:pPr>
            <a:r>
              <a:rPr lang="hu-HU" sz="2400" i="1" dirty="0" smtClean="0"/>
              <a:t>b) </a:t>
            </a:r>
            <a:r>
              <a:rPr lang="hu-HU" sz="2400" dirty="0" smtClean="0"/>
              <a:t>a terjesztés (23. §),</a:t>
            </a:r>
          </a:p>
          <a:p>
            <a:pPr eaLnBrk="1" hangingPunct="1">
              <a:lnSpc>
                <a:spcPct val="90000"/>
              </a:lnSpc>
            </a:pPr>
            <a:r>
              <a:rPr lang="hu-HU" sz="2400" i="1" dirty="0" smtClean="0"/>
              <a:t>c) </a:t>
            </a:r>
            <a:r>
              <a:rPr lang="hu-HU" sz="2400" dirty="0" smtClean="0"/>
              <a:t>a nyilvános előadás (24-25. §),</a:t>
            </a:r>
          </a:p>
          <a:p>
            <a:pPr eaLnBrk="1" hangingPunct="1">
              <a:lnSpc>
                <a:spcPct val="90000"/>
              </a:lnSpc>
            </a:pPr>
            <a:r>
              <a:rPr lang="hu-HU" sz="2400" i="1" dirty="0" smtClean="0"/>
              <a:t>d</a:t>
            </a:r>
            <a:r>
              <a:rPr lang="hu-HU" sz="2400" i="1" u="sng" dirty="0" smtClean="0"/>
              <a:t>) </a:t>
            </a:r>
            <a:r>
              <a:rPr lang="hu-HU" sz="2400" u="sng" dirty="0" smtClean="0"/>
              <a:t>a nyilvánossághoz közvetítés sugárzással vagy másként (26-27. §),</a:t>
            </a:r>
          </a:p>
          <a:p>
            <a:pPr eaLnBrk="1" hangingPunct="1">
              <a:lnSpc>
                <a:spcPct val="90000"/>
              </a:lnSpc>
            </a:pPr>
            <a:r>
              <a:rPr lang="hu-HU" sz="2400" i="1" dirty="0" smtClean="0"/>
              <a:t>e) </a:t>
            </a:r>
            <a:r>
              <a:rPr lang="hu-HU" sz="2400" dirty="0" smtClean="0"/>
              <a:t>a sugárzott műnek az eredetihez képest más szervezet közbeiktatásával a nyilvánossághoz történő továbbközvetítése (28. §),</a:t>
            </a:r>
          </a:p>
          <a:p>
            <a:pPr eaLnBrk="1" hangingPunct="1">
              <a:lnSpc>
                <a:spcPct val="90000"/>
              </a:lnSpc>
            </a:pPr>
            <a:r>
              <a:rPr lang="hu-HU" sz="2400" i="1" dirty="0" smtClean="0"/>
              <a:t>f) </a:t>
            </a:r>
            <a:r>
              <a:rPr lang="hu-HU" sz="2400" dirty="0" smtClean="0"/>
              <a:t>az átdolgozás (29. §),</a:t>
            </a:r>
          </a:p>
          <a:p>
            <a:pPr eaLnBrk="1" hangingPunct="1">
              <a:lnSpc>
                <a:spcPct val="90000"/>
              </a:lnSpc>
            </a:pPr>
            <a:r>
              <a:rPr lang="hu-HU" sz="2400" i="1" dirty="0" smtClean="0"/>
              <a:t>g) </a:t>
            </a:r>
            <a:r>
              <a:rPr lang="hu-HU" sz="2400" dirty="0" smtClean="0"/>
              <a:t>a kiállítás (69. §).</a:t>
            </a:r>
          </a:p>
          <a:p>
            <a:pPr eaLnBrk="1" hangingPunct="1">
              <a:lnSpc>
                <a:spcPct val="90000"/>
              </a:lnSpc>
            </a:pPr>
            <a:endParaRPr lang="hu-HU" sz="2400" dirty="0" smtClean="0"/>
          </a:p>
          <a:p>
            <a:pPr algn="just" eaLnBrk="1" hangingPunct="1">
              <a:lnSpc>
                <a:spcPct val="90000"/>
              </a:lnSpc>
              <a:spcBef>
                <a:spcPct val="0"/>
              </a:spcBef>
            </a:pPr>
            <a:endParaRPr lang="hu-HU" sz="2400" dirty="0" smtClean="0"/>
          </a:p>
          <a:p>
            <a:pPr eaLnBrk="1" hangingPunct="1">
              <a:lnSpc>
                <a:spcPct val="90000"/>
              </a:lnSpc>
              <a:buFontTx/>
              <a:buNone/>
            </a:pPr>
            <a:endParaRPr lang="hu-HU" sz="2400" dirty="0" smtClean="0"/>
          </a:p>
          <a:p>
            <a:pPr eaLnBrk="1" hangingPunct="1">
              <a:lnSpc>
                <a:spcPct val="90000"/>
              </a:lnSpc>
            </a:pPr>
            <a:endParaRPr lang="hu-HU" sz="2400" dirty="0" smtClean="0"/>
          </a:p>
          <a:p>
            <a:pPr eaLnBrk="1" hangingPunct="1">
              <a:lnSpc>
                <a:spcPct val="90000"/>
              </a:lnSpc>
            </a:pPr>
            <a:endParaRPr lang="hu-HU" sz="2400" dirty="0" smtClean="0"/>
          </a:p>
          <a:p>
            <a:pPr eaLnBrk="1" hangingPunct="1">
              <a:lnSpc>
                <a:spcPct val="90000"/>
              </a:lnSpc>
            </a:pPr>
            <a:endParaRPr lang="hu-HU" sz="2400" dirty="0" smtClean="0"/>
          </a:p>
          <a:p>
            <a:pPr eaLnBrk="1" hangingPunct="1">
              <a:lnSpc>
                <a:spcPct val="90000"/>
              </a:lnSpc>
              <a:buFontTx/>
              <a:buNone/>
            </a:pPr>
            <a:endParaRPr lang="hu-HU" sz="2400" dirty="0" smtClean="0"/>
          </a:p>
          <a:p>
            <a:pPr eaLnBrk="1" hangingPunct="1">
              <a:lnSpc>
                <a:spcPct val="90000"/>
              </a:lnSpc>
              <a:buFontTx/>
              <a:buNone/>
            </a:pPr>
            <a:endParaRPr lang="hu-HU" sz="2400" dirty="0" smtClean="0"/>
          </a:p>
        </p:txBody>
      </p:sp>
    </p:spTree>
    <p:extLst>
      <p:ext uri="{BB962C8B-B14F-4D97-AF65-F5344CB8AC3E}">
        <p14:creationId xmlns:p14="http://schemas.microsoft.com/office/powerpoint/2010/main" val="2734200372"/>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hu-HU" smtClean="0"/>
              <a:t>A szerzői jog korlátai</a:t>
            </a:r>
          </a:p>
        </p:txBody>
      </p:sp>
      <p:sp>
        <p:nvSpPr>
          <p:cNvPr id="21507" name="Rectangle 3"/>
          <p:cNvSpPr>
            <a:spLocks noGrp="1" noChangeArrowheads="1"/>
          </p:cNvSpPr>
          <p:nvPr>
            <p:ph type="body" idx="1"/>
          </p:nvPr>
        </p:nvSpPr>
        <p:spPr>
          <a:xfrm>
            <a:off x="179388" y="1600200"/>
            <a:ext cx="8785225" cy="4525963"/>
          </a:xfrm>
        </p:spPr>
        <p:txBody>
          <a:bodyPr/>
          <a:lstStyle/>
          <a:p>
            <a:pPr eaLnBrk="1" hangingPunct="1"/>
            <a:r>
              <a:rPr lang="hu-HU" smtClean="0"/>
              <a:t>A szerzői jog társadalmi rendeltetésének megfelelően biztosított kivételek</a:t>
            </a:r>
          </a:p>
          <a:p>
            <a:pPr eaLnBrk="1" hangingPunct="1"/>
            <a:endParaRPr lang="hu-HU" smtClean="0"/>
          </a:p>
          <a:p>
            <a:pPr eaLnBrk="1" hangingPunct="1"/>
            <a:r>
              <a:rPr lang="hu-HU" smtClean="0"/>
              <a:t>Védelmi idő</a:t>
            </a:r>
          </a:p>
          <a:p>
            <a:pPr eaLnBrk="1" hangingPunct="1"/>
            <a:r>
              <a:rPr lang="hu-HU" smtClean="0"/>
              <a:t>Jogkimerülés</a:t>
            </a:r>
          </a:p>
          <a:p>
            <a:pPr eaLnBrk="1" hangingPunct="1"/>
            <a:r>
              <a:rPr lang="hu-HU" smtClean="0"/>
              <a:t>Szabad felhasználás </a:t>
            </a:r>
          </a:p>
          <a:p>
            <a:pPr eaLnBrk="1" hangingPunct="1">
              <a:buFontTx/>
              <a:buNone/>
            </a:pPr>
            <a:endParaRPr lang="hu-HU" smtClean="0"/>
          </a:p>
          <a:p>
            <a:pPr eaLnBrk="1" hangingPunct="1">
              <a:buFontTx/>
              <a:buNone/>
            </a:pPr>
            <a:endParaRPr lang="hu-HU" smtClean="0"/>
          </a:p>
        </p:txBody>
      </p:sp>
    </p:spTree>
    <p:extLst>
      <p:ext uri="{BB962C8B-B14F-4D97-AF65-F5344CB8AC3E}">
        <p14:creationId xmlns:p14="http://schemas.microsoft.com/office/powerpoint/2010/main" val="998612323"/>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normAutofit fontScale="90000"/>
          </a:bodyPr>
          <a:lstStyle/>
          <a:p>
            <a:pPr eaLnBrk="1" hangingPunct="1"/>
            <a:r>
              <a:rPr lang="hu-HU" sz="4000" smtClean="0"/>
              <a:t>A Szabad felhasználás </a:t>
            </a:r>
            <a:br>
              <a:rPr lang="hu-HU" sz="4000" smtClean="0"/>
            </a:br>
            <a:r>
              <a:rPr lang="hu-HU" sz="4000" smtClean="0"/>
              <a:t/>
            </a:r>
            <a:br>
              <a:rPr lang="hu-HU" sz="4000" smtClean="0"/>
            </a:br>
            <a:endParaRPr lang="hu-HU" sz="3200" smtClean="0"/>
          </a:p>
        </p:txBody>
      </p:sp>
      <p:sp>
        <p:nvSpPr>
          <p:cNvPr id="22531" name="Rectangle 3"/>
          <p:cNvSpPr>
            <a:spLocks noGrp="1" noChangeArrowheads="1"/>
          </p:cNvSpPr>
          <p:nvPr>
            <p:ph type="body" idx="1"/>
          </p:nvPr>
        </p:nvSpPr>
        <p:spPr>
          <a:xfrm>
            <a:off x="179388" y="1341438"/>
            <a:ext cx="8785225" cy="4784725"/>
          </a:xfrm>
        </p:spPr>
        <p:txBody>
          <a:bodyPr/>
          <a:lstStyle/>
          <a:p>
            <a:pPr eaLnBrk="1" hangingPunct="1">
              <a:lnSpc>
                <a:spcPct val="80000"/>
              </a:lnSpc>
            </a:pPr>
            <a:r>
              <a:rPr lang="hu-HU" sz="2800" b="1" dirty="0" smtClean="0"/>
              <a:t>33. § </a:t>
            </a:r>
            <a:r>
              <a:rPr lang="hu-HU" sz="2800" dirty="0" smtClean="0"/>
              <a:t>(1) A szabad felhasználás körében a felhasználás díjtalan, és ahhoz a szerző engedélye nem szükséges…</a:t>
            </a:r>
          </a:p>
          <a:p>
            <a:pPr eaLnBrk="1" hangingPunct="1">
              <a:lnSpc>
                <a:spcPct val="80000"/>
              </a:lnSpc>
            </a:pPr>
            <a:r>
              <a:rPr lang="hu-HU" sz="2800" dirty="0" smtClean="0"/>
              <a:t>(2) …..</a:t>
            </a:r>
            <a:r>
              <a:rPr lang="hu-HU" sz="2800" b="1" u="sng" dirty="0" smtClean="0"/>
              <a:t>nem sérelmes a mű rendes felhasználására</a:t>
            </a:r>
            <a:r>
              <a:rPr lang="hu-HU" sz="2800" u="sng" dirty="0" smtClean="0"/>
              <a:t> </a:t>
            </a:r>
            <a:r>
              <a:rPr lang="hu-HU" sz="2800" dirty="0" smtClean="0"/>
              <a:t>és </a:t>
            </a:r>
            <a:r>
              <a:rPr lang="hu-HU" sz="2800" b="1" u="sng" dirty="0" smtClean="0"/>
              <a:t>indokolatlanul nem károsítja a szerző jogos érdekeit</a:t>
            </a:r>
            <a:r>
              <a:rPr lang="hu-HU" sz="2800" dirty="0" smtClean="0"/>
              <a:t>, továbbá amennyiben </a:t>
            </a:r>
            <a:r>
              <a:rPr lang="hu-HU" sz="2800" u="sng" dirty="0" smtClean="0"/>
              <a:t>megfelel a </a:t>
            </a:r>
            <a:r>
              <a:rPr lang="hu-HU" sz="2800" b="1" u="sng" dirty="0" smtClean="0"/>
              <a:t>tisztesség követelményeinek</a:t>
            </a:r>
            <a:r>
              <a:rPr lang="hu-HU" sz="2800" u="sng" dirty="0" smtClean="0"/>
              <a:t> </a:t>
            </a:r>
            <a:r>
              <a:rPr lang="hu-HU" sz="2800" dirty="0" smtClean="0"/>
              <a:t>és nem irányul a szabad felhasználás rendeltetésével össze nem férő célra.</a:t>
            </a:r>
          </a:p>
          <a:p>
            <a:pPr eaLnBrk="1" hangingPunct="1">
              <a:lnSpc>
                <a:spcPct val="80000"/>
              </a:lnSpc>
            </a:pPr>
            <a:r>
              <a:rPr lang="hu-HU" sz="2800" dirty="0" smtClean="0"/>
              <a:t>(3) A szabad felhasználásra vonatkozó rendelkezéseket </a:t>
            </a:r>
            <a:r>
              <a:rPr lang="hu-HU" sz="2800" b="1" dirty="0" smtClean="0"/>
              <a:t>nem lehet kiterjesztően értelmezni</a:t>
            </a:r>
            <a:r>
              <a:rPr lang="hu-HU" sz="2800" dirty="0" smtClean="0"/>
              <a:t>.</a:t>
            </a:r>
          </a:p>
          <a:p>
            <a:pPr eaLnBrk="1" hangingPunct="1">
              <a:lnSpc>
                <a:spcPct val="80000"/>
              </a:lnSpc>
            </a:pPr>
            <a:endParaRPr lang="hu-HU" sz="2800" dirty="0" smtClean="0"/>
          </a:p>
          <a:p>
            <a:pPr eaLnBrk="1" hangingPunct="1">
              <a:lnSpc>
                <a:spcPct val="80000"/>
              </a:lnSpc>
            </a:pPr>
            <a:endParaRPr lang="hu-HU" sz="2800" dirty="0" smtClean="0"/>
          </a:p>
          <a:p>
            <a:pPr eaLnBrk="1" hangingPunct="1">
              <a:lnSpc>
                <a:spcPct val="80000"/>
              </a:lnSpc>
            </a:pPr>
            <a:endParaRPr lang="hu-HU" sz="2800" dirty="0" smtClean="0"/>
          </a:p>
          <a:p>
            <a:pPr eaLnBrk="1" hangingPunct="1">
              <a:lnSpc>
                <a:spcPct val="80000"/>
              </a:lnSpc>
              <a:buFontTx/>
              <a:buNone/>
            </a:pPr>
            <a:endParaRPr lang="hu-HU" sz="2800" dirty="0" smtClean="0"/>
          </a:p>
          <a:p>
            <a:pPr eaLnBrk="1" hangingPunct="1">
              <a:lnSpc>
                <a:spcPct val="80000"/>
              </a:lnSpc>
              <a:buFontTx/>
              <a:buNone/>
            </a:pPr>
            <a:endParaRPr lang="hu-HU" sz="2800" dirty="0" smtClean="0"/>
          </a:p>
        </p:txBody>
      </p:sp>
    </p:spTree>
    <p:extLst>
      <p:ext uri="{BB962C8B-B14F-4D97-AF65-F5344CB8AC3E}">
        <p14:creationId xmlns:p14="http://schemas.microsoft.com/office/powerpoint/2010/main" val="2678306256"/>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normAutofit fontScale="90000"/>
          </a:bodyPr>
          <a:lstStyle/>
          <a:p>
            <a:pPr eaLnBrk="1" hangingPunct="1"/>
            <a:r>
              <a:rPr lang="hu-HU" sz="4000" smtClean="0"/>
              <a:t>A Szabad felhasználás</a:t>
            </a:r>
            <a:br>
              <a:rPr lang="hu-HU" sz="4000" smtClean="0"/>
            </a:br>
            <a:endParaRPr lang="hu-HU" sz="3200" smtClean="0"/>
          </a:p>
        </p:txBody>
      </p:sp>
      <p:sp>
        <p:nvSpPr>
          <p:cNvPr id="23555" name="Rectangle 3"/>
          <p:cNvSpPr>
            <a:spLocks noGrp="1" noChangeArrowheads="1"/>
          </p:cNvSpPr>
          <p:nvPr>
            <p:ph type="body" idx="1"/>
          </p:nvPr>
        </p:nvSpPr>
        <p:spPr>
          <a:xfrm>
            <a:off x="179388" y="1341438"/>
            <a:ext cx="8785225" cy="4784725"/>
          </a:xfrm>
        </p:spPr>
        <p:txBody>
          <a:bodyPr/>
          <a:lstStyle/>
          <a:p>
            <a:pPr eaLnBrk="1" hangingPunct="1"/>
            <a:r>
              <a:rPr lang="hu-HU" sz="3000" b="1" dirty="0" smtClean="0"/>
              <a:t>35. § </a:t>
            </a:r>
            <a:r>
              <a:rPr lang="hu-HU" sz="3000" dirty="0" smtClean="0"/>
              <a:t>(1) </a:t>
            </a:r>
            <a:r>
              <a:rPr lang="hu-HU" sz="3000" u="sng" dirty="0" smtClean="0"/>
              <a:t>Természetes személy magáncélra a műről másolatot készíthet, ha az jövedelemszerzés vagy jövedelemfokozás célját közvetve sem szolgálja</a:t>
            </a:r>
            <a:r>
              <a:rPr lang="hu-HU" sz="3000" dirty="0" smtClean="0"/>
              <a:t>. E rendelkezés </a:t>
            </a:r>
            <a:r>
              <a:rPr lang="hu-HU" sz="3000" u="sng" dirty="0" smtClean="0"/>
              <a:t>nem</a:t>
            </a:r>
            <a:r>
              <a:rPr lang="hu-HU" sz="3000" dirty="0" smtClean="0"/>
              <a:t> vonatkozik az építészeti műre, a műszaki létesítményre, a </a:t>
            </a:r>
            <a:r>
              <a:rPr lang="hu-HU" sz="3000" b="1" dirty="0" smtClean="0"/>
              <a:t>szoftverre</a:t>
            </a:r>
            <a:r>
              <a:rPr lang="hu-HU" sz="3000" dirty="0" smtClean="0"/>
              <a:t> és a számítástechnikai eszközzel működtetett adatbázisra, valamint a mű nyilvános előadásának kép- vagy hanghordozóra való rögzítésére. </a:t>
            </a:r>
          </a:p>
          <a:p>
            <a:pPr eaLnBrk="1" hangingPunct="1"/>
            <a:endParaRPr lang="hu-HU" sz="3000" dirty="0" smtClean="0"/>
          </a:p>
          <a:p>
            <a:pPr eaLnBrk="1" hangingPunct="1"/>
            <a:endParaRPr lang="hu-HU" dirty="0" smtClean="0"/>
          </a:p>
          <a:p>
            <a:pPr eaLnBrk="1" hangingPunct="1"/>
            <a:endParaRPr lang="hu-HU" dirty="0" smtClean="0"/>
          </a:p>
          <a:p>
            <a:pPr eaLnBrk="1" hangingPunct="1">
              <a:buFontTx/>
              <a:buNone/>
            </a:pPr>
            <a:endParaRPr lang="hu-HU" dirty="0" smtClean="0"/>
          </a:p>
          <a:p>
            <a:pPr eaLnBrk="1" hangingPunct="1">
              <a:buFontTx/>
              <a:buNone/>
            </a:pPr>
            <a:endParaRPr lang="hu-HU" dirty="0" smtClean="0"/>
          </a:p>
        </p:txBody>
      </p:sp>
    </p:spTree>
    <p:extLst>
      <p:ext uri="{BB962C8B-B14F-4D97-AF65-F5344CB8AC3E}">
        <p14:creationId xmlns:p14="http://schemas.microsoft.com/office/powerpoint/2010/main" val="1048784071"/>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r>
              <a:rPr lang="hu-HU" smtClean="0"/>
              <a:t>A közös jogkezelés</a:t>
            </a:r>
          </a:p>
        </p:txBody>
      </p:sp>
      <p:sp>
        <p:nvSpPr>
          <p:cNvPr id="24579" name="Rectangle 3"/>
          <p:cNvSpPr>
            <a:spLocks noGrp="1" noChangeArrowheads="1"/>
          </p:cNvSpPr>
          <p:nvPr>
            <p:ph type="body" idx="1"/>
          </p:nvPr>
        </p:nvSpPr>
        <p:spPr>
          <a:xfrm>
            <a:off x="457200" y="1341438"/>
            <a:ext cx="8229600" cy="4784725"/>
          </a:xfrm>
        </p:spPr>
        <p:txBody>
          <a:bodyPr/>
          <a:lstStyle/>
          <a:p>
            <a:endParaRPr lang="hu-HU" smtClean="0"/>
          </a:p>
          <a:p>
            <a:pPr>
              <a:spcBef>
                <a:spcPts val="1200"/>
              </a:spcBef>
              <a:spcAft>
                <a:spcPts val="1200"/>
              </a:spcAft>
            </a:pPr>
            <a:r>
              <a:rPr lang="hu-HU" smtClean="0"/>
              <a:t>Praktikus okok hozták létre 160 éve</a:t>
            </a:r>
          </a:p>
          <a:p>
            <a:pPr>
              <a:spcBef>
                <a:spcPts val="1200"/>
              </a:spcBef>
              <a:spcAft>
                <a:spcPts val="1200"/>
              </a:spcAft>
            </a:pPr>
            <a:r>
              <a:rPr lang="hu-HU" smtClean="0"/>
              <a:t>Szerződés kötés, jogdíj beszedés, felosztás</a:t>
            </a:r>
          </a:p>
          <a:p>
            <a:pPr>
              <a:spcBef>
                <a:spcPts val="1200"/>
              </a:spcBef>
              <a:spcAft>
                <a:spcPts val="1200"/>
              </a:spcAft>
            </a:pPr>
            <a:r>
              <a:rPr lang="hu-HU" smtClean="0"/>
              <a:t>jogérvényesítés</a:t>
            </a:r>
          </a:p>
          <a:p>
            <a:pPr>
              <a:buFontTx/>
              <a:buNone/>
            </a:pPr>
            <a:endParaRPr lang="hu-HU" smtClean="0"/>
          </a:p>
          <a:p>
            <a:endParaRPr lang="hu-HU" smtClean="0"/>
          </a:p>
          <a:p>
            <a:endParaRPr lang="hu-HU" smtClean="0"/>
          </a:p>
          <a:p>
            <a:endParaRPr lang="hu-HU" smtClean="0"/>
          </a:p>
          <a:p>
            <a:pPr>
              <a:buFontTx/>
              <a:buNone/>
            </a:pPr>
            <a:endParaRPr lang="hu-HU" smtClean="0"/>
          </a:p>
          <a:p>
            <a:pPr>
              <a:buFontTx/>
              <a:buNone/>
            </a:pPr>
            <a:endParaRPr lang="hu-HU" smtClean="0"/>
          </a:p>
        </p:txBody>
      </p:sp>
    </p:spTree>
    <p:extLst>
      <p:ext uri="{BB962C8B-B14F-4D97-AF65-F5344CB8AC3E}">
        <p14:creationId xmlns:p14="http://schemas.microsoft.com/office/powerpoint/2010/main" val="2037865297"/>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r>
              <a:rPr lang="hu-HU" smtClean="0"/>
              <a:t>A jogsértések jellemző típusai</a:t>
            </a:r>
          </a:p>
        </p:txBody>
      </p:sp>
      <p:sp>
        <p:nvSpPr>
          <p:cNvPr id="25603" name="Rectangle 3"/>
          <p:cNvSpPr>
            <a:spLocks noGrp="1" noChangeArrowheads="1"/>
          </p:cNvSpPr>
          <p:nvPr>
            <p:ph type="body" idx="1"/>
          </p:nvPr>
        </p:nvSpPr>
        <p:spPr>
          <a:xfrm>
            <a:off x="457200" y="1341438"/>
            <a:ext cx="8472488" cy="4784725"/>
          </a:xfrm>
        </p:spPr>
        <p:txBody>
          <a:bodyPr/>
          <a:lstStyle/>
          <a:p>
            <a:pPr eaLnBrk="1" hangingPunct="1"/>
            <a:r>
              <a:rPr lang="hu-HU" smtClean="0"/>
              <a:t>Off-line/hagyományos kalózkodás (fizikai 		hordozókhoz kapcsolódó)</a:t>
            </a:r>
          </a:p>
          <a:p>
            <a:pPr lvl="1" eaLnBrk="1" hangingPunct="1"/>
            <a:r>
              <a:rPr lang="hu-HU" sz="2400" smtClean="0"/>
              <a:t>On-line hard good (fizikai hordozók 				internetes értékesítése)</a:t>
            </a:r>
          </a:p>
          <a:p>
            <a:pPr eaLnBrk="1" hangingPunct="1"/>
            <a:r>
              <a:rPr lang="hu-HU" smtClean="0"/>
              <a:t>On-line (jellemzően az interneten 				megvalósuló jogsértések)</a:t>
            </a:r>
          </a:p>
          <a:p>
            <a:pPr eaLnBrk="1" hangingPunct="1">
              <a:buFontTx/>
              <a:buNone/>
            </a:pPr>
            <a:endParaRPr lang="hu-HU" smtClean="0"/>
          </a:p>
          <a:p>
            <a:pPr eaLnBrk="1" hangingPunct="1"/>
            <a:r>
              <a:rPr lang="hu-HU" smtClean="0"/>
              <a:t>Díjigények megsértése (üres adathordozók)</a:t>
            </a:r>
          </a:p>
          <a:p>
            <a:pPr eaLnBrk="1" hangingPunct="1"/>
            <a:endParaRPr lang="hu-HU" smtClean="0"/>
          </a:p>
          <a:p>
            <a:pPr eaLnBrk="1" hangingPunct="1">
              <a:buFontTx/>
              <a:buNone/>
            </a:pPr>
            <a:endParaRPr lang="hu-HU" smtClean="0"/>
          </a:p>
        </p:txBody>
      </p:sp>
    </p:spTree>
    <p:extLst>
      <p:ext uri="{BB962C8B-B14F-4D97-AF65-F5344CB8AC3E}">
        <p14:creationId xmlns:p14="http://schemas.microsoft.com/office/powerpoint/2010/main" val="2371686491"/>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FINAL CLOSE UP"/>
          <p:cNvPicPr>
            <a:picLocks noChangeAspect="1" noChangeArrowheads="1"/>
          </p:cNvPicPr>
          <p:nvPr/>
        </p:nvPicPr>
        <p:blipFill>
          <a:blip r:embed="rId3" cstate="print">
            <a:lum bright="34000" contrast="-28000"/>
          </a:blip>
          <a:srcRect/>
          <a:stretch>
            <a:fillRect/>
          </a:stretch>
        </p:blipFill>
        <p:spPr bwMode="auto">
          <a:xfrm>
            <a:off x="2268538" y="620713"/>
            <a:ext cx="6248400" cy="5638800"/>
          </a:xfrm>
          <a:prstGeom prst="rect">
            <a:avLst/>
          </a:prstGeom>
          <a:noFill/>
          <a:ln w="9525">
            <a:solidFill>
              <a:srgbClr val="660033"/>
            </a:solidFill>
            <a:miter lim="800000"/>
            <a:headEnd/>
            <a:tailEnd/>
          </a:ln>
        </p:spPr>
      </p:pic>
      <p:grpSp>
        <p:nvGrpSpPr>
          <p:cNvPr id="29699" name="Group 3"/>
          <p:cNvGrpSpPr>
            <a:grpSpLocks/>
          </p:cNvGrpSpPr>
          <p:nvPr/>
        </p:nvGrpSpPr>
        <p:grpSpPr bwMode="auto">
          <a:xfrm>
            <a:off x="309563" y="5300663"/>
            <a:ext cx="6680200" cy="1493837"/>
            <a:chOff x="240" y="3339"/>
            <a:chExt cx="4208" cy="941"/>
          </a:xfrm>
        </p:grpSpPr>
        <p:sp>
          <p:nvSpPr>
            <p:cNvPr id="33796" name="Text Box 4"/>
            <p:cNvSpPr txBox="1">
              <a:spLocks noChangeArrowheads="1"/>
            </p:cNvSpPr>
            <p:nvPr/>
          </p:nvSpPr>
          <p:spPr bwMode="auto">
            <a:xfrm>
              <a:off x="240" y="3929"/>
              <a:ext cx="3614" cy="351"/>
            </a:xfrm>
            <a:prstGeom prst="rect">
              <a:avLst/>
            </a:prstGeom>
            <a:solidFill>
              <a:srgbClr val="FFFFCC"/>
            </a:solidFill>
            <a:ln w="38100">
              <a:solidFill>
                <a:srgbClr val="FF0000"/>
              </a:solidFill>
              <a:miter lim="800000"/>
              <a:headEnd/>
              <a:tailEnd/>
            </a:ln>
            <a:effectLst/>
          </p:spPr>
          <p:txBody>
            <a:bodyPr wrap="none">
              <a:spAutoFit/>
            </a:bodyPr>
            <a:lstStyle/>
            <a:p>
              <a:pPr fontAlgn="auto">
                <a:spcBef>
                  <a:spcPts val="0"/>
                </a:spcBef>
                <a:spcAft>
                  <a:spcPts val="0"/>
                </a:spcAft>
                <a:defRPr/>
              </a:pPr>
              <a:r>
                <a:rPr lang="hu-HU" sz="2800">
                  <a:solidFill>
                    <a:schemeClr val="tx2"/>
                  </a:solidFill>
                  <a:effectLst>
                    <a:outerShdw blurRad="38100" dist="38100" dir="2700000" algn="tl">
                      <a:srgbClr val="FFFFFF"/>
                    </a:outerShdw>
                  </a:effectLst>
                  <a:latin typeface="Times New Roman" pitchFamily="18" charset="0"/>
                </a:rPr>
                <a:t>SID kód</a:t>
              </a:r>
              <a:r>
                <a:rPr lang="en-GB" sz="2800">
                  <a:solidFill>
                    <a:schemeClr val="tx2"/>
                  </a:solidFill>
                  <a:effectLst>
                    <a:outerShdw blurRad="38100" dist="38100" dir="2700000" algn="tl">
                      <a:srgbClr val="FFFFFF"/>
                    </a:outerShdw>
                  </a:effectLst>
                  <a:latin typeface="Times New Roman" pitchFamily="18" charset="0"/>
                </a:rPr>
                <a:t>: </a:t>
              </a:r>
              <a:r>
                <a:rPr lang="hu-HU" sz="2800">
                  <a:solidFill>
                    <a:schemeClr val="tx2"/>
                  </a:solidFill>
                  <a:effectLst>
                    <a:outerShdw blurRad="38100" dist="38100" dir="2700000" algn="tl">
                      <a:srgbClr val="FFFFFF"/>
                    </a:outerShdw>
                  </a:effectLst>
                  <a:latin typeface="Times New Roman" pitchFamily="18" charset="0"/>
                </a:rPr>
                <a:t>a „masteringet” azonosítja</a:t>
              </a:r>
              <a:endParaRPr lang="en-GB" sz="2800">
                <a:solidFill>
                  <a:schemeClr val="tx2"/>
                </a:solidFill>
                <a:effectLst>
                  <a:outerShdw blurRad="38100" dist="38100" dir="2700000" algn="tl">
                    <a:srgbClr val="FFFFFF"/>
                  </a:outerShdw>
                </a:effectLst>
                <a:latin typeface="Times New Roman" pitchFamily="18" charset="0"/>
              </a:endParaRPr>
            </a:p>
          </p:txBody>
        </p:sp>
        <p:sp>
          <p:nvSpPr>
            <p:cNvPr id="29704" name="Line 5"/>
            <p:cNvSpPr>
              <a:spLocks noChangeShapeType="1"/>
            </p:cNvSpPr>
            <p:nvPr/>
          </p:nvSpPr>
          <p:spPr bwMode="auto">
            <a:xfrm flipV="1">
              <a:off x="1973" y="3339"/>
              <a:ext cx="2475" cy="590"/>
            </a:xfrm>
            <a:prstGeom prst="line">
              <a:avLst/>
            </a:prstGeom>
            <a:noFill/>
            <a:ln w="57150">
              <a:solidFill>
                <a:srgbClr val="FF0000"/>
              </a:solidFill>
              <a:round/>
              <a:headEnd/>
              <a:tailEnd type="triangle" w="med" len="med"/>
            </a:ln>
          </p:spPr>
          <p:txBody>
            <a:bodyPr/>
            <a:lstStyle/>
            <a:p>
              <a:endParaRPr lang="hu-HU"/>
            </a:p>
          </p:txBody>
        </p:sp>
      </p:grpSp>
      <p:grpSp>
        <p:nvGrpSpPr>
          <p:cNvPr id="29700" name="Group 6"/>
          <p:cNvGrpSpPr>
            <a:grpSpLocks/>
          </p:cNvGrpSpPr>
          <p:nvPr/>
        </p:nvGrpSpPr>
        <p:grpSpPr bwMode="auto">
          <a:xfrm>
            <a:off x="539750" y="188913"/>
            <a:ext cx="5283200" cy="3276600"/>
            <a:chOff x="384" y="0"/>
            <a:chExt cx="3328" cy="2064"/>
          </a:xfrm>
        </p:grpSpPr>
        <p:sp>
          <p:nvSpPr>
            <p:cNvPr id="33799" name="Text Box 7"/>
            <p:cNvSpPr txBox="1">
              <a:spLocks noChangeArrowheads="1"/>
            </p:cNvSpPr>
            <p:nvPr/>
          </p:nvSpPr>
          <p:spPr bwMode="auto">
            <a:xfrm>
              <a:off x="384" y="0"/>
              <a:ext cx="3328" cy="351"/>
            </a:xfrm>
            <a:prstGeom prst="rect">
              <a:avLst/>
            </a:prstGeom>
            <a:solidFill>
              <a:srgbClr val="FFFFCC"/>
            </a:solidFill>
            <a:ln w="38100">
              <a:solidFill>
                <a:srgbClr val="FF0000"/>
              </a:solidFill>
              <a:miter lim="800000"/>
              <a:headEnd/>
              <a:tailEnd/>
            </a:ln>
            <a:effectLst/>
          </p:spPr>
          <p:txBody>
            <a:bodyPr wrap="none">
              <a:spAutoFit/>
            </a:bodyPr>
            <a:lstStyle/>
            <a:p>
              <a:pPr fontAlgn="auto">
                <a:spcBef>
                  <a:spcPts val="0"/>
                </a:spcBef>
                <a:spcAft>
                  <a:spcPts val="0"/>
                </a:spcAft>
                <a:defRPr/>
              </a:pPr>
              <a:r>
                <a:rPr lang="en-GB" sz="2800">
                  <a:solidFill>
                    <a:schemeClr val="tx2"/>
                  </a:solidFill>
                  <a:effectLst>
                    <a:outerShdw blurRad="38100" dist="38100" dir="2700000" algn="tl">
                      <a:srgbClr val="FFFFFF"/>
                    </a:outerShdw>
                  </a:effectLst>
                  <a:latin typeface="Times New Roman" pitchFamily="18" charset="0"/>
                </a:rPr>
                <a:t>Mould </a:t>
              </a:r>
              <a:r>
                <a:rPr lang="hu-HU" sz="2800">
                  <a:solidFill>
                    <a:schemeClr val="tx2"/>
                  </a:solidFill>
                  <a:effectLst>
                    <a:outerShdw blurRad="38100" dist="38100" dir="2700000" algn="tl">
                      <a:srgbClr val="FFFFFF"/>
                    </a:outerShdw>
                  </a:effectLst>
                  <a:latin typeface="Times New Roman" pitchFamily="18" charset="0"/>
                </a:rPr>
                <a:t>kód</a:t>
              </a:r>
              <a:r>
                <a:rPr lang="en-GB" sz="2800">
                  <a:solidFill>
                    <a:schemeClr val="tx2"/>
                  </a:solidFill>
                  <a:effectLst>
                    <a:outerShdw blurRad="38100" dist="38100" dir="2700000" algn="tl">
                      <a:srgbClr val="FFFFFF"/>
                    </a:outerShdw>
                  </a:effectLst>
                  <a:latin typeface="Times New Roman" pitchFamily="18" charset="0"/>
                </a:rPr>
                <a:t> :  </a:t>
              </a:r>
              <a:r>
                <a:rPr lang="hu-HU" sz="2800">
                  <a:solidFill>
                    <a:schemeClr val="tx2"/>
                  </a:solidFill>
                  <a:effectLst>
                    <a:outerShdw blurRad="38100" dist="38100" dir="2700000" algn="tl">
                      <a:srgbClr val="FFFFFF"/>
                    </a:outerShdw>
                  </a:effectLst>
                  <a:latin typeface="Times New Roman" pitchFamily="18" charset="0"/>
                </a:rPr>
                <a:t>a gyártót azonosítja</a:t>
              </a:r>
              <a:endParaRPr lang="en-GB" sz="2800">
                <a:solidFill>
                  <a:schemeClr val="tx2"/>
                </a:solidFill>
                <a:effectLst>
                  <a:outerShdw blurRad="38100" dist="38100" dir="2700000" algn="tl">
                    <a:srgbClr val="FFFFFF"/>
                  </a:outerShdw>
                </a:effectLst>
                <a:latin typeface="Times New Roman" pitchFamily="18" charset="0"/>
              </a:endParaRPr>
            </a:p>
          </p:txBody>
        </p:sp>
        <p:sp>
          <p:nvSpPr>
            <p:cNvPr id="29702" name="Line 8"/>
            <p:cNvSpPr>
              <a:spLocks noChangeShapeType="1"/>
            </p:cNvSpPr>
            <p:nvPr/>
          </p:nvSpPr>
          <p:spPr bwMode="auto">
            <a:xfrm>
              <a:off x="1156" y="346"/>
              <a:ext cx="572" cy="1718"/>
            </a:xfrm>
            <a:prstGeom prst="line">
              <a:avLst/>
            </a:prstGeom>
            <a:noFill/>
            <a:ln w="38100">
              <a:solidFill>
                <a:srgbClr val="FF0000"/>
              </a:solidFill>
              <a:round/>
              <a:headEnd/>
              <a:tailEnd type="triangle" w="med" len="med"/>
            </a:ln>
          </p:spPr>
          <p:txBody>
            <a:bodyPr/>
            <a:lstStyle/>
            <a:p>
              <a:endParaRPr lang="hu-HU"/>
            </a:p>
          </p:txBody>
        </p:sp>
      </p:grpSp>
    </p:spTree>
    <p:extLst>
      <p:ext uri="{BB962C8B-B14F-4D97-AF65-F5344CB8AC3E}">
        <p14:creationId xmlns:p14="http://schemas.microsoft.com/office/powerpoint/2010/main" val="3215188386"/>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latin typeface="Times New Roman" pitchFamily="18" charset="0"/>
                <a:cs typeface="Times New Roman" pitchFamily="18" charset="0"/>
              </a:rPr>
              <a:t>Szerzői jog(védelem)</a:t>
            </a:r>
            <a:endParaRPr lang="hu-HU" dirty="0"/>
          </a:p>
        </p:txBody>
      </p:sp>
      <p:sp>
        <p:nvSpPr>
          <p:cNvPr id="3" name="Tartalom helye 2"/>
          <p:cNvSpPr>
            <a:spLocks noGrp="1"/>
          </p:cNvSpPr>
          <p:nvPr>
            <p:ph idx="1"/>
          </p:nvPr>
        </p:nvSpPr>
        <p:spPr/>
        <p:txBody>
          <a:bodyPr>
            <a:normAutofit fontScale="77500" lnSpcReduction="20000"/>
          </a:bodyPr>
          <a:lstStyle/>
          <a:p>
            <a:r>
              <a:rPr lang="hu-HU" dirty="0" smtClean="0">
                <a:latin typeface="Times New Roman" pitchFamily="18" charset="0"/>
                <a:cs typeface="Times New Roman" pitchFamily="18" charset="0"/>
              </a:rPr>
              <a:t>Mi a szerzői jogvédelem?</a:t>
            </a:r>
          </a:p>
          <a:p>
            <a:endParaRPr lang="hu-HU" dirty="0" smtClean="0">
              <a:latin typeface="Times New Roman" pitchFamily="18" charset="0"/>
              <a:cs typeface="Times New Roman" pitchFamily="18" charset="0"/>
            </a:endParaRPr>
          </a:p>
          <a:p>
            <a:r>
              <a:rPr lang="hu-HU" dirty="0" smtClean="0">
                <a:latin typeface="Times New Roman" pitchFamily="18" charset="0"/>
                <a:cs typeface="Times New Roman" pitchFamily="18" charset="0"/>
              </a:rPr>
              <a:t>Miért van rá szükség (a </a:t>
            </a:r>
            <a:r>
              <a:rPr lang="hu-HU" dirty="0" err="1" smtClean="0">
                <a:latin typeface="Times New Roman" pitchFamily="18" charset="0"/>
                <a:cs typeface="Times New Roman" pitchFamily="18" charset="0"/>
              </a:rPr>
              <a:t>jogosulti</a:t>
            </a:r>
            <a:r>
              <a:rPr lang="hu-HU" dirty="0" smtClean="0">
                <a:latin typeface="Times New Roman" pitchFamily="18" charset="0"/>
                <a:cs typeface="Times New Roman" pitchFamily="18" charset="0"/>
              </a:rPr>
              <a:t> érdekek védelmén túl)?</a:t>
            </a:r>
          </a:p>
          <a:p>
            <a:endParaRPr lang="hu-HU" dirty="0" smtClean="0">
              <a:latin typeface="Times New Roman" pitchFamily="18" charset="0"/>
              <a:cs typeface="Times New Roman" pitchFamily="18" charset="0"/>
            </a:endParaRPr>
          </a:p>
          <a:p>
            <a:r>
              <a:rPr lang="hu-HU" dirty="0" smtClean="0">
                <a:latin typeface="Times New Roman" pitchFamily="18" charset="0"/>
                <a:cs typeface="Times New Roman" pitchFamily="18" charset="0"/>
              </a:rPr>
              <a:t>	- gazdasági hatás </a:t>
            </a:r>
          </a:p>
          <a:p>
            <a:r>
              <a:rPr lang="hu-HU" dirty="0" smtClean="0">
                <a:latin typeface="Times New Roman" pitchFamily="18" charset="0"/>
                <a:cs typeface="Times New Roman" pitchFamily="18" charset="0"/>
              </a:rPr>
              <a:t>		- adóbevétel</a:t>
            </a:r>
          </a:p>
          <a:p>
            <a:r>
              <a:rPr lang="hu-HU" dirty="0" smtClean="0">
                <a:latin typeface="Times New Roman" pitchFamily="18" charset="0"/>
                <a:cs typeface="Times New Roman" pitchFamily="18" charset="0"/>
              </a:rPr>
              <a:t>		- foglalkoztatás</a:t>
            </a:r>
          </a:p>
          <a:p>
            <a:r>
              <a:rPr lang="hu-HU" dirty="0" smtClean="0">
                <a:latin typeface="Times New Roman" pitchFamily="18" charset="0"/>
                <a:cs typeface="Times New Roman" pitchFamily="18" charset="0"/>
              </a:rPr>
              <a:t>		- befektetések, az ország nemzetközi megítélése</a:t>
            </a:r>
          </a:p>
          <a:p>
            <a:r>
              <a:rPr lang="hu-HU" dirty="0" smtClean="0">
                <a:latin typeface="Times New Roman" pitchFamily="18" charset="0"/>
                <a:cs typeface="Times New Roman" pitchFamily="18" charset="0"/>
              </a:rPr>
              <a:t>	- társadalmi hatás</a:t>
            </a:r>
          </a:p>
          <a:p>
            <a:r>
              <a:rPr lang="hu-HU" dirty="0" smtClean="0">
                <a:latin typeface="Times New Roman" pitchFamily="18" charset="0"/>
                <a:cs typeface="Times New Roman" pitchFamily="18" charset="0"/>
              </a:rPr>
              <a:t>		- nemzeti kultúra</a:t>
            </a:r>
          </a:p>
          <a:p>
            <a:r>
              <a:rPr lang="hu-HU" dirty="0" smtClean="0">
                <a:latin typeface="Times New Roman" pitchFamily="18" charset="0"/>
                <a:cs typeface="Times New Roman" pitchFamily="18" charset="0"/>
              </a:rPr>
              <a:t>		- bűnözés (szervezett bűnözés finanszírozása)</a:t>
            </a:r>
          </a:p>
          <a:p>
            <a:endParaRPr lang="hu-HU" dirty="0"/>
          </a:p>
        </p:txBody>
      </p:sp>
    </p:spTree>
    <p:extLst>
      <p:ext uri="{BB962C8B-B14F-4D97-AF65-F5344CB8AC3E}">
        <p14:creationId xmlns:p14="http://schemas.microsoft.com/office/powerpoint/2010/main" val="343954802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323850" y="188913"/>
            <a:ext cx="8820150" cy="854075"/>
          </a:xfrm>
        </p:spPr>
        <p:txBody>
          <a:bodyPr/>
          <a:lstStyle/>
          <a:p>
            <a:pPr eaLnBrk="1" hangingPunct="1"/>
            <a:r>
              <a:rPr lang="hu-HU" sz="4000" smtClean="0"/>
              <a:t>IFPI optikai lemez adatbázis</a:t>
            </a:r>
            <a:endParaRPr lang="en-GB" sz="4000" smtClean="0"/>
          </a:p>
        </p:txBody>
      </p:sp>
      <p:sp>
        <p:nvSpPr>
          <p:cNvPr id="30723" name="Text Box 3"/>
          <p:cNvSpPr txBox="1">
            <a:spLocks noChangeArrowheads="1"/>
          </p:cNvSpPr>
          <p:nvPr/>
        </p:nvSpPr>
        <p:spPr bwMode="auto">
          <a:xfrm>
            <a:off x="3492500" y="2852738"/>
            <a:ext cx="2232025" cy="711200"/>
          </a:xfrm>
          <a:prstGeom prst="rect">
            <a:avLst/>
          </a:prstGeom>
          <a:noFill/>
          <a:ln w="9525">
            <a:solidFill>
              <a:srgbClr val="FFFFCC"/>
            </a:solidFill>
            <a:miter lim="800000"/>
            <a:headEnd/>
            <a:tailEnd/>
          </a:ln>
        </p:spPr>
        <p:txBody>
          <a:bodyPr>
            <a:spAutoFit/>
          </a:bodyPr>
          <a:lstStyle/>
          <a:p>
            <a:pPr algn="ctr">
              <a:spcBef>
                <a:spcPct val="50000"/>
              </a:spcBef>
            </a:pPr>
            <a:r>
              <a:rPr lang="hu-HU" sz="2000">
                <a:latin typeface="Calibri" pitchFamily="34" charset="0"/>
              </a:rPr>
              <a:t>Labor vizsgálat, összehasonlítás</a:t>
            </a:r>
            <a:endParaRPr lang="en-GB" sz="2000">
              <a:latin typeface="Calibri" pitchFamily="34" charset="0"/>
            </a:endParaRPr>
          </a:p>
        </p:txBody>
      </p:sp>
      <p:grpSp>
        <p:nvGrpSpPr>
          <p:cNvPr id="30724" name="Group 4"/>
          <p:cNvGrpSpPr>
            <a:grpSpLocks/>
          </p:cNvGrpSpPr>
          <p:nvPr/>
        </p:nvGrpSpPr>
        <p:grpSpPr bwMode="auto">
          <a:xfrm>
            <a:off x="63500" y="3213100"/>
            <a:ext cx="3084513" cy="3016250"/>
            <a:chOff x="65" y="2024"/>
            <a:chExt cx="1943" cy="1900"/>
          </a:xfrm>
        </p:grpSpPr>
        <p:sp>
          <p:nvSpPr>
            <p:cNvPr id="30748" name="Text Box 5"/>
            <p:cNvSpPr txBox="1">
              <a:spLocks noChangeArrowheads="1"/>
            </p:cNvSpPr>
            <p:nvPr/>
          </p:nvSpPr>
          <p:spPr bwMode="auto">
            <a:xfrm>
              <a:off x="88" y="3630"/>
              <a:ext cx="1831" cy="294"/>
            </a:xfrm>
            <a:prstGeom prst="rect">
              <a:avLst/>
            </a:prstGeom>
            <a:noFill/>
            <a:ln w="9525">
              <a:solidFill>
                <a:srgbClr val="FFFFCC"/>
              </a:solidFill>
              <a:miter lim="800000"/>
              <a:headEnd/>
              <a:tailEnd/>
            </a:ln>
          </p:spPr>
          <p:txBody>
            <a:bodyPr>
              <a:spAutoFit/>
            </a:bodyPr>
            <a:lstStyle/>
            <a:p>
              <a:pPr algn="ctr">
                <a:spcBef>
                  <a:spcPct val="50000"/>
                </a:spcBef>
              </a:pPr>
              <a:r>
                <a:rPr lang="hu-HU" sz="2400">
                  <a:latin typeface="Calibri" pitchFamily="34" charset="0"/>
                </a:rPr>
                <a:t>Minta lemez</a:t>
              </a:r>
              <a:endParaRPr lang="en-US" sz="2400">
                <a:latin typeface="Calibri" pitchFamily="34" charset="0"/>
              </a:endParaRPr>
            </a:p>
          </p:txBody>
        </p:sp>
        <p:pic>
          <p:nvPicPr>
            <p:cNvPr id="30749" name="Picture 6"/>
            <p:cNvPicPr>
              <a:picLocks noChangeAspect="1" noChangeArrowheads="1"/>
            </p:cNvPicPr>
            <p:nvPr/>
          </p:nvPicPr>
          <p:blipFill>
            <a:blip r:embed="rId3" cstate="print"/>
            <a:srcRect/>
            <a:stretch>
              <a:fillRect/>
            </a:stretch>
          </p:blipFill>
          <p:spPr bwMode="auto">
            <a:xfrm>
              <a:off x="65" y="2024"/>
              <a:ext cx="1943" cy="1483"/>
            </a:xfrm>
            <a:prstGeom prst="rect">
              <a:avLst/>
            </a:prstGeom>
            <a:noFill/>
            <a:ln w="9525">
              <a:solidFill>
                <a:srgbClr val="FFFFCC"/>
              </a:solidFill>
              <a:miter lim="800000"/>
              <a:headEnd/>
              <a:tailEnd/>
            </a:ln>
          </p:spPr>
        </p:pic>
      </p:grpSp>
      <p:grpSp>
        <p:nvGrpSpPr>
          <p:cNvPr id="30725" name="Group 7"/>
          <p:cNvGrpSpPr>
            <a:grpSpLocks/>
          </p:cNvGrpSpPr>
          <p:nvPr/>
        </p:nvGrpSpPr>
        <p:grpSpPr bwMode="auto">
          <a:xfrm>
            <a:off x="5940425" y="3235325"/>
            <a:ext cx="3140075" cy="3019425"/>
            <a:chOff x="3742" y="2038"/>
            <a:chExt cx="1978" cy="1902"/>
          </a:xfrm>
        </p:grpSpPr>
        <p:sp>
          <p:nvSpPr>
            <p:cNvPr id="30746" name="Text Box 8"/>
            <p:cNvSpPr txBox="1">
              <a:spLocks noChangeArrowheads="1"/>
            </p:cNvSpPr>
            <p:nvPr/>
          </p:nvSpPr>
          <p:spPr bwMode="auto">
            <a:xfrm>
              <a:off x="3833" y="3657"/>
              <a:ext cx="1769" cy="283"/>
            </a:xfrm>
            <a:prstGeom prst="rect">
              <a:avLst/>
            </a:prstGeom>
            <a:noFill/>
            <a:ln w="9525">
              <a:solidFill>
                <a:srgbClr val="FF0000"/>
              </a:solidFill>
              <a:miter lim="800000"/>
              <a:headEnd/>
              <a:tailEnd/>
            </a:ln>
          </p:spPr>
          <p:txBody>
            <a:bodyPr>
              <a:spAutoFit/>
            </a:bodyPr>
            <a:lstStyle/>
            <a:p>
              <a:pPr algn="ctr">
                <a:lnSpc>
                  <a:spcPct val="95000"/>
                </a:lnSpc>
                <a:spcBef>
                  <a:spcPct val="50000"/>
                </a:spcBef>
              </a:pPr>
              <a:r>
                <a:rPr lang="hu-HU" sz="2400">
                  <a:solidFill>
                    <a:srgbClr val="FF0000"/>
                  </a:solidFill>
                  <a:latin typeface="Calibri" pitchFamily="34" charset="0"/>
                </a:rPr>
                <a:t>hamisítvány</a:t>
              </a:r>
              <a:r>
                <a:rPr lang="en-GB" sz="2400">
                  <a:solidFill>
                    <a:srgbClr val="FF0000"/>
                  </a:solidFill>
                  <a:latin typeface="Calibri" pitchFamily="34" charset="0"/>
                </a:rPr>
                <a:t> CD</a:t>
              </a:r>
            </a:p>
          </p:txBody>
        </p:sp>
        <p:pic>
          <p:nvPicPr>
            <p:cNvPr id="30747" name="Picture 9"/>
            <p:cNvPicPr>
              <a:picLocks noChangeAspect="1" noChangeArrowheads="1"/>
            </p:cNvPicPr>
            <p:nvPr/>
          </p:nvPicPr>
          <p:blipFill>
            <a:blip r:embed="rId4" cstate="print"/>
            <a:srcRect/>
            <a:stretch>
              <a:fillRect/>
            </a:stretch>
          </p:blipFill>
          <p:spPr bwMode="auto">
            <a:xfrm>
              <a:off x="3742" y="2038"/>
              <a:ext cx="1978" cy="1467"/>
            </a:xfrm>
            <a:prstGeom prst="rect">
              <a:avLst/>
            </a:prstGeom>
            <a:noFill/>
            <a:ln w="9525">
              <a:solidFill>
                <a:srgbClr val="FF0000"/>
              </a:solidFill>
              <a:miter lim="800000"/>
              <a:headEnd/>
              <a:tailEnd/>
            </a:ln>
          </p:spPr>
        </p:pic>
      </p:grpSp>
      <p:grpSp>
        <p:nvGrpSpPr>
          <p:cNvPr id="30726" name="Group 10"/>
          <p:cNvGrpSpPr>
            <a:grpSpLocks/>
          </p:cNvGrpSpPr>
          <p:nvPr/>
        </p:nvGrpSpPr>
        <p:grpSpPr bwMode="auto">
          <a:xfrm>
            <a:off x="0" y="692150"/>
            <a:ext cx="2305050" cy="711200"/>
            <a:chOff x="158" y="618"/>
            <a:chExt cx="1044" cy="448"/>
          </a:xfrm>
        </p:grpSpPr>
        <p:sp>
          <p:nvSpPr>
            <p:cNvPr id="30744" name="Text Box 11"/>
            <p:cNvSpPr txBox="1">
              <a:spLocks noChangeArrowheads="1"/>
            </p:cNvSpPr>
            <p:nvPr/>
          </p:nvSpPr>
          <p:spPr bwMode="auto">
            <a:xfrm>
              <a:off x="158" y="618"/>
              <a:ext cx="862" cy="448"/>
            </a:xfrm>
            <a:prstGeom prst="rect">
              <a:avLst/>
            </a:prstGeom>
            <a:noFill/>
            <a:ln w="9525">
              <a:solidFill>
                <a:srgbClr val="FFFFCC"/>
              </a:solidFill>
              <a:miter lim="800000"/>
              <a:headEnd/>
              <a:tailEnd/>
            </a:ln>
          </p:spPr>
          <p:txBody>
            <a:bodyPr>
              <a:spAutoFit/>
            </a:bodyPr>
            <a:lstStyle/>
            <a:p>
              <a:pPr>
                <a:spcBef>
                  <a:spcPct val="50000"/>
                </a:spcBef>
              </a:pPr>
              <a:r>
                <a:rPr lang="hu-HU" sz="2000">
                  <a:latin typeface="Calibri" pitchFamily="34" charset="0"/>
                </a:rPr>
                <a:t>Gyár ellenőrzések</a:t>
              </a:r>
              <a:endParaRPr lang="en-GB" sz="2000">
                <a:latin typeface="Calibri" pitchFamily="34" charset="0"/>
              </a:endParaRPr>
            </a:p>
          </p:txBody>
        </p:sp>
        <p:sp>
          <p:nvSpPr>
            <p:cNvPr id="30745" name="Line 12"/>
            <p:cNvSpPr>
              <a:spLocks noChangeShapeType="1"/>
            </p:cNvSpPr>
            <p:nvPr/>
          </p:nvSpPr>
          <p:spPr bwMode="auto">
            <a:xfrm>
              <a:off x="884" y="890"/>
              <a:ext cx="318" cy="136"/>
            </a:xfrm>
            <a:prstGeom prst="line">
              <a:avLst/>
            </a:prstGeom>
            <a:noFill/>
            <a:ln w="9525">
              <a:solidFill>
                <a:srgbClr val="FFFFCC"/>
              </a:solidFill>
              <a:round/>
              <a:headEnd/>
              <a:tailEnd type="triangle" w="med" len="med"/>
            </a:ln>
          </p:spPr>
          <p:txBody>
            <a:bodyPr/>
            <a:lstStyle/>
            <a:p>
              <a:endParaRPr lang="hu-HU"/>
            </a:p>
          </p:txBody>
        </p:sp>
      </p:grpSp>
      <p:grpSp>
        <p:nvGrpSpPr>
          <p:cNvPr id="30727" name="Group 13"/>
          <p:cNvGrpSpPr>
            <a:grpSpLocks/>
          </p:cNvGrpSpPr>
          <p:nvPr/>
        </p:nvGrpSpPr>
        <p:grpSpPr bwMode="auto">
          <a:xfrm>
            <a:off x="1403350" y="1628775"/>
            <a:ext cx="1800225" cy="711200"/>
            <a:chOff x="884" y="1026"/>
            <a:chExt cx="1134" cy="448"/>
          </a:xfrm>
        </p:grpSpPr>
        <p:sp>
          <p:nvSpPr>
            <p:cNvPr id="30742" name="Text Box 14"/>
            <p:cNvSpPr txBox="1">
              <a:spLocks noChangeArrowheads="1"/>
            </p:cNvSpPr>
            <p:nvPr/>
          </p:nvSpPr>
          <p:spPr bwMode="auto">
            <a:xfrm>
              <a:off x="884" y="1026"/>
              <a:ext cx="953" cy="448"/>
            </a:xfrm>
            <a:prstGeom prst="rect">
              <a:avLst/>
            </a:prstGeom>
            <a:noFill/>
            <a:ln w="9525">
              <a:solidFill>
                <a:srgbClr val="FFFFCC"/>
              </a:solidFill>
              <a:miter lim="800000"/>
              <a:headEnd/>
              <a:tailEnd/>
            </a:ln>
          </p:spPr>
          <p:txBody>
            <a:bodyPr>
              <a:spAutoFit/>
            </a:bodyPr>
            <a:lstStyle/>
            <a:p>
              <a:pPr>
                <a:spcBef>
                  <a:spcPct val="50000"/>
                </a:spcBef>
              </a:pPr>
              <a:r>
                <a:rPr lang="hu-HU" sz="2000">
                  <a:latin typeface="Calibri" pitchFamily="34" charset="0"/>
                </a:rPr>
                <a:t>Minta lemezek</a:t>
              </a:r>
              <a:endParaRPr lang="en-GB" sz="2000">
                <a:latin typeface="Calibri" pitchFamily="34" charset="0"/>
              </a:endParaRPr>
            </a:p>
          </p:txBody>
        </p:sp>
        <p:sp>
          <p:nvSpPr>
            <p:cNvPr id="30743" name="Line 15"/>
            <p:cNvSpPr>
              <a:spLocks noChangeShapeType="1"/>
            </p:cNvSpPr>
            <p:nvPr/>
          </p:nvSpPr>
          <p:spPr bwMode="auto">
            <a:xfrm>
              <a:off x="1746" y="1298"/>
              <a:ext cx="272" cy="91"/>
            </a:xfrm>
            <a:prstGeom prst="line">
              <a:avLst/>
            </a:prstGeom>
            <a:noFill/>
            <a:ln w="9525">
              <a:solidFill>
                <a:srgbClr val="FFFFCC"/>
              </a:solidFill>
              <a:round/>
              <a:headEnd/>
              <a:tailEnd type="triangle" w="med" len="med"/>
            </a:ln>
          </p:spPr>
          <p:txBody>
            <a:bodyPr/>
            <a:lstStyle/>
            <a:p>
              <a:endParaRPr lang="hu-HU"/>
            </a:p>
          </p:txBody>
        </p:sp>
      </p:grpSp>
      <p:grpSp>
        <p:nvGrpSpPr>
          <p:cNvPr id="30728" name="Group 16"/>
          <p:cNvGrpSpPr>
            <a:grpSpLocks/>
          </p:cNvGrpSpPr>
          <p:nvPr/>
        </p:nvGrpSpPr>
        <p:grpSpPr bwMode="auto">
          <a:xfrm>
            <a:off x="2843213" y="2219325"/>
            <a:ext cx="2016125" cy="633413"/>
            <a:chOff x="1791" y="1398"/>
            <a:chExt cx="1270" cy="399"/>
          </a:xfrm>
        </p:grpSpPr>
        <p:sp>
          <p:nvSpPr>
            <p:cNvPr id="30740" name="Text Box 17"/>
            <p:cNvSpPr txBox="1">
              <a:spLocks noChangeArrowheads="1"/>
            </p:cNvSpPr>
            <p:nvPr/>
          </p:nvSpPr>
          <p:spPr bwMode="auto">
            <a:xfrm>
              <a:off x="1791" y="1398"/>
              <a:ext cx="1270" cy="256"/>
            </a:xfrm>
            <a:prstGeom prst="rect">
              <a:avLst/>
            </a:prstGeom>
            <a:noFill/>
            <a:ln w="9525">
              <a:solidFill>
                <a:srgbClr val="FFFFCC"/>
              </a:solidFill>
              <a:miter lim="800000"/>
              <a:headEnd/>
              <a:tailEnd/>
            </a:ln>
          </p:spPr>
          <p:txBody>
            <a:bodyPr>
              <a:spAutoFit/>
            </a:bodyPr>
            <a:lstStyle/>
            <a:p>
              <a:pPr>
                <a:spcBef>
                  <a:spcPct val="50000"/>
                </a:spcBef>
              </a:pPr>
              <a:r>
                <a:rPr lang="hu-HU" sz="2000">
                  <a:latin typeface="Calibri" pitchFamily="34" charset="0"/>
                </a:rPr>
                <a:t>Szakértői labor</a:t>
              </a:r>
              <a:endParaRPr lang="en-GB" sz="2000">
                <a:latin typeface="Calibri" pitchFamily="34" charset="0"/>
              </a:endParaRPr>
            </a:p>
          </p:txBody>
        </p:sp>
        <p:sp>
          <p:nvSpPr>
            <p:cNvPr id="30741" name="Line 18"/>
            <p:cNvSpPr>
              <a:spLocks noChangeShapeType="1"/>
            </p:cNvSpPr>
            <p:nvPr/>
          </p:nvSpPr>
          <p:spPr bwMode="auto">
            <a:xfrm>
              <a:off x="2472" y="1661"/>
              <a:ext cx="227" cy="136"/>
            </a:xfrm>
            <a:prstGeom prst="line">
              <a:avLst/>
            </a:prstGeom>
            <a:noFill/>
            <a:ln w="9525">
              <a:solidFill>
                <a:srgbClr val="FFFFCC"/>
              </a:solidFill>
              <a:round/>
              <a:headEnd/>
              <a:tailEnd type="triangle" w="med" len="med"/>
            </a:ln>
          </p:spPr>
          <p:txBody>
            <a:bodyPr/>
            <a:lstStyle/>
            <a:p>
              <a:endParaRPr lang="hu-HU"/>
            </a:p>
          </p:txBody>
        </p:sp>
      </p:grpSp>
      <p:grpSp>
        <p:nvGrpSpPr>
          <p:cNvPr id="30729" name="Group 19"/>
          <p:cNvGrpSpPr>
            <a:grpSpLocks/>
          </p:cNvGrpSpPr>
          <p:nvPr/>
        </p:nvGrpSpPr>
        <p:grpSpPr bwMode="auto">
          <a:xfrm>
            <a:off x="6732588" y="908050"/>
            <a:ext cx="2160587" cy="936625"/>
            <a:chOff x="4241" y="572"/>
            <a:chExt cx="1361" cy="590"/>
          </a:xfrm>
        </p:grpSpPr>
        <p:sp>
          <p:nvSpPr>
            <p:cNvPr id="30738" name="Text Box 20"/>
            <p:cNvSpPr txBox="1">
              <a:spLocks noChangeArrowheads="1"/>
            </p:cNvSpPr>
            <p:nvPr/>
          </p:nvSpPr>
          <p:spPr bwMode="auto">
            <a:xfrm>
              <a:off x="4241" y="572"/>
              <a:ext cx="1361" cy="448"/>
            </a:xfrm>
            <a:prstGeom prst="rect">
              <a:avLst/>
            </a:prstGeom>
            <a:noFill/>
            <a:ln w="9525">
              <a:solidFill>
                <a:srgbClr val="FF0000"/>
              </a:solidFill>
              <a:miter lim="800000"/>
              <a:headEnd/>
              <a:tailEnd/>
            </a:ln>
          </p:spPr>
          <p:txBody>
            <a:bodyPr>
              <a:spAutoFit/>
            </a:bodyPr>
            <a:lstStyle/>
            <a:p>
              <a:pPr>
                <a:spcBef>
                  <a:spcPct val="50000"/>
                </a:spcBef>
              </a:pPr>
              <a:r>
                <a:rPr lang="hu-HU" sz="2000">
                  <a:solidFill>
                    <a:srgbClr val="FF0000"/>
                  </a:solidFill>
                  <a:latin typeface="Calibri" pitchFamily="34" charset="0"/>
                </a:rPr>
                <a:t>Próba vásárlás vagy lefoglalás</a:t>
              </a:r>
              <a:endParaRPr lang="en-GB" sz="2000">
                <a:solidFill>
                  <a:srgbClr val="FF0000"/>
                </a:solidFill>
                <a:latin typeface="Calibri" pitchFamily="34" charset="0"/>
              </a:endParaRPr>
            </a:p>
          </p:txBody>
        </p:sp>
        <p:sp>
          <p:nvSpPr>
            <p:cNvPr id="30739" name="Line 21"/>
            <p:cNvSpPr>
              <a:spLocks noChangeShapeType="1"/>
            </p:cNvSpPr>
            <p:nvPr/>
          </p:nvSpPr>
          <p:spPr bwMode="auto">
            <a:xfrm flipH="1">
              <a:off x="4377" y="1026"/>
              <a:ext cx="227" cy="136"/>
            </a:xfrm>
            <a:prstGeom prst="line">
              <a:avLst/>
            </a:prstGeom>
            <a:noFill/>
            <a:ln w="9525">
              <a:solidFill>
                <a:srgbClr val="FF0000"/>
              </a:solidFill>
              <a:round/>
              <a:headEnd/>
              <a:tailEnd type="triangle" w="med" len="med"/>
            </a:ln>
          </p:spPr>
          <p:txBody>
            <a:bodyPr/>
            <a:lstStyle/>
            <a:p>
              <a:endParaRPr lang="hu-HU"/>
            </a:p>
          </p:txBody>
        </p:sp>
      </p:grpSp>
      <p:grpSp>
        <p:nvGrpSpPr>
          <p:cNvPr id="30730" name="Group 22"/>
          <p:cNvGrpSpPr>
            <a:grpSpLocks/>
          </p:cNvGrpSpPr>
          <p:nvPr/>
        </p:nvGrpSpPr>
        <p:grpSpPr bwMode="auto">
          <a:xfrm>
            <a:off x="5364163" y="1844675"/>
            <a:ext cx="2087562" cy="1008063"/>
            <a:chOff x="3379" y="1162"/>
            <a:chExt cx="1315" cy="635"/>
          </a:xfrm>
        </p:grpSpPr>
        <p:sp>
          <p:nvSpPr>
            <p:cNvPr id="30736" name="Text Box 23"/>
            <p:cNvSpPr txBox="1">
              <a:spLocks noChangeArrowheads="1"/>
            </p:cNvSpPr>
            <p:nvPr/>
          </p:nvSpPr>
          <p:spPr bwMode="auto">
            <a:xfrm>
              <a:off x="3560" y="1162"/>
              <a:ext cx="1134" cy="448"/>
            </a:xfrm>
            <a:prstGeom prst="rect">
              <a:avLst/>
            </a:prstGeom>
            <a:noFill/>
            <a:ln w="9525">
              <a:solidFill>
                <a:srgbClr val="FF0000"/>
              </a:solidFill>
              <a:miter lim="800000"/>
              <a:headEnd/>
              <a:tailEnd/>
            </a:ln>
          </p:spPr>
          <p:txBody>
            <a:bodyPr>
              <a:spAutoFit/>
            </a:bodyPr>
            <a:lstStyle/>
            <a:p>
              <a:pPr>
                <a:spcBef>
                  <a:spcPct val="50000"/>
                </a:spcBef>
              </a:pPr>
              <a:r>
                <a:rPr lang="hu-HU" sz="2000">
                  <a:solidFill>
                    <a:srgbClr val="FF0000"/>
                  </a:solidFill>
                  <a:latin typeface="Calibri" pitchFamily="34" charset="0"/>
                </a:rPr>
                <a:t>Laborba küldés</a:t>
              </a:r>
              <a:endParaRPr lang="en-GB" sz="2000">
                <a:solidFill>
                  <a:srgbClr val="FF0000"/>
                </a:solidFill>
                <a:latin typeface="Calibri" pitchFamily="34" charset="0"/>
              </a:endParaRPr>
            </a:p>
          </p:txBody>
        </p:sp>
        <p:sp>
          <p:nvSpPr>
            <p:cNvPr id="30737" name="Line 24"/>
            <p:cNvSpPr>
              <a:spLocks noChangeShapeType="1"/>
            </p:cNvSpPr>
            <p:nvPr/>
          </p:nvSpPr>
          <p:spPr bwMode="auto">
            <a:xfrm flipH="1">
              <a:off x="3379" y="1616"/>
              <a:ext cx="272" cy="181"/>
            </a:xfrm>
            <a:prstGeom prst="line">
              <a:avLst/>
            </a:prstGeom>
            <a:noFill/>
            <a:ln w="9525">
              <a:solidFill>
                <a:srgbClr val="FF0000"/>
              </a:solidFill>
              <a:round/>
              <a:headEnd/>
              <a:tailEnd type="triangle" w="med" len="med"/>
            </a:ln>
          </p:spPr>
          <p:txBody>
            <a:bodyPr/>
            <a:lstStyle/>
            <a:p>
              <a:endParaRPr lang="hu-HU"/>
            </a:p>
          </p:txBody>
        </p:sp>
      </p:grpSp>
      <p:sp>
        <p:nvSpPr>
          <p:cNvPr id="30731" name="Text Box 25"/>
          <p:cNvSpPr txBox="1">
            <a:spLocks noChangeArrowheads="1"/>
          </p:cNvSpPr>
          <p:nvPr/>
        </p:nvSpPr>
        <p:spPr bwMode="auto">
          <a:xfrm>
            <a:off x="3419475" y="6056313"/>
            <a:ext cx="2303463" cy="396875"/>
          </a:xfrm>
          <a:prstGeom prst="rect">
            <a:avLst/>
          </a:prstGeom>
          <a:noFill/>
          <a:ln w="9525">
            <a:noFill/>
            <a:miter lim="800000"/>
            <a:headEnd/>
            <a:tailEnd/>
          </a:ln>
        </p:spPr>
        <p:txBody>
          <a:bodyPr>
            <a:spAutoFit/>
          </a:bodyPr>
          <a:lstStyle/>
          <a:p>
            <a:pPr>
              <a:spcBef>
                <a:spcPct val="50000"/>
              </a:spcBef>
            </a:pPr>
            <a:endParaRPr lang="hu-HU" sz="2000">
              <a:solidFill>
                <a:schemeClr val="bg1"/>
              </a:solidFill>
              <a:latin typeface="Calibri" pitchFamily="34" charset="0"/>
            </a:endParaRPr>
          </a:p>
        </p:txBody>
      </p:sp>
      <p:grpSp>
        <p:nvGrpSpPr>
          <p:cNvPr id="30732" name="Group 26"/>
          <p:cNvGrpSpPr>
            <a:grpSpLocks/>
          </p:cNvGrpSpPr>
          <p:nvPr/>
        </p:nvGrpSpPr>
        <p:grpSpPr bwMode="auto">
          <a:xfrm>
            <a:off x="3201988" y="4005263"/>
            <a:ext cx="2738437" cy="2824162"/>
            <a:chOff x="2017" y="2523"/>
            <a:chExt cx="1725" cy="1779"/>
          </a:xfrm>
        </p:grpSpPr>
        <p:sp>
          <p:nvSpPr>
            <p:cNvPr id="30733" name="AutoShape 27"/>
            <p:cNvSpPr>
              <a:spLocks noChangeArrowheads="1"/>
            </p:cNvSpPr>
            <p:nvPr/>
          </p:nvSpPr>
          <p:spPr bwMode="auto">
            <a:xfrm rot="10800000">
              <a:off x="2017" y="2523"/>
              <a:ext cx="1725" cy="1134"/>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11796480 60000 65536"/>
                <a:gd name="T10" fmla="*/ 5898240 60000 65536"/>
                <a:gd name="T11" fmla="*/ 0 60000 65536"/>
                <a:gd name="T12" fmla="*/ 2154 w 21600"/>
                <a:gd name="T13" fmla="*/ 12343 h 21600"/>
                <a:gd name="T14" fmla="*/ 19446 w 21600"/>
                <a:gd name="T15" fmla="*/ 18514 h 21600"/>
              </a:gdLst>
              <a:ahLst/>
              <a:cxnLst>
                <a:cxn ang="T8">
                  <a:pos x="T0" y="T1"/>
                </a:cxn>
                <a:cxn ang="T9">
                  <a:pos x="T2" y="T3"/>
                </a:cxn>
                <a:cxn ang="T10">
                  <a:pos x="T4" y="T5"/>
                </a:cxn>
                <a:cxn ang="T11">
                  <a:pos x="T6" y="T7"/>
                </a:cxn>
              </a:cxnLst>
              <a:rect l="T12" t="T13" r="T14" b="T15"/>
              <a:pathLst>
                <a:path w="21600" h="21600">
                  <a:moveTo>
                    <a:pt x="10800" y="0"/>
                  </a:moveTo>
                  <a:lnTo>
                    <a:pt x="6480" y="6171"/>
                  </a:lnTo>
                  <a:lnTo>
                    <a:pt x="8640" y="6171"/>
                  </a:lnTo>
                  <a:lnTo>
                    <a:pt x="8640" y="12343"/>
                  </a:lnTo>
                  <a:lnTo>
                    <a:pt x="4320" y="12343"/>
                  </a:lnTo>
                  <a:lnTo>
                    <a:pt x="4320" y="9257"/>
                  </a:lnTo>
                  <a:lnTo>
                    <a:pt x="0" y="15429"/>
                  </a:lnTo>
                  <a:lnTo>
                    <a:pt x="4320" y="21600"/>
                  </a:lnTo>
                  <a:lnTo>
                    <a:pt x="4320" y="18514"/>
                  </a:lnTo>
                  <a:lnTo>
                    <a:pt x="17280" y="18514"/>
                  </a:lnTo>
                  <a:lnTo>
                    <a:pt x="17280" y="21600"/>
                  </a:lnTo>
                  <a:lnTo>
                    <a:pt x="21600" y="15429"/>
                  </a:lnTo>
                  <a:lnTo>
                    <a:pt x="17280" y="9257"/>
                  </a:lnTo>
                  <a:lnTo>
                    <a:pt x="17280" y="12343"/>
                  </a:lnTo>
                  <a:lnTo>
                    <a:pt x="12960" y="12343"/>
                  </a:lnTo>
                  <a:lnTo>
                    <a:pt x="12960" y="6171"/>
                  </a:lnTo>
                  <a:lnTo>
                    <a:pt x="15120" y="6171"/>
                  </a:lnTo>
                  <a:close/>
                </a:path>
              </a:pathLst>
            </a:custGeom>
            <a:solidFill>
              <a:srgbClr val="C0C0C0"/>
            </a:solidFill>
            <a:ln w="9525">
              <a:solidFill>
                <a:srgbClr val="FFFFFF"/>
              </a:solidFill>
              <a:miter lim="800000"/>
              <a:headEnd/>
              <a:tailEnd/>
            </a:ln>
          </p:spPr>
          <p:txBody>
            <a:bodyPr wrap="none" anchor="ctr"/>
            <a:lstStyle/>
            <a:p>
              <a:endParaRPr lang="hu-HU"/>
            </a:p>
          </p:txBody>
        </p:sp>
        <p:sp>
          <p:nvSpPr>
            <p:cNvPr id="30734" name="Text Box 28"/>
            <p:cNvSpPr txBox="1">
              <a:spLocks noChangeArrowheads="1"/>
            </p:cNvSpPr>
            <p:nvPr/>
          </p:nvSpPr>
          <p:spPr bwMode="auto">
            <a:xfrm>
              <a:off x="2064" y="3662"/>
              <a:ext cx="1632" cy="640"/>
            </a:xfrm>
            <a:prstGeom prst="rect">
              <a:avLst/>
            </a:prstGeom>
            <a:noFill/>
            <a:ln w="9525">
              <a:solidFill>
                <a:srgbClr val="FFFFCC"/>
              </a:solidFill>
              <a:miter lim="800000"/>
              <a:headEnd/>
              <a:tailEnd/>
            </a:ln>
          </p:spPr>
          <p:txBody>
            <a:bodyPr>
              <a:spAutoFit/>
            </a:bodyPr>
            <a:lstStyle/>
            <a:p>
              <a:pPr algn="ctr">
                <a:spcBef>
                  <a:spcPct val="50000"/>
                </a:spcBef>
              </a:pPr>
              <a:r>
                <a:rPr lang="hu-HU" sz="2000">
                  <a:latin typeface="Calibri" pitchFamily="34" charset="0"/>
                </a:rPr>
                <a:t>Bizonyítékként világszerte elfogadott</a:t>
              </a:r>
              <a:endParaRPr lang="en-GB" sz="2000">
                <a:latin typeface="Calibri" pitchFamily="34" charset="0"/>
              </a:endParaRPr>
            </a:p>
          </p:txBody>
        </p:sp>
        <p:sp>
          <p:nvSpPr>
            <p:cNvPr id="30735" name="Text Box 29"/>
            <p:cNvSpPr txBox="1">
              <a:spLocks noChangeArrowheads="1"/>
            </p:cNvSpPr>
            <p:nvPr/>
          </p:nvSpPr>
          <p:spPr bwMode="auto">
            <a:xfrm>
              <a:off x="2082" y="2704"/>
              <a:ext cx="1614" cy="366"/>
            </a:xfrm>
            <a:prstGeom prst="rect">
              <a:avLst/>
            </a:prstGeom>
            <a:noFill/>
            <a:ln w="9525">
              <a:noFill/>
              <a:miter lim="800000"/>
              <a:headEnd/>
              <a:tailEnd/>
            </a:ln>
          </p:spPr>
          <p:txBody>
            <a:bodyPr>
              <a:spAutoFit/>
            </a:bodyPr>
            <a:lstStyle/>
            <a:p>
              <a:pPr>
                <a:spcBef>
                  <a:spcPct val="50000"/>
                </a:spcBef>
              </a:pPr>
              <a:r>
                <a:rPr lang="hu-HU" sz="1600">
                  <a:solidFill>
                    <a:srgbClr val="FF0000"/>
                  </a:solidFill>
                  <a:latin typeface="Calibri" pitchFamily="34" charset="0"/>
                </a:rPr>
                <a:t>Egyedi nyomok a lemez felületén</a:t>
              </a:r>
              <a:endParaRPr lang="en-GB" sz="1600">
                <a:solidFill>
                  <a:srgbClr val="FF0000"/>
                </a:solidFill>
                <a:latin typeface="Calibri" pitchFamily="34" charset="0"/>
              </a:endParaRPr>
            </a:p>
          </p:txBody>
        </p:sp>
      </p:grpSp>
    </p:spTree>
    <p:extLst>
      <p:ext uri="{BB962C8B-B14F-4D97-AF65-F5344CB8AC3E}">
        <p14:creationId xmlns:p14="http://schemas.microsoft.com/office/powerpoint/2010/main" val="188761949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Cím 1"/>
          <p:cNvSpPr>
            <a:spLocks noGrp="1"/>
          </p:cNvSpPr>
          <p:nvPr>
            <p:ph type="title"/>
          </p:nvPr>
        </p:nvSpPr>
        <p:spPr/>
        <p:txBody>
          <a:bodyPr/>
          <a:lstStyle/>
          <a:p>
            <a:pPr eaLnBrk="1" hangingPunct="1"/>
            <a:endParaRPr lang="hu-HU" smtClean="0"/>
          </a:p>
        </p:txBody>
      </p:sp>
      <p:pic>
        <p:nvPicPr>
          <p:cNvPr id="23555" name="Picture 2"/>
          <p:cNvPicPr>
            <a:picLocks noChangeAspect="1" noChangeArrowheads="1"/>
          </p:cNvPicPr>
          <p:nvPr/>
        </p:nvPicPr>
        <p:blipFill>
          <a:blip r:embed="rId2" cstate="print"/>
          <a:srcRect/>
          <a:stretch>
            <a:fillRect/>
          </a:stretch>
        </p:blipFill>
        <p:spPr bwMode="auto">
          <a:xfrm>
            <a:off x="6357938" y="3157538"/>
            <a:ext cx="2786062" cy="3700462"/>
          </a:xfrm>
          <a:prstGeom prst="rect">
            <a:avLst/>
          </a:prstGeom>
          <a:noFill/>
          <a:ln w="38100">
            <a:solidFill>
              <a:schemeClr val="bg1"/>
            </a:solidFill>
            <a:miter lim="800000"/>
            <a:headEnd/>
            <a:tailEnd/>
          </a:ln>
        </p:spPr>
      </p:pic>
      <p:pic>
        <p:nvPicPr>
          <p:cNvPr id="23556" name="Picture 3"/>
          <p:cNvPicPr>
            <a:picLocks noChangeAspect="1" noChangeArrowheads="1"/>
          </p:cNvPicPr>
          <p:nvPr/>
        </p:nvPicPr>
        <p:blipFill>
          <a:blip r:embed="rId3" cstate="print"/>
          <a:srcRect/>
          <a:stretch>
            <a:fillRect/>
          </a:stretch>
        </p:blipFill>
        <p:spPr bwMode="auto">
          <a:xfrm>
            <a:off x="0" y="0"/>
            <a:ext cx="4286250" cy="3214688"/>
          </a:xfrm>
          <a:prstGeom prst="rect">
            <a:avLst/>
          </a:prstGeom>
          <a:noFill/>
          <a:ln w="9525">
            <a:solidFill>
              <a:schemeClr val="bg1">
                <a:alpha val="63136"/>
              </a:schemeClr>
            </a:solidFill>
            <a:miter lim="800000"/>
            <a:headEnd/>
            <a:tailEnd/>
          </a:ln>
        </p:spPr>
      </p:pic>
      <p:pic>
        <p:nvPicPr>
          <p:cNvPr id="23557" name="Picture 4"/>
          <p:cNvPicPr>
            <a:picLocks noChangeAspect="1" noChangeArrowheads="1"/>
          </p:cNvPicPr>
          <p:nvPr/>
        </p:nvPicPr>
        <p:blipFill>
          <a:blip r:embed="rId4" cstate="print"/>
          <a:srcRect/>
          <a:stretch>
            <a:fillRect/>
          </a:stretch>
        </p:blipFill>
        <p:spPr bwMode="auto">
          <a:xfrm>
            <a:off x="3571875" y="0"/>
            <a:ext cx="5572125" cy="3321050"/>
          </a:xfrm>
          <a:prstGeom prst="rect">
            <a:avLst/>
          </a:prstGeom>
          <a:noFill/>
          <a:ln w="38100">
            <a:solidFill>
              <a:schemeClr val="bg1"/>
            </a:solidFill>
            <a:miter lim="800000"/>
            <a:headEnd/>
            <a:tailEnd/>
          </a:ln>
        </p:spPr>
      </p:pic>
      <p:pic>
        <p:nvPicPr>
          <p:cNvPr id="23558" name="Picture 5"/>
          <p:cNvPicPr>
            <a:picLocks noChangeAspect="1" noChangeArrowheads="1"/>
          </p:cNvPicPr>
          <p:nvPr/>
        </p:nvPicPr>
        <p:blipFill>
          <a:blip r:embed="rId5" cstate="print"/>
          <a:srcRect/>
          <a:stretch>
            <a:fillRect/>
          </a:stretch>
        </p:blipFill>
        <p:spPr bwMode="auto">
          <a:xfrm>
            <a:off x="0" y="3214688"/>
            <a:ext cx="3643313" cy="3643312"/>
          </a:xfrm>
          <a:prstGeom prst="rect">
            <a:avLst/>
          </a:prstGeom>
          <a:noFill/>
          <a:ln w="9525">
            <a:noFill/>
            <a:miter lim="800000"/>
            <a:headEnd/>
            <a:tailEnd/>
          </a:ln>
        </p:spPr>
      </p:pic>
      <p:pic>
        <p:nvPicPr>
          <p:cNvPr id="23559" name="Picture 6"/>
          <p:cNvPicPr>
            <a:picLocks noChangeAspect="1" noChangeArrowheads="1"/>
          </p:cNvPicPr>
          <p:nvPr/>
        </p:nvPicPr>
        <p:blipFill>
          <a:blip r:embed="rId6" cstate="print"/>
          <a:srcRect/>
          <a:stretch>
            <a:fillRect/>
          </a:stretch>
        </p:blipFill>
        <p:spPr bwMode="auto">
          <a:xfrm>
            <a:off x="3286125" y="3214688"/>
            <a:ext cx="3071813" cy="3643312"/>
          </a:xfrm>
          <a:prstGeom prst="rect">
            <a:avLst/>
          </a:prstGeom>
          <a:noFill/>
          <a:ln w="38100">
            <a:solidFill>
              <a:schemeClr val="bg1"/>
            </a:solidFill>
            <a:miter lim="800000"/>
            <a:headEnd/>
            <a:tailEnd/>
          </a:ln>
        </p:spPr>
      </p:pic>
      <p:sp>
        <p:nvSpPr>
          <p:cNvPr id="9" name="Téglalap 8"/>
          <p:cNvSpPr/>
          <p:nvPr/>
        </p:nvSpPr>
        <p:spPr>
          <a:xfrm>
            <a:off x="0" y="0"/>
            <a:ext cx="3571875" cy="3214688"/>
          </a:xfrm>
          <a:prstGeom prst="rect">
            <a:avLst/>
          </a:prstGeom>
          <a:solidFill>
            <a:srgbClr val="FFFFFF">
              <a:alpha val="0"/>
            </a:srgb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hu-HU"/>
          </a:p>
        </p:txBody>
      </p:sp>
    </p:spTree>
    <p:extLst>
      <p:ext uri="{BB962C8B-B14F-4D97-AF65-F5344CB8AC3E}">
        <p14:creationId xmlns:p14="http://schemas.microsoft.com/office/powerpoint/2010/main" val="56795406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Cím 1"/>
          <p:cNvSpPr>
            <a:spLocks noGrp="1"/>
          </p:cNvSpPr>
          <p:nvPr>
            <p:ph type="title"/>
          </p:nvPr>
        </p:nvSpPr>
        <p:spPr/>
        <p:txBody>
          <a:bodyPr/>
          <a:lstStyle/>
          <a:p>
            <a:pPr eaLnBrk="1" hangingPunct="1"/>
            <a:endParaRPr lang="hu-HU" smtClean="0">
              <a:latin typeface="Times New Roman" pitchFamily="18" charset="0"/>
              <a:cs typeface="Times New Roman" pitchFamily="18" charset="0"/>
            </a:endParaRPr>
          </a:p>
        </p:txBody>
      </p:sp>
      <p:pic>
        <p:nvPicPr>
          <p:cNvPr id="26627" name="Picture 4" descr="proartlogo"/>
          <p:cNvPicPr>
            <a:picLocks noChangeAspect="1" noChangeArrowheads="1"/>
          </p:cNvPicPr>
          <p:nvPr/>
        </p:nvPicPr>
        <p:blipFill>
          <a:blip r:embed="rId2" cstate="print"/>
          <a:srcRect/>
          <a:stretch>
            <a:fillRect/>
          </a:stretch>
        </p:blipFill>
        <p:spPr bwMode="auto">
          <a:xfrm>
            <a:off x="0" y="5661025"/>
            <a:ext cx="2771775" cy="1023938"/>
          </a:xfrm>
          <a:prstGeom prst="rect">
            <a:avLst/>
          </a:prstGeom>
          <a:noFill/>
          <a:ln w="9525">
            <a:noFill/>
            <a:miter lim="800000"/>
            <a:headEnd/>
            <a:tailEnd/>
          </a:ln>
        </p:spPr>
      </p:pic>
      <p:sp>
        <p:nvSpPr>
          <p:cNvPr id="26628" name="Szövegdoboz 4"/>
          <p:cNvSpPr txBox="1">
            <a:spLocks noChangeArrowheads="1"/>
          </p:cNvSpPr>
          <p:nvPr/>
        </p:nvSpPr>
        <p:spPr bwMode="auto">
          <a:xfrm>
            <a:off x="0" y="6596063"/>
            <a:ext cx="2752725" cy="261937"/>
          </a:xfrm>
          <a:prstGeom prst="rect">
            <a:avLst/>
          </a:prstGeom>
          <a:noFill/>
          <a:ln w="9525">
            <a:noFill/>
            <a:miter lim="800000"/>
            <a:headEnd/>
            <a:tailEnd/>
          </a:ln>
        </p:spPr>
        <p:txBody>
          <a:bodyPr wrap="none">
            <a:spAutoFit/>
          </a:bodyPr>
          <a:lstStyle/>
          <a:p>
            <a:r>
              <a:rPr lang="hu-HU" sz="1100">
                <a:solidFill>
                  <a:srgbClr val="339966"/>
                </a:solidFill>
                <a:latin typeface="Bookman Old Style" pitchFamily="18" charset="0"/>
                <a:cs typeface="Times New Roman" pitchFamily="18" charset="0"/>
              </a:rPr>
              <a:t>SZÖVETSÉG A SZERZŐI JOGOKÉRT</a:t>
            </a:r>
            <a:endParaRPr lang="hu-HU" sz="1100">
              <a:latin typeface="Calibri" pitchFamily="34" charset="0"/>
            </a:endParaRPr>
          </a:p>
        </p:txBody>
      </p:sp>
      <p:pic>
        <p:nvPicPr>
          <p:cNvPr id="26629" name="Picture 6"/>
          <p:cNvPicPr>
            <a:picLocks noChangeAspect="1" noChangeArrowheads="1"/>
          </p:cNvPicPr>
          <p:nvPr/>
        </p:nvPicPr>
        <p:blipFill>
          <a:blip r:embed="rId3" cstate="print"/>
          <a:srcRect/>
          <a:stretch>
            <a:fillRect/>
          </a:stretch>
        </p:blipFill>
        <p:spPr bwMode="auto">
          <a:xfrm>
            <a:off x="-285750" y="0"/>
            <a:ext cx="10477500" cy="6858000"/>
          </a:xfrm>
          <a:prstGeom prst="rect">
            <a:avLst/>
          </a:prstGeom>
          <a:noFill/>
          <a:ln w="9525">
            <a:noFill/>
            <a:miter lim="800000"/>
            <a:headEnd/>
            <a:tailEnd/>
          </a:ln>
        </p:spPr>
      </p:pic>
    </p:spTree>
    <p:extLst>
      <p:ext uri="{BB962C8B-B14F-4D97-AF65-F5344CB8AC3E}">
        <p14:creationId xmlns:p14="http://schemas.microsoft.com/office/powerpoint/2010/main" val="402071654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hu-HU" smtClean="0"/>
              <a:t>On-line jogsértések</a:t>
            </a:r>
          </a:p>
        </p:txBody>
      </p:sp>
      <p:sp>
        <p:nvSpPr>
          <p:cNvPr id="27651" name="Rectangle 3"/>
          <p:cNvSpPr>
            <a:spLocks noGrp="1" noChangeArrowheads="1"/>
          </p:cNvSpPr>
          <p:nvPr>
            <p:ph type="body" idx="1"/>
          </p:nvPr>
        </p:nvSpPr>
        <p:spPr>
          <a:xfrm>
            <a:off x="457200" y="1557338"/>
            <a:ext cx="8229600" cy="4568825"/>
          </a:xfrm>
        </p:spPr>
        <p:txBody>
          <a:bodyPr/>
          <a:lstStyle/>
          <a:p>
            <a:pPr eaLnBrk="1" hangingPunct="1"/>
            <a:r>
              <a:rPr lang="hu-HU" smtClean="0"/>
              <a:t>Jellemző típusok</a:t>
            </a:r>
          </a:p>
          <a:p>
            <a:pPr lvl="1" eaLnBrk="1" hangingPunct="1"/>
            <a:r>
              <a:rPr lang="hu-HU" smtClean="0"/>
              <a:t>ingyenes – látszólag ingyenes – fizetős </a:t>
            </a:r>
          </a:p>
          <a:p>
            <a:pPr lvl="1" eaLnBrk="1" hangingPunct="1"/>
            <a:r>
              <a:rPr lang="hu-HU" smtClean="0"/>
              <a:t>top site (B52) – felhasználói szint</a:t>
            </a:r>
          </a:p>
          <a:p>
            <a:pPr lvl="1" eaLnBrk="1" hangingPunct="1"/>
            <a:r>
              <a:rPr lang="hu-HU" smtClean="0"/>
              <a:t>P2p technológia típusa (DC, torrent)</a:t>
            </a:r>
          </a:p>
          <a:p>
            <a:pPr lvl="1" eaLnBrk="1" hangingPunct="1"/>
            <a:r>
              <a:rPr lang="hu-HU" smtClean="0"/>
              <a:t>www, FTP</a:t>
            </a:r>
          </a:p>
          <a:p>
            <a:pPr lvl="1" eaLnBrk="1" hangingPunct="1"/>
            <a:r>
              <a:rPr lang="hu-HU" smtClean="0"/>
              <a:t>fizetési mód szerint (sms, átutalás)</a:t>
            </a:r>
          </a:p>
          <a:p>
            <a:pPr lvl="1" eaLnBrk="1" hangingPunct="1"/>
            <a:r>
              <a:rPr lang="hu-HU" smtClean="0"/>
              <a:t>fórumok, IRC (hiper hivatkozások)</a:t>
            </a:r>
          </a:p>
          <a:p>
            <a:pPr lvl="2" eaLnBrk="1" hangingPunct="1"/>
            <a:r>
              <a:rPr lang="hu-HU" smtClean="0">
                <a:hlinkClick r:id="rId3"/>
              </a:rPr>
              <a:t>http://oli.hu/toplista/index.php</a:t>
            </a:r>
            <a:r>
              <a:rPr lang="hu-HU" smtClean="0"/>
              <a:t> </a:t>
            </a:r>
          </a:p>
          <a:p>
            <a:pPr lvl="1" eaLnBrk="1" hangingPunct="1"/>
            <a:endParaRPr lang="hu-HU" smtClean="0"/>
          </a:p>
          <a:p>
            <a:pPr eaLnBrk="1" hangingPunct="1"/>
            <a:endParaRPr lang="hu-HU" smtClean="0"/>
          </a:p>
          <a:p>
            <a:pPr eaLnBrk="1" hangingPunct="1">
              <a:buFontTx/>
              <a:buNone/>
            </a:pPr>
            <a:endParaRPr lang="hu-HU" smtClean="0"/>
          </a:p>
        </p:txBody>
      </p:sp>
    </p:spTree>
    <p:extLst>
      <p:ext uri="{BB962C8B-B14F-4D97-AF65-F5344CB8AC3E}">
        <p14:creationId xmlns:p14="http://schemas.microsoft.com/office/powerpoint/2010/main" val="1675340738"/>
      </p:ext>
    </p:ext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hangingPunct="1"/>
            <a:r>
              <a:rPr lang="hu-HU" smtClean="0"/>
              <a:t>On-line jogsértések</a:t>
            </a:r>
          </a:p>
        </p:txBody>
      </p:sp>
      <p:sp>
        <p:nvSpPr>
          <p:cNvPr id="28675" name="Rectangle 3"/>
          <p:cNvSpPr>
            <a:spLocks noGrp="1" noChangeArrowheads="1"/>
          </p:cNvSpPr>
          <p:nvPr>
            <p:ph type="body" idx="1"/>
          </p:nvPr>
        </p:nvSpPr>
        <p:spPr>
          <a:xfrm>
            <a:off x="179388" y="1600200"/>
            <a:ext cx="8507412" cy="4525963"/>
          </a:xfrm>
        </p:spPr>
        <p:txBody>
          <a:bodyPr/>
          <a:lstStyle/>
          <a:p>
            <a:pPr eaLnBrk="1" hangingPunct="1"/>
            <a:r>
              <a:rPr lang="hu-HU" dirty="0" smtClean="0"/>
              <a:t>Üzleti modellek</a:t>
            </a:r>
          </a:p>
          <a:p>
            <a:pPr lvl="1" eaLnBrk="1" hangingPunct="1"/>
            <a:r>
              <a:rPr lang="hu-HU" dirty="0" smtClean="0"/>
              <a:t>Ingyenes tárhelyek, fizetés </a:t>
            </a:r>
            <a:r>
              <a:rPr lang="hu-HU" dirty="0" err="1" smtClean="0"/>
              <a:t>sms-ben</a:t>
            </a:r>
            <a:endParaRPr lang="hu-HU" dirty="0" smtClean="0"/>
          </a:p>
          <a:p>
            <a:pPr lvl="2" eaLnBrk="1" hangingPunct="1"/>
            <a:r>
              <a:rPr lang="hu-HU" dirty="0" smtClean="0"/>
              <a:t>Távközlési szolgáltatótól a </a:t>
            </a:r>
            <a:r>
              <a:rPr lang="hu-HU" dirty="0" err="1" smtClean="0"/>
              <a:t>warezig</a:t>
            </a:r>
            <a:endParaRPr lang="hu-HU" dirty="0" smtClean="0"/>
          </a:p>
          <a:p>
            <a:pPr lvl="2" eaLnBrk="1" hangingPunct="1"/>
            <a:r>
              <a:rPr lang="hu-HU" dirty="0" smtClean="0"/>
              <a:t>Ki nyújt kereskedelmi mértékben segítséget?</a:t>
            </a:r>
          </a:p>
          <a:p>
            <a:pPr lvl="1" eaLnBrk="1" hangingPunct="1"/>
            <a:r>
              <a:rPr lang="hu-HU" dirty="0" smtClean="0"/>
              <a:t>Látszólag ingyenes – látogatottság, hirdetések</a:t>
            </a:r>
          </a:p>
          <a:p>
            <a:pPr lvl="2" eaLnBrk="1" hangingPunct="1"/>
            <a:r>
              <a:rPr lang="hu-HU" dirty="0" err="1" smtClean="0"/>
              <a:t>Piratebay.com</a:t>
            </a:r>
            <a:endParaRPr lang="hu-HU" dirty="0" smtClean="0"/>
          </a:p>
          <a:p>
            <a:pPr lvl="2" eaLnBrk="1" hangingPunct="1"/>
            <a:r>
              <a:rPr lang="hu-HU" dirty="0" err="1" smtClean="0"/>
              <a:t>Megaupload</a:t>
            </a:r>
            <a:endParaRPr lang="hu-HU" dirty="0" smtClean="0"/>
          </a:p>
          <a:p>
            <a:pPr marL="914400" lvl="2" indent="0" eaLnBrk="1" hangingPunct="1">
              <a:buNone/>
            </a:pPr>
            <a:endParaRPr lang="hu-HU" dirty="0" smtClean="0"/>
          </a:p>
          <a:p>
            <a:pPr lvl="1" eaLnBrk="1" hangingPunct="1"/>
            <a:endParaRPr lang="hu-HU" dirty="0" smtClean="0"/>
          </a:p>
          <a:p>
            <a:pPr lvl="1" eaLnBrk="1" hangingPunct="1"/>
            <a:endParaRPr lang="hu-HU" dirty="0" smtClean="0"/>
          </a:p>
          <a:p>
            <a:pPr eaLnBrk="1" hangingPunct="1">
              <a:buFontTx/>
              <a:buNone/>
            </a:pPr>
            <a:endParaRPr lang="hu-HU" dirty="0" smtClean="0"/>
          </a:p>
          <a:p>
            <a:pPr eaLnBrk="1" hangingPunct="1"/>
            <a:endParaRPr lang="hu-HU" dirty="0" smtClean="0"/>
          </a:p>
          <a:p>
            <a:pPr eaLnBrk="1" hangingPunct="1"/>
            <a:endParaRPr lang="hu-HU" dirty="0" smtClean="0"/>
          </a:p>
          <a:p>
            <a:pPr eaLnBrk="1" hangingPunct="1">
              <a:buFontTx/>
              <a:buNone/>
            </a:pPr>
            <a:endParaRPr lang="hu-HU" dirty="0" smtClean="0"/>
          </a:p>
        </p:txBody>
      </p:sp>
    </p:spTree>
    <p:extLst>
      <p:ext uri="{BB962C8B-B14F-4D97-AF65-F5344CB8AC3E}">
        <p14:creationId xmlns:p14="http://schemas.microsoft.com/office/powerpoint/2010/main" val="3922155875"/>
      </p:ext>
    </p:ext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3"/>
          <p:cNvSpPr>
            <a:spLocks noChangeArrowheads="1"/>
          </p:cNvSpPr>
          <p:nvPr/>
        </p:nvSpPr>
        <p:spPr bwMode="auto">
          <a:xfrm>
            <a:off x="0" y="1847850"/>
            <a:ext cx="9144000" cy="0"/>
          </a:xfrm>
          <a:prstGeom prst="rect">
            <a:avLst/>
          </a:prstGeom>
          <a:noFill/>
          <a:ln w="9525">
            <a:noFill/>
            <a:miter lim="800000"/>
            <a:headEnd/>
            <a:tailEnd/>
          </a:ln>
        </p:spPr>
        <p:txBody>
          <a:bodyPr wrap="none" anchor="ctr">
            <a:spAutoFit/>
          </a:bodyPr>
          <a:lstStyle/>
          <a:p>
            <a:endParaRPr lang="hu-HU">
              <a:latin typeface="Calibri" pitchFamily="34" charset="0"/>
            </a:endParaRPr>
          </a:p>
        </p:txBody>
      </p:sp>
      <p:sp>
        <p:nvSpPr>
          <p:cNvPr id="33795" name="Cím 5"/>
          <p:cNvSpPr>
            <a:spLocks noGrp="1"/>
          </p:cNvSpPr>
          <p:nvPr>
            <p:ph type="title"/>
          </p:nvPr>
        </p:nvSpPr>
        <p:spPr/>
        <p:txBody>
          <a:bodyPr/>
          <a:lstStyle/>
          <a:p>
            <a:pPr eaLnBrk="1" hangingPunct="1"/>
            <a:r>
              <a:rPr lang="hu-HU" smtClean="0"/>
              <a:t>NNI szerver lefoglalás 2009.04.14.</a:t>
            </a:r>
          </a:p>
        </p:txBody>
      </p:sp>
      <p:pic>
        <p:nvPicPr>
          <p:cNvPr id="33796" name="Picture 2"/>
          <p:cNvPicPr>
            <a:picLocks noChangeAspect="1" noChangeArrowheads="1"/>
          </p:cNvPicPr>
          <p:nvPr/>
        </p:nvPicPr>
        <p:blipFill>
          <a:blip r:embed="rId3" cstate="print"/>
          <a:srcRect/>
          <a:stretch>
            <a:fillRect/>
          </a:stretch>
        </p:blipFill>
        <p:spPr bwMode="auto">
          <a:xfrm>
            <a:off x="0" y="1563688"/>
            <a:ext cx="9144000" cy="5294312"/>
          </a:xfrm>
          <a:prstGeom prst="rect">
            <a:avLst/>
          </a:prstGeom>
          <a:noFill/>
          <a:ln w="9525">
            <a:noFill/>
            <a:miter lim="800000"/>
            <a:headEnd/>
            <a:tailEnd/>
          </a:ln>
        </p:spPr>
      </p:pic>
    </p:spTree>
    <p:extLst>
      <p:ext uri="{BB962C8B-B14F-4D97-AF65-F5344CB8AC3E}">
        <p14:creationId xmlns:p14="http://schemas.microsoft.com/office/powerpoint/2010/main" val="399753478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fontScale="90000"/>
          </a:bodyPr>
          <a:lstStyle/>
          <a:p>
            <a:r>
              <a:rPr lang="hu-HU" dirty="0" err="1" smtClean="0"/>
              <a:t>Cinedub</a:t>
            </a:r>
            <a:r>
              <a:rPr lang="hu-HU" dirty="0" smtClean="0"/>
              <a:t> és a magyar filmforgalmazók</a:t>
            </a:r>
            <a:endParaRPr lang="hu-HU" dirty="0"/>
          </a:p>
        </p:txBody>
      </p:sp>
      <p:sp>
        <p:nvSpPr>
          <p:cNvPr id="3" name="Tartalom helye 2"/>
          <p:cNvSpPr>
            <a:spLocks noGrp="1"/>
          </p:cNvSpPr>
          <p:nvPr>
            <p:ph idx="1"/>
          </p:nvPr>
        </p:nvSpPr>
        <p:spPr/>
        <p:txBody>
          <a:bodyPr/>
          <a:lstStyle/>
          <a:p>
            <a:r>
              <a:rPr lang="hu-HU" dirty="0" smtClean="0">
                <a:hlinkClick r:id="rId2"/>
              </a:rPr>
              <a:t>https://www.youtube.com/watch?v=f8PeA-xMo8M </a:t>
            </a:r>
          </a:p>
          <a:p>
            <a:endParaRPr lang="hu-HU" dirty="0">
              <a:hlinkClick r:id="rId2"/>
            </a:endParaRPr>
          </a:p>
          <a:p>
            <a:r>
              <a:rPr lang="hu-HU" dirty="0" smtClean="0">
                <a:hlinkClick r:id="rId2"/>
              </a:rPr>
              <a:t>https://www.youtube.com/watch?v=AYbFjV7-ppk</a:t>
            </a:r>
            <a:r>
              <a:rPr lang="hu-HU" dirty="0" smtClean="0"/>
              <a:t>  </a:t>
            </a:r>
            <a:endParaRPr lang="hu-HU" dirty="0"/>
          </a:p>
        </p:txBody>
      </p:sp>
    </p:spTree>
    <p:extLst>
      <p:ext uri="{BB962C8B-B14F-4D97-AF65-F5344CB8AC3E}">
        <p14:creationId xmlns:p14="http://schemas.microsoft.com/office/powerpoint/2010/main" val="38198007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endParaRPr lang="hu-HU"/>
          </a:p>
        </p:txBody>
      </p:sp>
      <p:sp>
        <p:nvSpPr>
          <p:cNvPr id="3" name="Tartalom helye 2"/>
          <p:cNvSpPr>
            <a:spLocks noGrp="1"/>
          </p:cNvSpPr>
          <p:nvPr>
            <p:ph idx="1"/>
          </p:nvPr>
        </p:nvSpPr>
        <p:spPr>
          <a:xfrm>
            <a:off x="1187624" y="1600200"/>
            <a:ext cx="7499176" cy="4525963"/>
          </a:xfrm>
        </p:spPr>
        <p:txBody>
          <a:bodyPr/>
          <a:lstStyle/>
          <a:p>
            <a:pPr marL="0" indent="0">
              <a:buNone/>
            </a:pPr>
            <a:r>
              <a:rPr lang="hu-HU" sz="3600" dirty="0" smtClean="0"/>
              <a:t>		</a:t>
            </a:r>
          </a:p>
          <a:p>
            <a:pPr marL="0" indent="0">
              <a:buNone/>
            </a:pPr>
            <a:r>
              <a:rPr lang="hu-HU" sz="3600" dirty="0"/>
              <a:t>	</a:t>
            </a:r>
            <a:r>
              <a:rPr lang="hu-HU" sz="3600" dirty="0" smtClean="0"/>
              <a:t>Köszönöm a figyelmet!</a:t>
            </a:r>
            <a:br>
              <a:rPr lang="hu-HU" sz="3600" dirty="0" smtClean="0"/>
            </a:br>
            <a:r>
              <a:rPr lang="hu-HU" sz="3600" dirty="0" smtClean="0"/>
              <a:t>										</a:t>
            </a:r>
            <a:r>
              <a:rPr lang="hu-HU" b="1" dirty="0" err="1" smtClean="0">
                <a:hlinkClick r:id="rId2"/>
              </a:rPr>
              <a:t>www.proart.hu</a:t>
            </a:r>
            <a:endParaRPr lang="hu-HU" b="1" dirty="0" smtClean="0"/>
          </a:p>
          <a:p>
            <a:pPr marL="0" indent="0">
              <a:buNone/>
            </a:pPr>
            <a:r>
              <a:rPr lang="hu-HU" b="1" dirty="0" smtClean="0">
                <a:hlinkClick r:id="rId3"/>
              </a:rPr>
              <a:t>http://www.szerzoijogikezikonyv.hu/</a:t>
            </a:r>
            <a:r>
              <a:rPr lang="hu-HU" b="1" dirty="0" smtClean="0"/>
              <a:t> </a:t>
            </a:r>
            <a:br>
              <a:rPr lang="hu-HU" b="1" dirty="0" smtClean="0"/>
            </a:br>
            <a:r>
              <a:rPr lang="hu-HU" b="1" dirty="0" smtClean="0"/>
              <a:t>		</a:t>
            </a:r>
            <a:r>
              <a:rPr lang="hu-HU" b="1" dirty="0" smtClean="0">
                <a:hlinkClick r:id="rId4"/>
              </a:rPr>
              <a:t>http://www.zeneipar.info/</a:t>
            </a:r>
            <a:r>
              <a:rPr lang="hu-HU" b="1" dirty="0" smtClean="0"/>
              <a:t> </a:t>
            </a:r>
            <a:endParaRPr lang="hu-HU" dirty="0"/>
          </a:p>
        </p:txBody>
      </p:sp>
    </p:spTree>
    <p:extLst>
      <p:ext uri="{BB962C8B-B14F-4D97-AF65-F5344CB8AC3E}">
        <p14:creationId xmlns:p14="http://schemas.microsoft.com/office/powerpoint/2010/main" val="9867917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Története….</a:t>
            </a:r>
            <a:endParaRPr lang="hu-HU" dirty="0"/>
          </a:p>
        </p:txBody>
      </p:sp>
      <p:sp>
        <p:nvSpPr>
          <p:cNvPr id="3" name="Tartalom helye 2"/>
          <p:cNvSpPr>
            <a:spLocks noGrp="1"/>
          </p:cNvSpPr>
          <p:nvPr>
            <p:ph idx="1"/>
          </p:nvPr>
        </p:nvSpPr>
        <p:spPr/>
        <p:txBody>
          <a:bodyPr/>
          <a:lstStyle/>
          <a:p>
            <a:r>
              <a:rPr lang="hu-HU" dirty="0" smtClean="0"/>
              <a:t>Az ókortól az Internetig</a:t>
            </a:r>
          </a:p>
          <a:p>
            <a:endParaRPr lang="hu-HU" dirty="0"/>
          </a:p>
          <a:p>
            <a:r>
              <a:rPr lang="hu-HU" dirty="0" smtClean="0"/>
              <a:t>Technika történet vagy jogtörténet</a:t>
            </a:r>
          </a:p>
          <a:p>
            <a:endParaRPr lang="hu-HU" dirty="0"/>
          </a:p>
          <a:p>
            <a:r>
              <a:rPr lang="hu-HU" dirty="0" smtClean="0"/>
              <a:t>Nyomdász monopóliumtól az emberi jogokig</a:t>
            </a:r>
          </a:p>
          <a:p>
            <a:endParaRPr lang="hu-HU" dirty="0"/>
          </a:p>
          <a:p>
            <a:endParaRPr lang="hu-HU" dirty="0" smtClean="0"/>
          </a:p>
          <a:p>
            <a:pPr marL="0" indent="0">
              <a:buNone/>
            </a:pPr>
            <a:endParaRPr lang="hu-HU" dirty="0" smtClean="0"/>
          </a:p>
        </p:txBody>
      </p:sp>
    </p:spTree>
    <p:extLst>
      <p:ext uri="{BB962C8B-B14F-4D97-AF65-F5344CB8AC3E}">
        <p14:creationId xmlns:p14="http://schemas.microsoft.com/office/powerpoint/2010/main" val="203198592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XX. </a:t>
            </a:r>
            <a:r>
              <a:rPr lang="hu-HU" dirty="0"/>
              <a:t>s</a:t>
            </a:r>
            <a:r>
              <a:rPr lang="hu-HU" dirty="0" smtClean="0"/>
              <a:t>zázad </a:t>
            </a:r>
            <a:endParaRPr lang="hu-HU" dirty="0"/>
          </a:p>
        </p:txBody>
      </p:sp>
      <p:sp>
        <p:nvSpPr>
          <p:cNvPr id="4" name="Tartalom helye 3"/>
          <p:cNvSpPr>
            <a:spLocks noGrp="1"/>
          </p:cNvSpPr>
          <p:nvPr>
            <p:ph idx="1"/>
          </p:nvPr>
        </p:nvSpPr>
        <p:spPr/>
        <p:txBody>
          <a:bodyPr/>
          <a:lstStyle/>
          <a:p>
            <a:r>
              <a:rPr lang="hu-HU" dirty="0" smtClean="0"/>
              <a:t>Hangrögzítés, sokszorosítás</a:t>
            </a:r>
          </a:p>
          <a:p>
            <a:r>
              <a:rPr lang="hu-HU" dirty="0" smtClean="0"/>
              <a:t>Film –hangosfilm, színes technológia</a:t>
            </a:r>
          </a:p>
          <a:p>
            <a:r>
              <a:rPr lang="hu-HU" dirty="0" smtClean="0"/>
              <a:t>Rádió</a:t>
            </a:r>
          </a:p>
          <a:p>
            <a:r>
              <a:rPr lang="hu-HU" dirty="0" smtClean="0"/>
              <a:t>Televízió</a:t>
            </a:r>
          </a:p>
          <a:p>
            <a:endParaRPr lang="hu-HU" dirty="0"/>
          </a:p>
          <a:p>
            <a:r>
              <a:rPr lang="hu-HU" dirty="0" smtClean="0"/>
              <a:t>Internet</a:t>
            </a:r>
            <a:endParaRPr lang="hu-HU" dirty="0"/>
          </a:p>
        </p:txBody>
      </p:sp>
    </p:spTree>
    <p:extLst>
      <p:ext uri="{BB962C8B-B14F-4D97-AF65-F5344CB8AC3E}">
        <p14:creationId xmlns:p14="http://schemas.microsoft.com/office/powerpoint/2010/main" val="119469944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Autofit/>
          </a:bodyPr>
          <a:lstStyle/>
          <a:p>
            <a:pPr lvl="0"/>
            <a:r>
              <a:rPr kumimoji="0" lang="hu-HU" altLang="hu-HU" sz="3600" b="0" i="1" u="none" strike="noStrike" cap="none" normalizeH="0" baseline="0" dirty="0" smtClean="0">
                <a:ln>
                  <a:noFill/>
                </a:ln>
                <a:solidFill>
                  <a:srgbClr val="065694"/>
                </a:solidFill>
                <a:effectLst/>
                <a:latin typeface="Georgia" pitchFamily="18" charset="0"/>
                <a:ea typeface="Times New Roman" pitchFamily="18" charset="0"/>
                <a:cs typeface="Times New Roman" pitchFamily="18" charset="0"/>
              </a:rPr>
              <a:t>Arany- </a:t>
            </a:r>
            <a:r>
              <a:rPr lang="hu-HU" altLang="hu-HU" sz="3600" i="1" dirty="0">
                <a:solidFill>
                  <a:srgbClr val="065694"/>
                </a:solidFill>
                <a:ea typeface="Times New Roman" pitchFamily="18" charset="0"/>
                <a:cs typeface="Times New Roman" pitchFamily="18" charset="0"/>
              </a:rPr>
              <a:t>é</a:t>
            </a:r>
            <a:r>
              <a:rPr kumimoji="0" lang="hu-HU" altLang="hu-HU" sz="3600" b="0" i="1" u="none" strike="noStrike" cap="none" normalizeH="0" baseline="0" dirty="0" smtClean="0">
                <a:ln>
                  <a:noFill/>
                </a:ln>
                <a:solidFill>
                  <a:srgbClr val="065694"/>
                </a:solidFill>
                <a:effectLst/>
                <a:latin typeface="Georgia" pitchFamily="18" charset="0"/>
                <a:ea typeface="Times New Roman" pitchFamily="18" charset="0"/>
                <a:cs typeface="Times New Roman" pitchFamily="18" charset="0"/>
              </a:rPr>
              <a:t>s platinalemezek </a:t>
            </a:r>
            <a:r>
              <a:rPr lang="hu-HU" altLang="hu-HU" sz="3600" i="1" dirty="0">
                <a:solidFill>
                  <a:srgbClr val="065694"/>
                </a:solidFill>
                <a:ea typeface="Times New Roman" pitchFamily="18" charset="0"/>
                <a:cs typeface="Times New Roman" pitchFamily="18" charset="0"/>
              </a:rPr>
              <a:t>›</a:t>
            </a:r>
            <a:r>
              <a:rPr kumimoji="0" lang="hu-HU" altLang="hu-HU" sz="3600" b="0" i="1" u="none" strike="noStrike" cap="none" normalizeH="0" baseline="0" dirty="0" smtClean="0">
                <a:ln>
                  <a:noFill/>
                </a:ln>
                <a:solidFill>
                  <a:srgbClr val="065694"/>
                </a:solidFill>
                <a:effectLst/>
                <a:latin typeface="Georgia" pitchFamily="18" charset="0"/>
                <a:ea typeface="Times New Roman" pitchFamily="18" charset="0"/>
                <a:cs typeface="Times New Roman" pitchFamily="18" charset="0"/>
              </a:rPr>
              <a:t> A d</a:t>
            </a:r>
            <a:r>
              <a:rPr lang="hu-HU" altLang="hu-HU" sz="3600" i="1" dirty="0">
                <a:solidFill>
                  <a:srgbClr val="065694"/>
                </a:solidFill>
                <a:ea typeface="Times New Roman" pitchFamily="18" charset="0"/>
                <a:cs typeface="Times New Roman" pitchFamily="18" charset="0"/>
              </a:rPr>
              <a:t>í</a:t>
            </a:r>
            <a:r>
              <a:rPr kumimoji="0" lang="hu-HU" altLang="hu-HU" sz="3600" b="0" i="1" u="none" strike="noStrike" cap="none" normalizeH="0" baseline="0" dirty="0" smtClean="0">
                <a:ln>
                  <a:noFill/>
                </a:ln>
                <a:solidFill>
                  <a:srgbClr val="065694"/>
                </a:solidFill>
                <a:effectLst/>
                <a:latin typeface="Georgia" pitchFamily="18" charset="0"/>
                <a:ea typeface="Times New Roman" pitchFamily="18" charset="0"/>
                <a:cs typeface="Times New Roman" pitchFamily="18" charset="0"/>
              </a:rPr>
              <a:t>jak t</a:t>
            </a:r>
            <a:r>
              <a:rPr lang="hu-HU" altLang="hu-HU" sz="3600" i="1" dirty="0">
                <a:solidFill>
                  <a:srgbClr val="065694"/>
                </a:solidFill>
                <a:ea typeface="Times New Roman" pitchFamily="18" charset="0"/>
                <a:cs typeface="Times New Roman" pitchFamily="18" charset="0"/>
              </a:rPr>
              <a:t>ö</a:t>
            </a:r>
            <a:r>
              <a:rPr kumimoji="0" lang="hu-HU" altLang="hu-HU" sz="3600" b="0" i="1" u="none" strike="noStrike" cap="none" normalizeH="0" baseline="0" dirty="0" smtClean="0">
                <a:ln>
                  <a:noFill/>
                </a:ln>
                <a:solidFill>
                  <a:srgbClr val="065694"/>
                </a:solidFill>
                <a:effectLst/>
                <a:latin typeface="Georgia" pitchFamily="18" charset="0"/>
                <a:ea typeface="Times New Roman" pitchFamily="18" charset="0"/>
                <a:cs typeface="Times New Roman" pitchFamily="18" charset="0"/>
              </a:rPr>
              <a:t>rt</a:t>
            </a:r>
            <a:r>
              <a:rPr lang="hu-HU" altLang="hu-HU" sz="3600" i="1" dirty="0">
                <a:solidFill>
                  <a:srgbClr val="065694"/>
                </a:solidFill>
                <a:ea typeface="Times New Roman" pitchFamily="18" charset="0"/>
                <a:cs typeface="Times New Roman" pitchFamily="18" charset="0"/>
              </a:rPr>
              <a:t>é</a:t>
            </a:r>
            <a:r>
              <a:rPr kumimoji="0" lang="hu-HU" altLang="hu-HU" sz="3600" b="0" i="1" u="none" strike="noStrike" cap="none" normalizeH="0" baseline="0" dirty="0" smtClean="0">
                <a:ln>
                  <a:noFill/>
                </a:ln>
                <a:solidFill>
                  <a:srgbClr val="065694"/>
                </a:solidFill>
                <a:effectLst/>
                <a:latin typeface="Georgia" pitchFamily="18" charset="0"/>
                <a:ea typeface="Times New Roman" pitchFamily="18" charset="0"/>
                <a:cs typeface="Times New Roman" pitchFamily="18" charset="0"/>
              </a:rPr>
              <a:t>nete</a:t>
            </a:r>
            <a:r>
              <a:rPr kumimoji="0" lang="hu-HU" altLang="hu-HU" sz="3600" b="0" i="0" u="none" strike="noStrike" cap="none" normalizeH="0" baseline="0" dirty="0" smtClean="0">
                <a:ln>
                  <a:noFill/>
                </a:ln>
                <a:solidFill>
                  <a:schemeClr val="tx1"/>
                </a:solidFill>
                <a:effectLst/>
                <a:latin typeface="Arial" pitchFamily="34" charset="0"/>
                <a:cs typeface="Arial" pitchFamily="34" charset="0"/>
              </a:rPr>
              <a:t/>
            </a:r>
            <a:br>
              <a:rPr kumimoji="0" lang="hu-HU" altLang="hu-HU" sz="3600" b="0" i="0" u="none" strike="noStrike" cap="none" normalizeH="0" baseline="0" dirty="0" smtClean="0">
                <a:ln>
                  <a:noFill/>
                </a:ln>
                <a:solidFill>
                  <a:schemeClr val="tx1"/>
                </a:solidFill>
                <a:effectLst/>
                <a:latin typeface="Arial" pitchFamily="34" charset="0"/>
                <a:cs typeface="Arial" pitchFamily="34" charset="0"/>
              </a:rPr>
            </a:br>
            <a:endParaRPr lang="hu-HU" sz="3600" dirty="0"/>
          </a:p>
        </p:txBody>
      </p:sp>
      <p:graphicFrame>
        <p:nvGraphicFramePr>
          <p:cNvPr id="4" name="Tartalom helye 3"/>
          <p:cNvGraphicFramePr>
            <a:graphicFrameLocks noGrp="1"/>
          </p:cNvGraphicFramePr>
          <p:nvPr>
            <p:ph idx="1"/>
            <p:extLst>
              <p:ext uri="{D42A27DB-BD31-4B8C-83A1-F6EECF244321}">
                <p14:modId xmlns:p14="http://schemas.microsoft.com/office/powerpoint/2010/main" val="1827317566"/>
              </p:ext>
            </p:extLst>
          </p:nvPr>
        </p:nvGraphicFramePr>
        <p:xfrm>
          <a:off x="539552" y="1196752"/>
          <a:ext cx="7992887" cy="5112567"/>
        </p:xfrm>
        <a:graphic>
          <a:graphicData uri="http://schemas.openxmlformats.org/drawingml/2006/table">
            <a:tbl>
              <a:tblPr firstRow="1" firstCol="1" bandRow="1">
                <a:tableStyleId>{5C22544A-7EE6-4342-B048-85BDC9FD1C3A}</a:tableStyleId>
              </a:tblPr>
              <a:tblGrid>
                <a:gridCol w="4186751"/>
                <a:gridCol w="1268712"/>
                <a:gridCol w="1268712"/>
                <a:gridCol w="1268712"/>
              </a:tblGrid>
              <a:tr h="592111">
                <a:tc>
                  <a:txBody>
                    <a:bodyPr/>
                    <a:lstStyle/>
                    <a:p>
                      <a:pPr>
                        <a:lnSpc>
                          <a:spcPct val="115000"/>
                        </a:lnSpc>
                      </a:pPr>
                      <a:endParaRPr lang="hu-HU" sz="1100" dirty="0">
                        <a:effectLst/>
                        <a:latin typeface="Calibri"/>
                      </a:endParaRPr>
                    </a:p>
                  </a:txBody>
                  <a:tcPr marL="19050" marR="19050" marT="19050" marB="19050" anchor="ctr"/>
                </a:tc>
                <a:tc>
                  <a:txBody>
                    <a:bodyPr/>
                    <a:lstStyle/>
                    <a:p>
                      <a:pPr algn="ctr">
                        <a:lnSpc>
                          <a:spcPct val="115000"/>
                        </a:lnSpc>
                        <a:spcAft>
                          <a:spcPts val="0"/>
                        </a:spcAft>
                      </a:pPr>
                      <a:r>
                        <a:rPr lang="hu-HU" sz="2000" dirty="0">
                          <a:effectLst/>
                        </a:rPr>
                        <a:t>Arany  </a:t>
                      </a:r>
                      <a:endParaRPr lang="hu-HU" sz="2000" dirty="0">
                        <a:effectLst/>
                        <a:latin typeface="Calibri"/>
                        <a:ea typeface="Calibri"/>
                        <a:cs typeface="Times New Roman"/>
                      </a:endParaRPr>
                    </a:p>
                  </a:txBody>
                  <a:tcPr marL="19050" marR="19050" marT="19050" marB="19050" anchor="ctr"/>
                </a:tc>
                <a:tc>
                  <a:txBody>
                    <a:bodyPr/>
                    <a:lstStyle/>
                    <a:p>
                      <a:pPr algn="ctr">
                        <a:lnSpc>
                          <a:spcPct val="115000"/>
                        </a:lnSpc>
                        <a:spcAft>
                          <a:spcPts val="0"/>
                        </a:spcAft>
                      </a:pPr>
                      <a:r>
                        <a:rPr lang="hu-HU" sz="2000" dirty="0">
                          <a:effectLst/>
                        </a:rPr>
                        <a:t>Platina  </a:t>
                      </a:r>
                      <a:endParaRPr lang="hu-HU" sz="2000" dirty="0">
                        <a:effectLst/>
                        <a:latin typeface="Calibri"/>
                        <a:ea typeface="Calibri"/>
                        <a:cs typeface="Times New Roman"/>
                      </a:endParaRPr>
                    </a:p>
                  </a:txBody>
                  <a:tcPr marL="19050" marR="19050" marT="19050" marB="19050" anchor="ctr"/>
                </a:tc>
                <a:tc>
                  <a:txBody>
                    <a:bodyPr/>
                    <a:lstStyle/>
                    <a:p>
                      <a:pPr algn="ctr">
                        <a:lnSpc>
                          <a:spcPct val="115000"/>
                        </a:lnSpc>
                        <a:spcAft>
                          <a:spcPts val="0"/>
                        </a:spcAft>
                      </a:pPr>
                      <a:r>
                        <a:rPr lang="hu-HU" sz="2000" dirty="0">
                          <a:effectLst/>
                        </a:rPr>
                        <a:t>Gyémánt</a:t>
                      </a:r>
                      <a:r>
                        <a:rPr lang="hu-HU" sz="1000" dirty="0">
                          <a:effectLst/>
                        </a:rPr>
                        <a:t>  </a:t>
                      </a:r>
                      <a:endParaRPr lang="hu-HU" sz="1100" dirty="0">
                        <a:effectLst/>
                        <a:latin typeface="Calibri"/>
                        <a:ea typeface="Calibri"/>
                        <a:cs typeface="Times New Roman"/>
                      </a:endParaRPr>
                    </a:p>
                  </a:txBody>
                  <a:tcPr marL="19050" marR="19050" marT="19050" marB="19050" anchor="ctr"/>
                </a:tc>
              </a:tr>
              <a:tr h="565057">
                <a:tc>
                  <a:txBody>
                    <a:bodyPr/>
                    <a:lstStyle/>
                    <a:p>
                      <a:pPr algn="ctr">
                        <a:lnSpc>
                          <a:spcPct val="115000"/>
                        </a:lnSpc>
                        <a:spcAft>
                          <a:spcPts val="0"/>
                        </a:spcAft>
                      </a:pPr>
                      <a:r>
                        <a:rPr lang="hu-HU" sz="2400" dirty="0">
                          <a:effectLst/>
                        </a:rPr>
                        <a:t>1992. 06. 12-ig</a:t>
                      </a:r>
                      <a:endParaRPr lang="hu-HU" sz="2400" dirty="0">
                        <a:effectLst/>
                        <a:latin typeface="Calibri"/>
                        <a:ea typeface="Calibri"/>
                        <a:cs typeface="Times New Roman"/>
                      </a:endParaRPr>
                    </a:p>
                  </a:txBody>
                  <a:tcPr marL="19050" marR="19050" marT="19050" marB="19050" anchor="ctr"/>
                </a:tc>
                <a:tc>
                  <a:txBody>
                    <a:bodyPr/>
                    <a:lstStyle/>
                    <a:p>
                      <a:pPr algn="ctr">
                        <a:lnSpc>
                          <a:spcPct val="115000"/>
                        </a:lnSpc>
                        <a:spcAft>
                          <a:spcPts val="0"/>
                        </a:spcAft>
                      </a:pPr>
                      <a:r>
                        <a:rPr lang="hu-HU" sz="2000" dirty="0">
                          <a:effectLst/>
                        </a:rPr>
                        <a:t>100 000</a:t>
                      </a:r>
                      <a:endParaRPr lang="hu-HU" sz="2000" dirty="0">
                        <a:effectLst/>
                        <a:latin typeface="Calibri"/>
                        <a:ea typeface="Calibri"/>
                        <a:cs typeface="Times New Roman"/>
                      </a:endParaRPr>
                    </a:p>
                  </a:txBody>
                  <a:tcPr marL="19050" marR="19050" marT="19050" marB="19050" anchor="ctr"/>
                </a:tc>
                <a:tc>
                  <a:txBody>
                    <a:bodyPr/>
                    <a:lstStyle/>
                    <a:p>
                      <a:pPr algn="ctr">
                        <a:lnSpc>
                          <a:spcPct val="115000"/>
                        </a:lnSpc>
                        <a:spcAft>
                          <a:spcPts val="0"/>
                        </a:spcAft>
                      </a:pPr>
                      <a:r>
                        <a:rPr lang="hu-HU" sz="2000" dirty="0">
                          <a:effectLst/>
                        </a:rPr>
                        <a:t>200 000</a:t>
                      </a:r>
                      <a:endParaRPr lang="hu-HU" sz="2000" dirty="0">
                        <a:effectLst/>
                        <a:latin typeface="Calibri"/>
                        <a:ea typeface="Calibri"/>
                        <a:cs typeface="Times New Roman"/>
                      </a:endParaRPr>
                    </a:p>
                  </a:txBody>
                  <a:tcPr marL="19050" marR="19050" marT="19050" marB="19050" anchor="ctr"/>
                </a:tc>
                <a:tc>
                  <a:txBody>
                    <a:bodyPr/>
                    <a:lstStyle/>
                    <a:p>
                      <a:pPr algn="ctr">
                        <a:lnSpc>
                          <a:spcPct val="115000"/>
                        </a:lnSpc>
                        <a:spcAft>
                          <a:spcPts val="0"/>
                        </a:spcAft>
                      </a:pPr>
                      <a:r>
                        <a:rPr lang="hu-HU" sz="2000" dirty="0">
                          <a:effectLst/>
                        </a:rPr>
                        <a:t>400 000</a:t>
                      </a:r>
                      <a:endParaRPr lang="hu-HU" sz="2000" dirty="0">
                        <a:effectLst/>
                        <a:latin typeface="Calibri"/>
                        <a:ea typeface="Calibri"/>
                        <a:cs typeface="Times New Roman"/>
                      </a:endParaRPr>
                    </a:p>
                  </a:txBody>
                  <a:tcPr marL="19050" marR="19050" marT="19050" marB="19050" anchor="ctr"/>
                </a:tc>
              </a:tr>
              <a:tr h="565057">
                <a:tc>
                  <a:txBody>
                    <a:bodyPr/>
                    <a:lstStyle/>
                    <a:p>
                      <a:pPr algn="ctr">
                        <a:lnSpc>
                          <a:spcPct val="115000"/>
                        </a:lnSpc>
                        <a:spcAft>
                          <a:spcPts val="0"/>
                        </a:spcAft>
                      </a:pPr>
                      <a:r>
                        <a:rPr lang="hu-HU" sz="1000" dirty="0">
                          <a:effectLst/>
                        </a:rPr>
                        <a:t>1992. 06. 12-től</a:t>
                      </a:r>
                      <a:endParaRPr lang="hu-HU" sz="1100" dirty="0">
                        <a:effectLst/>
                        <a:latin typeface="Calibri"/>
                        <a:ea typeface="Calibri"/>
                        <a:cs typeface="Times New Roman"/>
                      </a:endParaRPr>
                    </a:p>
                  </a:txBody>
                  <a:tcPr marL="19050" marR="19050" marT="19050" marB="19050" anchor="ctr"/>
                </a:tc>
                <a:tc>
                  <a:txBody>
                    <a:bodyPr/>
                    <a:lstStyle/>
                    <a:p>
                      <a:pPr algn="ctr">
                        <a:lnSpc>
                          <a:spcPct val="115000"/>
                        </a:lnSpc>
                        <a:spcAft>
                          <a:spcPts val="0"/>
                        </a:spcAft>
                      </a:pPr>
                      <a:r>
                        <a:rPr lang="hu-HU" sz="1000">
                          <a:effectLst/>
                        </a:rPr>
                        <a:t>50 000</a:t>
                      </a:r>
                      <a:endParaRPr lang="hu-HU" sz="1100">
                        <a:effectLst/>
                        <a:latin typeface="Calibri"/>
                        <a:ea typeface="Calibri"/>
                        <a:cs typeface="Times New Roman"/>
                      </a:endParaRPr>
                    </a:p>
                  </a:txBody>
                  <a:tcPr marL="19050" marR="19050" marT="19050" marB="19050" anchor="ctr"/>
                </a:tc>
                <a:tc>
                  <a:txBody>
                    <a:bodyPr/>
                    <a:lstStyle/>
                    <a:p>
                      <a:pPr algn="ctr">
                        <a:lnSpc>
                          <a:spcPct val="115000"/>
                        </a:lnSpc>
                        <a:spcAft>
                          <a:spcPts val="0"/>
                        </a:spcAft>
                      </a:pPr>
                      <a:r>
                        <a:rPr lang="hu-HU" sz="1000">
                          <a:effectLst/>
                        </a:rPr>
                        <a:t>100 000</a:t>
                      </a:r>
                      <a:endParaRPr lang="hu-HU" sz="1100">
                        <a:effectLst/>
                        <a:latin typeface="Calibri"/>
                        <a:ea typeface="Calibri"/>
                        <a:cs typeface="Times New Roman"/>
                      </a:endParaRPr>
                    </a:p>
                  </a:txBody>
                  <a:tcPr marL="19050" marR="19050" marT="19050" marB="19050" anchor="ctr"/>
                </a:tc>
                <a:tc>
                  <a:txBody>
                    <a:bodyPr/>
                    <a:lstStyle/>
                    <a:p>
                      <a:pPr algn="ctr">
                        <a:lnSpc>
                          <a:spcPct val="115000"/>
                        </a:lnSpc>
                        <a:spcAft>
                          <a:spcPts val="0"/>
                        </a:spcAft>
                      </a:pPr>
                      <a:r>
                        <a:rPr lang="hu-HU" sz="1000">
                          <a:effectLst/>
                        </a:rPr>
                        <a:t>200 000</a:t>
                      </a:r>
                      <a:endParaRPr lang="hu-HU" sz="1100">
                        <a:effectLst/>
                        <a:latin typeface="Calibri"/>
                        <a:ea typeface="Calibri"/>
                        <a:cs typeface="Times New Roman"/>
                      </a:endParaRPr>
                    </a:p>
                  </a:txBody>
                  <a:tcPr marL="19050" marR="19050" marT="19050" marB="19050" anchor="ctr"/>
                </a:tc>
              </a:tr>
              <a:tr h="565057">
                <a:tc>
                  <a:txBody>
                    <a:bodyPr/>
                    <a:lstStyle/>
                    <a:p>
                      <a:pPr algn="ctr">
                        <a:lnSpc>
                          <a:spcPct val="115000"/>
                        </a:lnSpc>
                        <a:spcAft>
                          <a:spcPts val="0"/>
                        </a:spcAft>
                      </a:pPr>
                      <a:r>
                        <a:rPr lang="hu-HU" sz="2400" dirty="0" smtClean="0">
                          <a:effectLst/>
                        </a:rPr>
                        <a:t>1997. 12. 03-tól</a:t>
                      </a:r>
                      <a:endParaRPr lang="hu-HU" sz="2400" dirty="0">
                        <a:effectLst/>
                        <a:latin typeface="Calibri"/>
                        <a:ea typeface="Calibri"/>
                        <a:cs typeface="Times New Roman"/>
                      </a:endParaRPr>
                    </a:p>
                  </a:txBody>
                  <a:tcPr marL="19050" marR="19050" marT="19050" marB="19050" anchor="ctr"/>
                </a:tc>
                <a:tc>
                  <a:txBody>
                    <a:bodyPr/>
                    <a:lstStyle/>
                    <a:p>
                      <a:pPr algn="ctr">
                        <a:lnSpc>
                          <a:spcPct val="115000"/>
                        </a:lnSpc>
                        <a:spcAft>
                          <a:spcPts val="0"/>
                        </a:spcAft>
                      </a:pPr>
                      <a:r>
                        <a:rPr lang="hu-HU" sz="2000" dirty="0" smtClean="0">
                          <a:effectLst/>
                        </a:rPr>
                        <a:t>25 000</a:t>
                      </a:r>
                      <a:endParaRPr lang="hu-HU" sz="2000" dirty="0">
                        <a:effectLst/>
                        <a:latin typeface="Calibri"/>
                        <a:ea typeface="Calibri"/>
                        <a:cs typeface="Times New Roman"/>
                      </a:endParaRPr>
                    </a:p>
                  </a:txBody>
                  <a:tcPr marL="19050" marR="19050" marT="19050" marB="19050" anchor="ctr"/>
                </a:tc>
                <a:tc>
                  <a:txBody>
                    <a:bodyPr/>
                    <a:lstStyle/>
                    <a:p>
                      <a:pPr algn="ctr">
                        <a:lnSpc>
                          <a:spcPct val="115000"/>
                        </a:lnSpc>
                        <a:spcAft>
                          <a:spcPts val="0"/>
                        </a:spcAft>
                      </a:pPr>
                      <a:r>
                        <a:rPr lang="hu-HU" sz="2000" dirty="0">
                          <a:effectLst/>
                        </a:rPr>
                        <a:t>50 000</a:t>
                      </a:r>
                      <a:endParaRPr lang="hu-HU" sz="2000" dirty="0">
                        <a:effectLst/>
                        <a:latin typeface="Calibri"/>
                        <a:ea typeface="Calibri"/>
                        <a:cs typeface="Times New Roman"/>
                      </a:endParaRPr>
                    </a:p>
                  </a:txBody>
                  <a:tcPr marL="19050" marR="19050" marT="19050" marB="19050" anchor="ctr"/>
                </a:tc>
                <a:tc>
                  <a:txBody>
                    <a:bodyPr/>
                    <a:lstStyle/>
                    <a:p>
                      <a:pPr algn="ctr">
                        <a:lnSpc>
                          <a:spcPct val="115000"/>
                        </a:lnSpc>
                        <a:spcAft>
                          <a:spcPts val="0"/>
                        </a:spcAft>
                      </a:pPr>
                      <a:r>
                        <a:rPr lang="hu-HU" sz="1000">
                          <a:effectLst/>
                        </a:rPr>
                        <a:t>-</a:t>
                      </a:r>
                      <a:endParaRPr lang="hu-HU" sz="1100">
                        <a:effectLst/>
                        <a:latin typeface="Calibri"/>
                        <a:ea typeface="Calibri"/>
                        <a:cs typeface="Times New Roman"/>
                      </a:endParaRPr>
                    </a:p>
                  </a:txBody>
                  <a:tcPr marL="19050" marR="19050" marT="19050" marB="19050" anchor="ctr"/>
                </a:tc>
              </a:tr>
              <a:tr h="565057">
                <a:tc>
                  <a:txBody>
                    <a:bodyPr/>
                    <a:lstStyle/>
                    <a:p>
                      <a:pPr algn="ctr">
                        <a:lnSpc>
                          <a:spcPct val="115000"/>
                        </a:lnSpc>
                        <a:spcAft>
                          <a:spcPts val="0"/>
                        </a:spcAft>
                      </a:pPr>
                      <a:r>
                        <a:rPr lang="hu-HU" sz="1000" dirty="0">
                          <a:effectLst/>
                        </a:rPr>
                        <a:t>2002. 04. 23-tól</a:t>
                      </a:r>
                      <a:endParaRPr lang="hu-HU" sz="1100" dirty="0">
                        <a:effectLst/>
                        <a:latin typeface="Calibri"/>
                        <a:ea typeface="Calibri"/>
                        <a:cs typeface="Times New Roman"/>
                      </a:endParaRPr>
                    </a:p>
                  </a:txBody>
                  <a:tcPr marL="19050" marR="19050" marT="19050" marB="19050" anchor="ctr"/>
                </a:tc>
                <a:tc>
                  <a:txBody>
                    <a:bodyPr/>
                    <a:lstStyle/>
                    <a:p>
                      <a:pPr algn="ctr">
                        <a:lnSpc>
                          <a:spcPct val="115000"/>
                        </a:lnSpc>
                        <a:spcAft>
                          <a:spcPts val="0"/>
                        </a:spcAft>
                      </a:pPr>
                      <a:r>
                        <a:rPr lang="hu-HU" sz="1000">
                          <a:effectLst/>
                        </a:rPr>
                        <a:t>15 000</a:t>
                      </a:r>
                      <a:endParaRPr lang="hu-HU" sz="1100">
                        <a:effectLst/>
                        <a:latin typeface="Calibri"/>
                        <a:ea typeface="Calibri"/>
                        <a:cs typeface="Times New Roman"/>
                      </a:endParaRPr>
                    </a:p>
                  </a:txBody>
                  <a:tcPr marL="19050" marR="19050" marT="19050" marB="19050" anchor="ctr"/>
                </a:tc>
                <a:tc>
                  <a:txBody>
                    <a:bodyPr/>
                    <a:lstStyle/>
                    <a:p>
                      <a:pPr algn="ctr">
                        <a:lnSpc>
                          <a:spcPct val="115000"/>
                        </a:lnSpc>
                        <a:spcAft>
                          <a:spcPts val="0"/>
                        </a:spcAft>
                      </a:pPr>
                      <a:r>
                        <a:rPr lang="hu-HU" sz="1000">
                          <a:effectLst/>
                        </a:rPr>
                        <a:t>30 000</a:t>
                      </a:r>
                      <a:endParaRPr lang="hu-HU" sz="1100">
                        <a:effectLst/>
                        <a:latin typeface="Calibri"/>
                        <a:ea typeface="Calibri"/>
                        <a:cs typeface="Times New Roman"/>
                      </a:endParaRPr>
                    </a:p>
                  </a:txBody>
                  <a:tcPr marL="19050" marR="19050" marT="19050" marB="19050" anchor="ctr"/>
                </a:tc>
                <a:tc>
                  <a:txBody>
                    <a:bodyPr/>
                    <a:lstStyle/>
                    <a:p>
                      <a:pPr algn="ctr">
                        <a:lnSpc>
                          <a:spcPct val="115000"/>
                        </a:lnSpc>
                        <a:spcAft>
                          <a:spcPts val="0"/>
                        </a:spcAft>
                      </a:pPr>
                      <a:r>
                        <a:rPr lang="hu-HU" sz="1000">
                          <a:effectLst/>
                        </a:rPr>
                        <a:t>-</a:t>
                      </a:r>
                      <a:endParaRPr lang="hu-HU" sz="1100">
                        <a:effectLst/>
                        <a:latin typeface="Calibri"/>
                        <a:ea typeface="Calibri"/>
                        <a:cs typeface="Times New Roman"/>
                      </a:endParaRPr>
                    </a:p>
                  </a:txBody>
                  <a:tcPr marL="19050" marR="19050" marT="19050" marB="19050" anchor="ctr"/>
                </a:tc>
              </a:tr>
              <a:tr h="565057">
                <a:tc>
                  <a:txBody>
                    <a:bodyPr/>
                    <a:lstStyle/>
                    <a:p>
                      <a:pPr algn="ctr">
                        <a:lnSpc>
                          <a:spcPct val="115000"/>
                        </a:lnSpc>
                        <a:spcAft>
                          <a:spcPts val="0"/>
                        </a:spcAft>
                      </a:pPr>
                      <a:r>
                        <a:rPr lang="hu-HU" sz="1000">
                          <a:effectLst/>
                        </a:rPr>
                        <a:t>2005. 02. 23-tól</a:t>
                      </a:r>
                      <a:endParaRPr lang="hu-HU" sz="1100">
                        <a:effectLst/>
                        <a:latin typeface="Calibri"/>
                        <a:ea typeface="Calibri"/>
                        <a:cs typeface="Times New Roman"/>
                      </a:endParaRPr>
                    </a:p>
                  </a:txBody>
                  <a:tcPr marL="19050" marR="19050" marT="19050" marB="19050" anchor="ctr"/>
                </a:tc>
                <a:tc>
                  <a:txBody>
                    <a:bodyPr/>
                    <a:lstStyle/>
                    <a:p>
                      <a:pPr algn="ctr">
                        <a:lnSpc>
                          <a:spcPct val="115000"/>
                        </a:lnSpc>
                        <a:spcAft>
                          <a:spcPts val="0"/>
                        </a:spcAft>
                      </a:pPr>
                      <a:r>
                        <a:rPr lang="hu-HU" sz="1000">
                          <a:effectLst/>
                        </a:rPr>
                        <a:t>10 000</a:t>
                      </a:r>
                      <a:endParaRPr lang="hu-HU" sz="1100">
                        <a:effectLst/>
                        <a:latin typeface="Calibri"/>
                        <a:ea typeface="Calibri"/>
                        <a:cs typeface="Times New Roman"/>
                      </a:endParaRPr>
                    </a:p>
                  </a:txBody>
                  <a:tcPr marL="19050" marR="19050" marT="19050" marB="19050" anchor="ctr"/>
                </a:tc>
                <a:tc>
                  <a:txBody>
                    <a:bodyPr/>
                    <a:lstStyle/>
                    <a:p>
                      <a:pPr algn="ctr">
                        <a:lnSpc>
                          <a:spcPct val="115000"/>
                        </a:lnSpc>
                        <a:spcAft>
                          <a:spcPts val="0"/>
                        </a:spcAft>
                      </a:pPr>
                      <a:r>
                        <a:rPr lang="hu-HU" sz="1000">
                          <a:effectLst/>
                        </a:rPr>
                        <a:t>20 000</a:t>
                      </a:r>
                      <a:endParaRPr lang="hu-HU" sz="1100">
                        <a:effectLst/>
                        <a:latin typeface="Calibri"/>
                        <a:ea typeface="Calibri"/>
                        <a:cs typeface="Times New Roman"/>
                      </a:endParaRPr>
                    </a:p>
                  </a:txBody>
                  <a:tcPr marL="19050" marR="19050" marT="19050" marB="19050" anchor="ctr"/>
                </a:tc>
                <a:tc>
                  <a:txBody>
                    <a:bodyPr/>
                    <a:lstStyle/>
                    <a:p>
                      <a:pPr algn="ctr">
                        <a:lnSpc>
                          <a:spcPct val="115000"/>
                        </a:lnSpc>
                        <a:spcAft>
                          <a:spcPts val="0"/>
                        </a:spcAft>
                      </a:pPr>
                      <a:r>
                        <a:rPr lang="hu-HU" sz="1000">
                          <a:effectLst/>
                        </a:rPr>
                        <a:t>-</a:t>
                      </a:r>
                      <a:endParaRPr lang="hu-HU" sz="1100">
                        <a:effectLst/>
                        <a:latin typeface="Calibri"/>
                        <a:ea typeface="Calibri"/>
                        <a:cs typeface="Times New Roman"/>
                      </a:endParaRPr>
                    </a:p>
                  </a:txBody>
                  <a:tcPr marL="19050" marR="19050" marT="19050" marB="19050" anchor="ctr"/>
                </a:tc>
              </a:tr>
              <a:tr h="565057">
                <a:tc>
                  <a:txBody>
                    <a:bodyPr/>
                    <a:lstStyle/>
                    <a:p>
                      <a:pPr algn="ctr">
                        <a:lnSpc>
                          <a:spcPct val="115000"/>
                        </a:lnSpc>
                        <a:spcAft>
                          <a:spcPts val="0"/>
                        </a:spcAft>
                      </a:pPr>
                      <a:r>
                        <a:rPr lang="hu-HU" sz="2400" dirty="0">
                          <a:effectLst/>
                        </a:rPr>
                        <a:t>2006. 09. 13-tól</a:t>
                      </a:r>
                      <a:endParaRPr lang="hu-HU" sz="2400" dirty="0">
                        <a:effectLst/>
                        <a:latin typeface="Calibri"/>
                        <a:ea typeface="Calibri"/>
                        <a:cs typeface="Times New Roman"/>
                      </a:endParaRPr>
                    </a:p>
                  </a:txBody>
                  <a:tcPr marL="19050" marR="19050" marT="19050" marB="19050" anchor="ctr"/>
                </a:tc>
                <a:tc>
                  <a:txBody>
                    <a:bodyPr/>
                    <a:lstStyle/>
                    <a:p>
                      <a:pPr algn="ctr">
                        <a:lnSpc>
                          <a:spcPct val="115000"/>
                        </a:lnSpc>
                        <a:spcAft>
                          <a:spcPts val="0"/>
                        </a:spcAft>
                      </a:pPr>
                      <a:r>
                        <a:rPr lang="hu-HU" sz="2000" dirty="0">
                          <a:effectLst/>
                        </a:rPr>
                        <a:t>7 500</a:t>
                      </a:r>
                      <a:endParaRPr lang="hu-HU" sz="2000" dirty="0">
                        <a:effectLst/>
                        <a:latin typeface="Calibri"/>
                        <a:ea typeface="Calibri"/>
                        <a:cs typeface="Times New Roman"/>
                      </a:endParaRPr>
                    </a:p>
                  </a:txBody>
                  <a:tcPr marL="19050" marR="19050" marT="19050" marB="19050" anchor="ctr"/>
                </a:tc>
                <a:tc>
                  <a:txBody>
                    <a:bodyPr/>
                    <a:lstStyle/>
                    <a:p>
                      <a:pPr algn="ctr">
                        <a:lnSpc>
                          <a:spcPct val="115000"/>
                        </a:lnSpc>
                        <a:spcAft>
                          <a:spcPts val="0"/>
                        </a:spcAft>
                      </a:pPr>
                      <a:r>
                        <a:rPr lang="hu-HU" sz="2000" dirty="0">
                          <a:effectLst/>
                        </a:rPr>
                        <a:t>15 000</a:t>
                      </a:r>
                      <a:endParaRPr lang="hu-HU" sz="2000" dirty="0">
                        <a:effectLst/>
                        <a:latin typeface="Calibri"/>
                        <a:ea typeface="Calibri"/>
                        <a:cs typeface="Times New Roman"/>
                      </a:endParaRPr>
                    </a:p>
                  </a:txBody>
                  <a:tcPr marL="19050" marR="19050" marT="19050" marB="19050" anchor="ctr"/>
                </a:tc>
                <a:tc>
                  <a:txBody>
                    <a:bodyPr/>
                    <a:lstStyle/>
                    <a:p>
                      <a:pPr algn="ctr">
                        <a:lnSpc>
                          <a:spcPct val="115000"/>
                        </a:lnSpc>
                        <a:spcAft>
                          <a:spcPts val="0"/>
                        </a:spcAft>
                      </a:pPr>
                      <a:r>
                        <a:rPr lang="hu-HU" sz="1000">
                          <a:effectLst/>
                        </a:rPr>
                        <a:t>-</a:t>
                      </a:r>
                      <a:endParaRPr lang="hu-HU" sz="1100">
                        <a:effectLst/>
                        <a:latin typeface="Calibri"/>
                        <a:ea typeface="Calibri"/>
                        <a:cs typeface="Times New Roman"/>
                      </a:endParaRPr>
                    </a:p>
                  </a:txBody>
                  <a:tcPr marL="19050" marR="19050" marT="19050" marB="19050" anchor="ctr"/>
                </a:tc>
              </a:tr>
              <a:tr h="565057">
                <a:tc>
                  <a:txBody>
                    <a:bodyPr/>
                    <a:lstStyle/>
                    <a:p>
                      <a:pPr algn="ctr">
                        <a:lnSpc>
                          <a:spcPct val="115000"/>
                        </a:lnSpc>
                        <a:spcAft>
                          <a:spcPts val="0"/>
                        </a:spcAft>
                      </a:pPr>
                      <a:r>
                        <a:rPr lang="hu-HU" sz="1000">
                          <a:effectLst/>
                        </a:rPr>
                        <a:t>2009. 10. 01-től</a:t>
                      </a:r>
                      <a:endParaRPr lang="hu-HU" sz="1100">
                        <a:effectLst/>
                        <a:latin typeface="Calibri"/>
                        <a:ea typeface="Calibri"/>
                        <a:cs typeface="Times New Roman"/>
                      </a:endParaRPr>
                    </a:p>
                  </a:txBody>
                  <a:tcPr marL="19050" marR="19050" marT="19050" marB="19050" anchor="ctr"/>
                </a:tc>
                <a:tc>
                  <a:txBody>
                    <a:bodyPr/>
                    <a:lstStyle/>
                    <a:p>
                      <a:pPr algn="ctr">
                        <a:lnSpc>
                          <a:spcPct val="115000"/>
                        </a:lnSpc>
                        <a:spcAft>
                          <a:spcPts val="0"/>
                        </a:spcAft>
                      </a:pPr>
                      <a:r>
                        <a:rPr lang="hu-HU" sz="1000">
                          <a:effectLst/>
                        </a:rPr>
                        <a:t>5 000</a:t>
                      </a:r>
                      <a:endParaRPr lang="hu-HU" sz="1100">
                        <a:effectLst/>
                        <a:latin typeface="Calibri"/>
                        <a:ea typeface="Calibri"/>
                        <a:cs typeface="Times New Roman"/>
                      </a:endParaRPr>
                    </a:p>
                  </a:txBody>
                  <a:tcPr marL="19050" marR="19050" marT="19050" marB="19050" anchor="ctr"/>
                </a:tc>
                <a:tc>
                  <a:txBody>
                    <a:bodyPr/>
                    <a:lstStyle/>
                    <a:p>
                      <a:pPr algn="ctr">
                        <a:lnSpc>
                          <a:spcPct val="115000"/>
                        </a:lnSpc>
                        <a:spcAft>
                          <a:spcPts val="0"/>
                        </a:spcAft>
                      </a:pPr>
                      <a:r>
                        <a:rPr lang="hu-HU" sz="1000">
                          <a:effectLst/>
                        </a:rPr>
                        <a:t>10 000</a:t>
                      </a:r>
                      <a:endParaRPr lang="hu-HU" sz="1100">
                        <a:effectLst/>
                        <a:latin typeface="Calibri"/>
                        <a:ea typeface="Calibri"/>
                        <a:cs typeface="Times New Roman"/>
                      </a:endParaRPr>
                    </a:p>
                  </a:txBody>
                  <a:tcPr marL="19050" marR="19050" marT="19050" marB="19050" anchor="ctr"/>
                </a:tc>
                <a:tc>
                  <a:txBody>
                    <a:bodyPr/>
                    <a:lstStyle/>
                    <a:p>
                      <a:pPr algn="ctr">
                        <a:lnSpc>
                          <a:spcPct val="115000"/>
                        </a:lnSpc>
                        <a:spcAft>
                          <a:spcPts val="0"/>
                        </a:spcAft>
                      </a:pPr>
                      <a:r>
                        <a:rPr lang="hu-HU" sz="1000">
                          <a:effectLst/>
                        </a:rPr>
                        <a:t>-</a:t>
                      </a:r>
                      <a:endParaRPr lang="hu-HU" sz="1100">
                        <a:effectLst/>
                        <a:latin typeface="Calibri"/>
                        <a:ea typeface="Calibri"/>
                        <a:cs typeface="Times New Roman"/>
                      </a:endParaRPr>
                    </a:p>
                  </a:txBody>
                  <a:tcPr marL="19050" marR="19050" marT="19050" marB="19050" anchor="ctr"/>
                </a:tc>
              </a:tr>
              <a:tr h="565057">
                <a:tc>
                  <a:txBody>
                    <a:bodyPr/>
                    <a:lstStyle/>
                    <a:p>
                      <a:pPr algn="ctr">
                        <a:lnSpc>
                          <a:spcPct val="115000"/>
                        </a:lnSpc>
                        <a:spcAft>
                          <a:spcPts val="0"/>
                        </a:spcAft>
                      </a:pPr>
                      <a:r>
                        <a:rPr lang="hu-HU" sz="2000" dirty="0">
                          <a:effectLst/>
                        </a:rPr>
                        <a:t>2012. 12. 14-től</a:t>
                      </a:r>
                      <a:endParaRPr lang="hu-HU" sz="2000" dirty="0">
                        <a:effectLst/>
                        <a:latin typeface="Calibri"/>
                        <a:ea typeface="Calibri"/>
                        <a:cs typeface="Times New Roman"/>
                      </a:endParaRPr>
                    </a:p>
                  </a:txBody>
                  <a:tcPr marL="19050" marR="19050" marT="19050" marB="19050" anchor="ctr"/>
                </a:tc>
                <a:tc>
                  <a:txBody>
                    <a:bodyPr/>
                    <a:lstStyle/>
                    <a:p>
                      <a:pPr algn="ctr">
                        <a:lnSpc>
                          <a:spcPct val="115000"/>
                        </a:lnSpc>
                        <a:spcAft>
                          <a:spcPts val="0"/>
                        </a:spcAft>
                      </a:pPr>
                      <a:r>
                        <a:rPr lang="hu-HU" sz="2000" dirty="0">
                          <a:effectLst/>
                        </a:rPr>
                        <a:t>2 000</a:t>
                      </a:r>
                      <a:endParaRPr lang="hu-HU" sz="2000" dirty="0">
                        <a:effectLst/>
                        <a:latin typeface="Calibri"/>
                        <a:ea typeface="Calibri"/>
                        <a:cs typeface="Times New Roman"/>
                      </a:endParaRPr>
                    </a:p>
                  </a:txBody>
                  <a:tcPr marL="19050" marR="19050" marT="19050" marB="19050" anchor="ctr"/>
                </a:tc>
                <a:tc>
                  <a:txBody>
                    <a:bodyPr/>
                    <a:lstStyle/>
                    <a:p>
                      <a:pPr algn="ctr">
                        <a:lnSpc>
                          <a:spcPct val="115000"/>
                        </a:lnSpc>
                        <a:spcAft>
                          <a:spcPts val="0"/>
                        </a:spcAft>
                      </a:pPr>
                      <a:r>
                        <a:rPr lang="hu-HU" sz="2000" dirty="0">
                          <a:effectLst/>
                        </a:rPr>
                        <a:t>4 000</a:t>
                      </a:r>
                      <a:endParaRPr lang="hu-HU" sz="2000" dirty="0">
                        <a:effectLst/>
                        <a:latin typeface="Calibri"/>
                        <a:ea typeface="Calibri"/>
                        <a:cs typeface="Times New Roman"/>
                      </a:endParaRPr>
                    </a:p>
                  </a:txBody>
                  <a:tcPr marL="19050" marR="19050" marT="19050" marB="19050" anchor="ctr"/>
                </a:tc>
                <a:tc>
                  <a:txBody>
                    <a:bodyPr/>
                    <a:lstStyle/>
                    <a:p>
                      <a:pPr algn="ctr">
                        <a:lnSpc>
                          <a:spcPct val="115000"/>
                        </a:lnSpc>
                        <a:spcAft>
                          <a:spcPts val="0"/>
                        </a:spcAft>
                      </a:pPr>
                      <a:r>
                        <a:rPr lang="hu-HU" sz="1000" dirty="0">
                          <a:effectLst/>
                        </a:rPr>
                        <a:t>-</a:t>
                      </a:r>
                      <a:endParaRPr lang="hu-HU" sz="1100" dirty="0">
                        <a:effectLst/>
                        <a:latin typeface="Calibri"/>
                        <a:ea typeface="Calibri"/>
                        <a:cs typeface="Times New Roman"/>
                      </a:endParaRPr>
                    </a:p>
                  </a:txBody>
                  <a:tcPr marL="19050" marR="19050" marT="19050" marB="19050" anchor="ctr"/>
                </a:tc>
              </a:tr>
            </a:tbl>
          </a:graphicData>
        </a:graphic>
      </p:graphicFrame>
      <p:pic>
        <p:nvPicPr>
          <p:cNvPr id="3075" name="Kép 7" descr="Aranylemez"/>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71625" y="2894013"/>
            <a:ext cx="95250" cy="95250"/>
          </a:xfrm>
          <a:prstGeom prst="rect">
            <a:avLst/>
          </a:prstGeom>
          <a:noFill/>
          <a:extLst>
            <a:ext uri="{909E8E84-426E-40DD-AFC4-6F175D3DCCD1}">
              <a14:hiddenFill xmlns:a14="http://schemas.microsoft.com/office/drawing/2010/main">
                <a:solidFill>
                  <a:srgbClr val="FFFFFF"/>
                </a:solidFill>
              </a14:hiddenFill>
            </a:ext>
          </a:extLst>
        </p:spPr>
      </p:pic>
      <p:pic>
        <p:nvPicPr>
          <p:cNvPr id="3074" name="Kép 6" descr="Platinalemez"/>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71625" y="2894013"/>
            <a:ext cx="95250" cy="85725"/>
          </a:xfrm>
          <a:prstGeom prst="rect">
            <a:avLst/>
          </a:prstGeom>
          <a:noFill/>
          <a:extLst>
            <a:ext uri="{909E8E84-426E-40DD-AFC4-6F175D3DCCD1}">
              <a14:hiddenFill xmlns:a14="http://schemas.microsoft.com/office/drawing/2010/main">
                <a:solidFill>
                  <a:srgbClr val="FFFFFF"/>
                </a:solidFill>
              </a14:hiddenFill>
            </a:ext>
          </a:extLst>
        </p:spPr>
      </p:pic>
      <p:pic>
        <p:nvPicPr>
          <p:cNvPr id="3073" name="Kép 5" descr="Gyémántlemez"/>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71625" y="2894013"/>
            <a:ext cx="142875" cy="14287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a:spLocks noChangeArrowheads="1"/>
          </p:cNvSpPr>
          <p:nvPr/>
        </p:nvSpPr>
        <p:spPr bwMode="auto">
          <a:xfrm>
            <a:off x="2108169" y="6444681"/>
            <a:ext cx="6006773"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hu-HU" altLang="hu-HU" sz="1600" b="0" i="1" u="none" strike="noStrike" cap="none" normalizeH="0" baseline="0" dirty="0" smtClean="0">
                <a:ln>
                  <a:noFill/>
                </a:ln>
                <a:solidFill>
                  <a:srgbClr val="065694"/>
                </a:solidFill>
                <a:effectLst/>
                <a:latin typeface="Georgia" pitchFamily="18" charset="0"/>
                <a:ea typeface="Times New Roman" pitchFamily="18" charset="0"/>
                <a:cs typeface="Times New Roman" pitchFamily="18" charset="0"/>
              </a:rPr>
              <a:t>Arany- </a:t>
            </a:r>
            <a:r>
              <a:rPr kumimoji="0" lang="hu-HU" altLang="hu-HU" sz="1600" b="0" i="1" u="none" strike="noStrike" cap="none" normalizeH="0" baseline="0" dirty="0" smtClean="0">
                <a:ln>
                  <a:noFill/>
                </a:ln>
                <a:solidFill>
                  <a:srgbClr val="065694"/>
                </a:solidFill>
                <a:effectLst/>
                <a:latin typeface="Calibri"/>
                <a:ea typeface="Times New Roman" pitchFamily="18" charset="0"/>
                <a:cs typeface="Times New Roman" pitchFamily="18" charset="0"/>
              </a:rPr>
              <a:t>é</a:t>
            </a:r>
            <a:r>
              <a:rPr kumimoji="0" lang="hu-HU" altLang="hu-HU" sz="1600" b="0" i="1" u="none" strike="noStrike" cap="none" normalizeH="0" baseline="0" dirty="0" smtClean="0">
                <a:ln>
                  <a:noFill/>
                </a:ln>
                <a:solidFill>
                  <a:srgbClr val="065694"/>
                </a:solidFill>
                <a:effectLst/>
                <a:latin typeface="Georgia" pitchFamily="18" charset="0"/>
                <a:ea typeface="Times New Roman" pitchFamily="18" charset="0"/>
                <a:cs typeface="Times New Roman" pitchFamily="18" charset="0"/>
              </a:rPr>
              <a:t>s platinalemezek </a:t>
            </a:r>
            <a:r>
              <a:rPr kumimoji="0" lang="hu-HU" altLang="hu-HU" sz="1600" b="0" i="1" u="none" strike="noStrike" cap="none" normalizeH="0" baseline="0" dirty="0" smtClean="0">
                <a:ln>
                  <a:noFill/>
                </a:ln>
                <a:solidFill>
                  <a:srgbClr val="065694"/>
                </a:solidFill>
                <a:effectLst/>
                <a:latin typeface="Calibri"/>
                <a:ea typeface="Times New Roman" pitchFamily="18" charset="0"/>
                <a:cs typeface="Times New Roman" pitchFamily="18" charset="0"/>
              </a:rPr>
              <a:t>›</a:t>
            </a:r>
            <a:r>
              <a:rPr kumimoji="0" lang="hu-HU" altLang="hu-HU" sz="1600" b="0" i="1" u="none" strike="noStrike" cap="none" normalizeH="0" baseline="0" dirty="0" smtClean="0">
                <a:ln>
                  <a:noFill/>
                </a:ln>
                <a:solidFill>
                  <a:srgbClr val="065694"/>
                </a:solidFill>
                <a:effectLst/>
                <a:latin typeface="Georgia" pitchFamily="18" charset="0"/>
                <a:ea typeface="Times New Roman" pitchFamily="18" charset="0"/>
                <a:cs typeface="Times New Roman" pitchFamily="18" charset="0"/>
              </a:rPr>
              <a:t> A d</a:t>
            </a:r>
            <a:r>
              <a:rPr kumimoji="0" lang="hu-HU" altLang="hu-HU" sz="1600" b="0" i="1" u="none" strike="noStrike" cap="none" normalizeH="0" baseline="0" dirty="0" smtClean="0">
                <a:ln>
                  <a:noFill/>
                </a:ln>
                <a:solidFill>
                  <a:srgbClr val="065694"/>
                </a:solidFill>
                <a:effectLst/>
                <a:latin typeface="Calibri"/>
                <a:ea typeface="Times New Roman" pitchFamily="18" charset="0"/>
                <a:cs typeface="Times New Roman" pitchFamily="18" charset="0"/>
              </a:rPr>
              <a:t>í</a:t>
            </a:r>
            <a:r>
              <a:rPr kumimoji="0" lang="hu-HU" altLang="hu-HU" sz="1600" b="0" i="1" u="none" strike="noStrike" cap="none" normalizeH="0" baseline="0" dirty="0" smtClean="0">
                <a:ln>
                  <a:noFill/>
                </a:ln>
                <a:solidFill>
                  <a:srgbClr val="065694"/>
                </a:solidFill>
                <a:effectLst/>
                <a:latin typeface="Georgia" pitchFamily="18" charset="0"/>
                <a:ea typeface="Times New Roman" pitchFamily="18" charset="0"/>
                <a:cs typeface="Times New Roman" pitchFamily="18" charset="0"/>
              </a:rPr>
              <a:t>jak t</a:t>
            </a:r>
            <a:r>
              <a:rPr kumimoji="0" lang="hu-HU" altLang="hu-HU" sz="1600" b="0" i="1" u="none" strike="noStrike" cap="none" normalizeH="0" baseline="0" dirty="0" smtClean="0">
                <a:ln>
                  <a:noFill/>
                </a:ln>
                <a:solidFill>
                  <a:srgbClr val="065694"/>
                </a:solidFill>
                <a:effectLst/>
                <a:latin typeface="Calibri"/>
                <a:ea typeface="Times New Roman" pitchFamily="18" charset="0"/>
                <a:cs typeface="Times New Roman" pitchFamily="18" charset="0"/>
              </a:rPr>
              <a:t>ö</a:t>
            </a:r>
            <a:r>
              <a:rPr kumimoji="0" lang="hu-HU" altLang="hu-HU" sz="1600" b="0" i="1" u="none" strike="noStrike" cap="none" normalizeH="0" baseline="0" dirty="0" smtClean="0">
                <a:ln>
                  <a:noFill/>
                </a:ln>
                <a:solidFill>
                  <a:srgbClr val="065694"/>
                </a:solidFill>
                <a:effectLst/>
                <a:latin typeface="Georgia" pitchFamily="18" charset="0"/>
                <a:ea typeface="Times New Roman" pitchFamily="18" charset="0"/>
                <a:cs typeface="Times New Roman" pitchFamily="18" charset="0"/>
              </a:rPr>
              <a:t>rt</a:t>
            </a:r>
            <a:r>
              <a:rPr kumimoji="0" lang="hu-HU" altLang="hu-HU" sz="1600" b="0" i="1" u="none" strike="noStrike" cap="none" normalizeH="0" baseline="0" dirty="0" smtClean="0">
                <a:ln>
                  <a:noFill/>
                </a:ln>
                <a:solidFill>
                  <a:srgbClr val="065694"/>
                </a:solidFill>
                <a:effectLst/>
                <a:latin typeface="Calibri"/>
                <a:ea typeface="Times New Roman" pitchFamily="18" charset="0"/>
                <a:cs typeface="Times New Roman" pitchFamily="18" charset="0"/>
              </a:rPr>
              <a:t>é</a:t>
            </a:r>
            <a:r>
              <a:rPr kumimoji="0" lang="hu-HU" altLang="hu-HU" sz="1600" b="0" i="1" u="none" strike="noStrike" cap="none" normalizeH="0" baseline="0" dirty="0" smtClean="0">
                <a:ln>
                  <a:noFill/>
                </a:ln>
                <a:solidFill>
                  <a:srgbClr val="065694"/>
                </a:solidFill>
                <a:effectLst/>
                <a:latin typeface="Georgia" pitchFamily="18" charset="0"/>
                <a:ea typeface="Times New Roman" pitchFamily="18" charset="0"/>
                <a:cs typeface="Times New Roman" pitchFamily="18" charset="0"/>
              </a:rPr>
              <a:t>nete  - forrás: MAHASZ</a:t>
            </a:r>
            <a:endParaRPr kumimoji="0" lang="hu-HU" altLang="hu-HU"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2428665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XXI. század</a:t>
            </a:r>
            <a:endParaRPr lang="hu-HU" dirty="0"/>
          </a:p>
        </p:txBody>
      </p:sp>
      <p:sp>
        <p:nvSpPr>
          <p:cNvPr id="3" name="Tartalom helye 2"/>
          <p:cNvSpPr>
            <a:spLocks noGrp="1"/>
          </p:cNvSpPr>
          <p:nvPr>
            <p:ph idx="1"/>
          </p:nvPr>
        </p:nvSpPr>
        <p:spPr/>
        <p:txBody>
          <a:bodyPr/>
          <a:lstStyle/>
          <a:p>
            <a:r>
              <a:rPr lang="hu-HU" dirty="0" smtClean="0"/>
              <a:t>LEGÁLIS </a:t>
            </a:r>
            <a:r>
              <a:rPr lang="hu-HU" dirty="0"/>
              <a:t>d</a:t>
            </a:r>
            <a:r>
              <a:rPr lang="hu-HU" dirty="0" smtClean="0"/>
              <a:t>igitális szolgáltatások</a:t>
            </a:r>
          </a:p>
          <a:p>
            <a:pPr lvl="1"/>
            <a:r>
              <a:rPr lang="hu-HU" dirty="0" smtClean="0"/>
              <a:t> felhasználó barát (birtoklás vs. ELÉRÉS)</a:t>
            </a:r>
          </a:p>
          <a:p>
            <a:pPr lvl="1"/>
            <a:r>
              <a:rPr lang="hu-HU" dirty="0" smtClean="0"/>
              <a:t> széles repertoár </a:t>
            </a:r>
          </a:p>
          <a:p>
            <a:pPr lvl="1"/>
            <a:r>
              <a:rPr lang="hu-HU" dirty="0"/>
              <a:t> </a:t>
            </a:r>
            <a:r>
              <a:rPr lang="hu-HU" dirty="0" smtClean="0"/>
              <a:t>eszköz függ/</a:t>
            </a:r>
            <a:r>
              <a:rPr lang="hu-HU" dirty="0" err="1" smtClean="0"/>
              <a:t>etlen</a:t>
            </a:r>
            <a:r>
              <a:rPr lang="hu-HU" dirty="0" smtClean="0"/>
              <a:t>/ő/</a:t>
            </a:r>
            <a:r>
              <a:rPr lang="hu-HU" dirty="0" err="1" smtClean="0"/>
              <a:t>ség</a:t>
            </a:r>
            <a:endParaRPr lang="hu-HU" dirty="0" smtClean="0"/>
          </a:p>
          <a:p>
            <a:pPr lvl="1"/>
            <a:endParaRPr lang="hu-HU" dirty="0"/>
          </a:p>
        </p:txBody>
      </p:sp>
    </p:spTree>
    <p:extLst>
      <p:ext uri="{BB962C8B-B14F-4D97-AF65-F5344CB8AC3E}">
        <p14:creationId xmlns:p14="http://schemas.microsoft.com/office/powerpoint/2010/main" val="17912940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Cím 1"/>
          <p:cNvSpPr>
            <a:spLocks noGrp="1"/>
          </p:cNvSpPr>
          <p:nvPr>
            <p:ph type="title"/>
          </p:nvPr>
        </p:nvSpPr>
        <p:spPr/>
        <p:txBody>
          <a:bodyPr/>
          <a:lstStyle/>
          <a:p>
            <a:pPr eaLnBrk="1" hangingPunct="1"/>
            <a:r>
              <a:rPr lang="hu-HU" dirty="0" smtClean="0">
                <a:latin typeface="Times New Roman" pitchFamily="18" charset="0"/>
                <a:cs typeface="Times New Roman" pitchFamily="18" charset="0"/>
              </a:rPr>
              <a:t>Szerzői jogvédelem</a:t>
            </a:r>
          </a:p>
        </p:txBody>
      </p:sp>
      <p:sp>
        <p:nvSpPr>
          <p:cNvPr id="12293" name="Szövegdoboz 6"/>
          <p:cNvSpPr txBox="1">
            <a:spLocks noChangeArrowheads="1"/>
          </p:cNvSpPr>
          <p:nvPr/>
        </p:nvSpPr>
        <p:spPr bwMode="auto">
          <a:xfrm>
            <a:off x="571500" y="1500188"/>
            <a:ext cx="8572500" cy="5448300"/>
          </a:xfrm>
          <a:prstGeom prst="rect">
            <a:avLst/>
          </a:prstGeom>
          <a:noFill/>
          <a:ln w="9525">
            <a:noFill/>
            <a:miter lim="800000"/>
            <a:headEnd/>
            <a:tailEnd/>
          </a:ln>
        </p:spPr>
        <p:txBody>
          <a:bodyPr>
            <a:spAutoFit/>
          </a:bodyPr>
          <a:lstStyle/>
          <a:p>
            <a:r>
              <a:rPr lang="hu-HU" sz="2400" dirty="0">
                <a:latin typeface="Times New Roman" pitchFamily="18" charset="0"/>
                <a:cs typeface="Times New Roman" pitchFamily="18" charset="0"/>
              </a:rPr>
              <a:t>Mi a szerzői jogvédelem?</a:t>
            </a:r>
          </a:p>
          <a:p>
            <a:endParaRPr lang="hu-HU" sz="2400" dirty="0">
              <a:latin typeface="Times New Roman" pitchFamily="18" charset="0"/>
              <a:cs typeface="Times New Roman" pitchFamily="18" charset="0"/>
            </a:endParaRPr>
          </a:p>
          <a:p>
            <a:r>
              <a:rPr lang="hu-HU" sz="2400" dirty="0">
                <a:latin typeface="Times New Roman" pitchFamily="18" charset="0"/>
                <a:cs typeface="Times New Roman" pitchFamily="18" charset="0"/>
              </a:rPr>
              <a:t>Miért van rá szükség (a </a:t>
            </a:r>
            <a:r>
              <a:rPr lang="hu-HU" sz="2400" dirty="0" err="1">
                <a:latin typeface="Times New Roman" pitchFamily="18" charset="0"/>
                <a:cs typeface="Times New Roman" pitchFamily="18" charset="0"/>
              </a:rPr>
              <a:t>jogosulti</a:t>
            </a:r>
            <a:r>
              <a:rPr lang="hu-HU" sz="2400" dirty="0">
                <a:latin typeface="Times New Roman" pitchFamily="18" charset="0"/>
                <a:cs typeface="Times New Roman" pitchFamily="18" charset="0"/>
              </a:rPr>
              <a:t> érdekek védelmén túl)?</a:t>
            </a:r>
          </a:p>
          <a:p>
            <a:endParaRPr lang="hu-HU" sz="2400" dirty="0">
              <a:latin typeface="Times New Roman" pitchFamily="18" charset="0"/>
              <a:cs typeface="Times New Roman" pitchFamily="18" charset="0"/>
            </a:endParaRPr>
          </a:p>
          <a:p>
            <a:r>
              <a:rPr lang="hu-HU" sz="2400" dirty="0">
                <a:latin typeface="Times New Roman" pitchFamily="18" charset="0"/>
                <a:cs typeface="Times New Roman" pitchFamily="18" charset="0"/>
              </a:rPr>
              <a:t>	- gazdasági hatás </a:t>
            </a:r>
          </a:p>
          <a:p>
            <a:r>
              <a:rPr lang="hu-HU" sz="2400" dirty="0">
                <a:latin typeface="Times New Roman" pitchFamily="18" charset="0"/>
                <a:cs typeface="Times New Roman" pitchFamily="18" charset="0"/>
              </a:rPr>
              <a:t>		- adóbevétel</a:t>
            </a:r>
          </a:p>
          <a:p>
            <a:r>
              <a:rPr lang="hu-HU" sz="2400" dirty="0">
                <a:latin typeface="Times New Roman" pitchFamily="18" charset="0"/>
                <a:cs typeface="Times New Roman" pitchFamily="18" charset="0"/>
              </a:rPr>
              <a:t>		- foglalkoztatás</a:t>
            </a:r>
          </a:p>
          <a:p>
            <a:r>
              <a:rPr lang="hu-HU" sz="2400" dirty="0">
                <a:latin typeface="Times New Roman" pitchFamily="18" charset="0"/>
                <a:cs typeface="Times New Roman" pitchFamily="18" charset="0"/>
              </a:rPr>
              <a:t>		- befektetések, az ország nemzetközi megítélése</a:t>
            </a:r>
          </a:p>
          <a:p>
            <a:r>
              <a:rPr lang="hu-HU" sz="2400" dirty="0">
                <a:latin typeface="Times New Roman" pitchFamily="18" charset="0"/>
                <a:cs typeface="Times New Roman" pitchFamily="18" charset="0"/>
              </a:rPr>
              <a:t>	- társadalmi hatás</a:t>
            </a:r>
          </a:p>
          <a:p>
            <a:r>
              <a:rPr lang="hu-HU" sz="2400" dirty="0">
                <a:latin typeface="Times New Roman" pitchFamily="18" charset="0"/>
                <a:cs typeface="Times New Roman" pitchFamily="18" charset="0"/>
              </a:rPr>
              <a:t>		- nemzeti kultúra</a:t>
            </a:r>
          </a:p>
          <a:p>
            <a:r>
              <a:rPr lang="hu-HU" sz="2400" dirty="0">
                <a:latin typeface="Times New Roman" pitchFamily="18" charset="0"/>
                <a:cs typeface="Times New Roman" pitchFamily="18" charset="0"/>
              </a:rPr>
              <a:t>		- bűnözés (szervezett bűnözés finanszírozása)</a:t>
            </a:r>
          </a:p>
          <a:p>
            <a:endParaRPr lang="hu-HU" sz="2400" dirty="0">
              <a:latin typeface="Times New Roman" pitchFamily="18" charset="0"/>
              <a:cs typeface="Times New Roman" pitchFamily="18" charset="0"/>
            </a:endParaRPr>
          </a:p>
          <a:p>
            <a:endParaRPr lang="hu-HU" sz="2400" dirty="0">
              <a:latin typeface="Times New Roman" pitchFamily="18" charset="0"/>
              <a:cs typeface="Times New Roman" pitchFamily="18" charset="0"/>
            </a:endParaRPr>
          </a:p>
          <a:p>
            <a:endParaRPr lang="hu-HU" dirty="0">
              <a:latin typeface="Times New Roman" pitchFamily="18" charset="0"/>
              <a:cs typeface="Times New Roman" pitchFamily="18" charset="0"/>
            </a:endParaRPr>
          </a:p>
          <a:p>
            <a:endParaRPr lang="hu-HU" dirty="0">
              <a:latin typeface="Times New Roman" pitchFamily="18" charset="0"/>
              <a:cs typeface="Times New Roman" pitchFamily="18" charset="0"/>
            </a:endParaRPr>
          </a:p>
        </p:txBody>
      </p:sp>
    </p:spTree>
    <p:extLst>
      <p:ext uri="{BB962C8B-B14F-4D97-AF65-F5344CB8AC3E}">
        <p14:creationId xmlns:p14="http://schemas.microsoft.com/office/powerpoint/2010/main" val="256430018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endParaRPr lang="hu-HU"/>
          </a:p>
        </p:txBody>
      </p:sp>
      <p:pic>
        <p:nvPicPr>
          <p:cNvPr id="4" name="Tartalom helye 3"/>
          <p:cNvPicPr>
            <a:picLocks noGrp="1"/>
          </p:cNvPicPr>
          <p:nvPr>
            <p:ph idx="1"/>
          </p:nvPr>
        </p:nvPicPr>
        <p:blipFill rotWithShape="1">
          <a:blip r:embed="rId2"/>
          <a:srcRect l="18590" t="20533" r="17991" b="13597"/>
          <a:stretch/>
        </p:blipFill>
        <p:spPr bwMode="auto">
          <a:xfrm>
            <a:off x="395536" y="188640"/>
            <a:ext cx="8496944" cy="5688632"/>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18105209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té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é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2308</TotalTime>
  <Words>1254</Words>
  <Application>Microsoft Office PowerPoint</Application>
  <PresentationFormat>Diavetítés a képernyőre (4:3 oldalarány)</PresentationFormat>
  <Paragraphs>312</Paragraphs>
  <Slides>37</Slides>
  <Notes>20</Notes>
  <HiddenSlides>0</HiddenSlides>
  <MMClips>0</MMClips>
  <ScaleCrop>false</ScaleCrop>
  <HeadingPairs>
    <vt:vector size="4" baseType="variant">
      <vt:variant>
        <vt:lpstr>Téma</vt:lpstr>
      </vt:variant>
      <vt:variant>
        <vt:i4>1</vt:i4>
      </vt:variant>
      <vt:variant>
        <vt:lpstr>Diacímek</vt:lpstr>
      </vt:variant>
      <vt:variant>
        <vt:i4>37</vt:i4>
      </vt:variant>
    </vt:vector>
  </HeadingPairs>
  <TitlesOfParts>
    <vt:vector size="38" baseType="lpstr">
      <vt:lpstr>Office-téma</vt:lpstr>
      <vt:lpstr>Szerzői jog a XXI. században  (letöltés, megosztás, biztonság, veszélyek) </vt:lpstr>
      <vt:lpstr>  Köszönöm a figyelmet! </vt:lpstr>
      <vt:lpstr>Szerzői jog(védelem)</vt:lpstr>
      <vt:lpstr>Története….</vt:lpstr>
      <vt:lpstr>XX. század </vt:lpstr>
      <vt:lpstr>Arany- és platinalemezek › A díjak története </vt:lpstr>
      <vt:lpstr>XXI. század</vt:lpstr>
      <vt:lpstr>Szerzői jogvédelem</vt:lpstr>
      <vt:lpstr>PowerPoint bemutató</vt:lpstr>
      <vt:lpstr>2008 Special 301. Report</vt:lpstr>
      <vt:lpstr>PowerPoint bemutató</vt:lpstr>
      <vt:lpstr>PowerPoint bemutató</vt:lpstr>
      <vt:lpstr>PowerPoint bemutató</vt:lpstr>
      <vt:lpstr>PowerPoint bemutató</vt:lpstr>
      <vt:lpstr>Arany- és platinalemezek › A díjak története </vt:lpstr>
      <vt:lpstr>Arany- és platinalemezek › A díjak története </vt:lpstr>
      <vt:lpstr>Az aranylemeztől a Deezerig</vt:lpstr>
      <vt:lpstr>A szerzői jogról</vt:lpstr>
      <vt:lpstr>A védelem tárgya</vt:lpstr>
      <vt:lpstr>A védelem alanya(i): a SZERZŐ</vt:lpstr>
      <vt:lpstr>A szerzői jogi jogvédelem</vt:lpstr>
      <vt:lpstr>A szerző jogai </vt:lpstr>
      <vt:lpstr>A vagyoni jogok</vt:lpstr>
      <vt:lpstr>A szerzői jog korlátai</vt:lpstr>
      <vt:lpstr>A Szabad felhasználás   </vt:lpstr>
      <vt:lpstr>A Szabad felhasználás </vt:lpstr>
      <vt:lpstr>A közös jogkezelés</vt:lpstr>
      <vt:lpstr>A jogsértések jellemző típusai</vt:lpstr>
      <vt:lpstr>PowerPoint bemutató</vt:lpstr>
      <vt:lpstr>IFPI optikai lemez adatbázis</vt:lpstr>
      <vt:lpstr>PowerPoint bemutató</vt:lpstr>
      <vt:lpstr>PowerPoint bemutató</vt:lpstr>
      <vt:lpstr>On-line jogsértések</vt:lpstr>
      <vt:lpstr>On-line jogsértések</vt:lpstr>
      <vt:lpstr>NNI szerver lefoglalás 2009.04.14.</vt:lpstr>
      <vt:lpstr>Cinedub és a magyar filmforgalmazók</vt:lpstr>
      <vt:lpstr>PowerPoint bemutató</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bemutató</dc:title>
  <dc:creator>horvathp</dc:creator>
  <cp:lastModifiedBy>horvathp</cp:lastModifiedBy>
  <cp:revision>25</cp:revision>
  <dcterms:created xsi:type="dcterms:W3CDTF">2015-09-21T17:41:58Z</dcterms:created>
  <dcterms:modified xsi:type="dcterms:W3CDTF">2015-09-23T09:36:15Z</dcterms:modified>
</cp:coreProperties>
</file>