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8" r:id="rId2"/>
    <p:sldId id="425" r:id="rId3"/>
    <p:sldId id="426" r:id="rId4"/>
    <p:sldId id="427" r:id="rId5"/>
    <p:sldId id="433" r:id="rId6"/>
    <p:sldId id="430" r:id="rId7"/>
    <p:sldId id="432" r:id="rId8"/>
    <p:sldId id="434" r:id="rId9"/>
    <p:sldId id="438" r:id="rId10"/>
    <p:sldId id="439" r:id="rId11"/>
    <p:sldId id="441" r:id="rId12"/>
    <p:sldId id="440" r:id="rId13"/>
    <p:sldId id="443" r:id="rId14"/>
    <p:sldId id="444" r:id="rId15"/>
    <p:sldId id="460" r:id="rId16"/>
    <p:sldId id="474" r:id="rId17"/>
    <p:sldId id="475" r:id="rId18"/>
    <p:sldId id="476" r:id="rId19"/>
    <p:sldId id="477" r:id="rId20"/>
    <p:sldId id="478" r:id="rId21"/>
    <p:sldId id="479" r:id="rId22"/>
    <p:sldId id="480" r:id="rId23"/>
    <p:sldId id="481" r:id="rId24"/>
    <p:sldId id="482" r:id="rId25"/>
    <p:sldId id="453" r:id="rId26"/>
    <p:sldId id="452" r:id="rId27"/>
    <p:sldId id="454" r:id="rId28"/>
    <p:sldId id="473" r:id="rId29"/>
  </p:sldIdLst>
  <p:sldSz cx="9144000" cy="6858000" type="screen4x3"/>
  <p:notesSz cx="6858000" cy="9144000"/>
  <p:defaultTextStyle>
    <a:defPPr>
      <a:defRPr lang="en-IE"/>
    </a:defPPr>
    <a:lvl1pPr algn="l" rtl="0" fontAlgn="base">
      <a:spcBef>
        <a:spcPct val="0"/>
      </a:spcBef>
      <a:spcAft>
        <a:spcPct val="0"/>
      </a:spcAft>
      <a:defRPr kern="1200">
        <a:solidFill>
          <a:srgbClr val="141944"/>
        </a:solidFill>
        <a:latin typeface="Arial Narrow" pitchFamily="34" charset="0"/>
        <a:ea typeface="+mn-ea"/>
        <a:cs typeface="+mn-cs"/>
      </a:defRPr>
    </a:lvl1pPr>
    <a:lvl2pPr marL="457200" algn="l" rtl="0" fontAlgn="base">
      <a:spcBef>
        <a:spcPct val="0"/>
      </a:spcBef>
      <a:spcAft>
        <a:spcPct val="0"/>
      </a:spcAft>
      <a:defRPr kern="1200">
        <a:solidFill>
          <a:srgbClr val="141944"/>
        </a:solidFill>
        <a:latin typeface="Arial Narrow" pitchFamily="34" charset="0"/>
        <a:ea typeface="+mn-ea"/>
        <a:cs typeface="+mn-cs"/>
      </a:defRPr>
    </a:lvl2pPr>
    <a:lvl3pPr marL="914400" algn="l" rtl="0" fontAlgn="base">
      <a:spcBef>
        <a:spcPct val="0"/>
      </a:spcBef>
      <a:spcAft>
        <a:spcPct val="0"/>
      </a:spcAft>
      <a:defRPr kern="1200">
        <a:solidFill>
          <a:srgbClr val="141944"/>
        </a:solidFill>
        <a:latin typeface="Arial Narrow" pitchFamily="34" charset="0"/>
        <a:ea typeface="+mn-ea"/>
        <a:cs typeface="+mn-cs"/>
      </a:defRPr>
    </a:lvl3pPr>
    <a:lvl4pPr marL="1371600" algn="l" rtl="0" fontAlgn="base">
      <a:spcBef>
        <a:spcPct val="0"/>
      </a:spcBef>
      <a:spcAft>
        <a:spcPct val="0"/>
      </a:spcAft>
      <a:defRPr kern="1200">
        <a:solidFill>
          <a:srgbClr val="141944"/>
        </a:solidFill>
        <a:latin typeface="Arial Narrow" pitchFamily="34" charset="0"/>
        <a:ea typeface="+mn-ea"/>
        <a:cs typeface="+mn-cs"/>
      </a:defRPr>
    </a:lvl4pPr>
    <a:lvl5pPr marL="1828800" algn="l" rtl="0" fontAlgn="base">
      <a:spcBef>
        <a:spcPct val="0"/>
      </a:spcBef>
      <a:spcAft>
        <a:spcPct val="0"/>
      </a:spcAft>
      <a:defRPr kern="1200">
        <a:solidFill>
          <a:srgbClr val="141944"/>
        </a:solidFill>
        <a:latin typeface="Arial Narrow" pitchFamily="34" charset="0"/>
        <a:ea typeface="+mn-ea"/>
        <a:cs typeface="+mn-cs"/>
      </a:defRPr>
    </a:lvl5pPr>
    <a:lvl6pPr marL="2286000" algn="l" defTabSz="914400" rtl="0" eaLnBrk="1" latinLnBrk="0" hangingPunct="1">
      <a:defRPr kern="1200">
        <a:solidFill>
          <a:srgbClr val="141944"/>
        </a:solidFill>
        <a:latin typeface="Arial Narrow" pitchFamily="34" charset="0"/>
        <a:ea typeface="+mn-ea"/>
        <a:cs typeface="+mn-cs"/>
      </a:defRPr>
    </a:lvl6pPr>
    <a:lvl7pPr marL="2743200" algn="l" defTabSz="914400" rtl="0" eaLnBrk="1" latinLnBrk="0" hangingPunct="1">
      <a:defRPr kern="1200">
        <a:solidFill>
          <a:srgbClr val="141944"/>
        </a:solidFill>
        <a:latin typeface="Arial Narrow" pitchFamily="34" charset="0"/>
        <a:ea typeface="+mn-ea"/>
        <a:cs typeface="+mn-cs"/>
      </a:defRPr>
    </a:lvl7pPr>
    <a:lvl8pPr marL="3200400" algn="l" defTabSz="914400" rtl="0" eaLnBrk="1" latinLnBrk="0" hangingPunct="1">
      <a:defRPr kern="1200">
        <a:solidFill>
          <a:srgbClr val="141944"/>
        </a:solidFill>
        <a:latin typeface="Arial Narrow" pitchFamily="34" charset="0"/>
        <a:ea typeface="+mn-ea"/>
        <a:cs typeface="+mn-cs"/>
      </a:defRPr>
    </a:lvl8pPr>
    <a:lvl9pPr marL="3657600" algn="l" defTabSz="914400" rtl="0" eaLnBrk="1" latinLnBrk="0" hangingPunct="1">
      <a:defRPr kern="1200">
        <a:solidFill>
          <a:srgbClr val="141944"/>
        </a:solidFill>
        <a:latin typeface="Arial Narrow"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15548D"/>
    <a:srgbClr val="141944"/>
    <a:srgbClr val="C0C0C0"/>
    <a:srgbClr val="4784FF"/>
    <a:srgbClr val="ACB1B5"/>
    <a:srgbClr val="2D363F"/>
    <a:srgbClr val="B3B9CB"/>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7" autoAdjust="0"/>
    <p:restoredTop sz="86433" autoAdjust="0"/>
  </p:normalViewPr>
  <p:slideViewPr>
    <p:cSldViewPr>
      <p:cViewPr>
        <p:scale>
          <a:sx n="70" d="100"/>
          <a:sy n="70" d="100"/>
        </p:scale>
        <p:origin x="-2814" y="-75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FE6DFD41-57D2-45ED-BD3B-1F75AD1D7E16}" type="datetimeFigureOut">
              <a:rPr lang="en-IE"/>
              <a:pPr/>
              <a:t>09/11/2015</a:t>
            </a:fld>
            <a:endParaRPr lang="en-I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E"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F7051073-FED1-4B82-9DE9-2F5DEAB8DA33}" type="slidenum">
              <a:rPr lang="en-IE"/>
              <a:pPr/>
              <a:t>‹#›</a:t>
            </a:fld>
            <a:endParaRPr lang="en-IE"/>
          </a:p>
        </p:txBody>
      </p:sp>
    </p:spTree>
    <p:extLst>
      <p:ext uri="{BB962C8B-B14F-4D97-AF65-F5344CB8AC3E}">
        <p14:creationId xmlns:p14="http://schemas.microsoft.com/office/powerpoint/2010/main" xmlns="" val="285013706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4</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13</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14</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16</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17</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18</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19</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20</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21</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22</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23</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5</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24</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r" eaLnBrk="0" hangingPunct="0"/>
            <a:fld id="{18FD83C4-BD30-4213-A20B-E11A8EE6ED0D}" type="slidenum">
              <a:rPr lang="da-DK" altLang="da-DK" sz="1200"/>
              <a:pPr algn="r" eaLnBrk="0" hangingPunct="0"/>
              <a:t>26</a:t>
            </a:fld>
            <a:endParaRPr lang="da-DK" altLang="da-DK" sz="1200"/>
          </a:p>
        </p:txBody>
      </p:sp>
      <p:sp>
        <p:nvSpPr>
          <p:cNvPr id="681987" name="Rectangle 2"/>
          <p:cNvSpPr>
            <a:spLocks noGrp="1" noRot="1" noChangeAspect="1" noChangeArrowheads="1" noTextEdit="1"/>
          </p:cNvSpPr>
          <p:nvPr>
            <p:ph type="sldImg"/>
          </p:nvPr>
        </p:nvSpPr>
        <p:spPr>
          <a:ln/>
        </p:spPr>
      </p:sp>
      <p:sp>
        <p:nvSpPr>
          <p:cNvPr id="6819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da-DK" altLang="da-DK" smtClean="0">
              <a:latin typeface="Times New Roman"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1986"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b"/>
          <a:lstStyle/>
          <a:p>
            <a:pPr algn="r" eaLnBrk="0" hangingPunct="0"/>
            <a:fld id="{18FD83C4-BD30-4213-A20B-E11A8EE6ED0D}" type="slidenum">
              <a:rPr lang="da-DK" altLang="da-DK" sz="1200"/>
              <a:pPr algn="r" eaLnBrk="0" hangingPunct="0"/>
              <a:t>27</a:t>
            </a:fld>
            <a:endParaRPr lang="da-DK" altLang="da-DK" sz="1200"/>
          </a:p>
        </p:txBody>
      </p:sp>
      <p:sp>
        <p:nvSpPr>
          <p:cNvPr id="681987" name="Rectangle 2"/>
          <p:cNvSpPr>
            <a:spLocks noGrp="1" noRot="1" noChangeAspect="1" noChangeArrowheads="1" noTextEdit="1"/>
          </p:cNvSpPr>
          <p:nvPr>
            <p:ph type="sldImg"/>
          </p:nvPr>
        </p:nvSpPr>
        <p:spPr>
          <a:ln/>
        </p:spPr>
      </p:sp>
      <p:sp>
        <p:nvSpPr>
          <p:cNvPr id="6819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da-DK" altLang="da-DK"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6</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7</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8</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9</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10</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11</a:t>
            </a:fld>
            <a:endParaRPr lang="en-IE"/>
          </a:p>
        </p:txBody>
      </p:sp>
    </p:spTree>
    <p:extLst>
      <p:ext uri="{BB962C8B-B14F-4D97-AF65-F5344CB8AC3E}">
        <p14:creationId xmlns:p14="http://schemas.microsoft.com/office/powerpoint/2010/main" xmlns="" val="8800890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F7051073-FED1-4B82-9DE9-2F5DEAB8DA33}" type="slidenum">
              <a:rPr lang="en-IE" smtClean="0"/>
              <a:pPr/>
              <a:t>12</a:t>
            </a:fld>
            <a:endParaRPr lang="en-IE"/>
          </a:p>
        </p:txBody>
      </p:sp>
    </p:spTree>
    <p:extLst>
      <p:ext uri="{BB962C8B-B14F-4D97-AF65-F5344CB8AC3E}">
        <p14:creationId xmlns:p14="http://schemas.microsoft.com/office/powerpoint/2010/main" xmlns="" val="8800890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IE"/>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D16DC5C-9C9F-40CF-B94F-E36C32C5375C}" type="slidenum">
              <a:rPr lang="en-IE"/>
              <a:pPr/>
              <a:t>‹#›</a:t>
            </a:fld>
            <a:endParaRPr lang="en-IE"/>
          </a:p>
        </p:txBody>
      </p:sp>
    </p:spTree>
    <p:extLst>
      <p:ext uri="{BB962C8B-B14F-4D97-AF65-F5344CB8AC3E}">
        <p14:creationId xmlns:p14="http://schemas.microsoft.com/office/powerpoint/2010/main" xmlns="" val="2630051276"/>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2AC4B51C-E474-43F2-86C3-25851173695D}" type="slidenum">
              <a:rPr lang="en-IE"/>
              <a:pPr/>
              <a:t>‹#›</a:t>
            </a:fld>
            <a:endParaRPr lang="en-IE"/>
          </a:p>
        </p:txBody>
      </p:sp>
    </p:spTree>
    <p:extLst>
      <p:ext uri="{BB962C8B-B14F-4D97-AF65-F5344CB8AC3E}">
        <p14:creationId xmlns:p14="http://schemas.microsoft.com/office/powerpoint/2010/main" xmlns="" val="920355533"/>
      </p:ext>
    </p:extLst>
  </p:cSld>
  <p:clrMapOvr>
    <a:masterClrMapping/>
  </p:clrMapOvr>
  <p:transition spd="slow">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A39F188-0636-4FE5-A5B9-B5B1E7C79B7A}" type="slidenum">
              <a:rPr lang="en-IE"/>
              <a:pPr/>
              <a:t>‹#›</a:t>
            </a:fld>
            <a:endParaRPr lang="en-IE"/>
          </a:p>
        </p:txBody>
      </p:sp>
    </p:spTree>
    <p:extLst>
      <p:ext uri="{BB962C8B-B14F-4D97-AF65-F5344CB8AC3E}">
        <p14:creationId xmlns:p14="http://schemas.microsoft.com/office/powerpoint/2010/main" xmlns="" val="1549930031"/>
      </p:ext>
    </p:extLst>
  </p:cSld>
  <p:clrMapOvr>
    <a:masterClrMapping/>
  </p:clrMapOvr>
  <p:transition spd="slow">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A60600B5-A75E-44EF-8FB8-2BE108060FF2}" type="slidenum">
              <a:rPr lang="en-IE"/>
              <a:pPr/>
              <a:t>‹#›</a:t>
            </a:fld>
            <a:endParaRPr lang="en-IE"/>
          </a:p>
        </p:txBody>
      </p:sp>
    </p:spTree>
    <p:extLst>
      <p:ext uri="{BB962C8B-B14F-4D97-AF65-F5344CB8AC3E}">
        <p14:creationId xmlns:p14="http://schemas.microsoft.com/office/powerpoint/2010/main" xmlns="" val="3802798494"/>
      </p:ext>
    </p:extLst>
  </p:cSld>
  <p:clrMapOvr>
    <a:masterClrMapping/>
  </p:clrMapOvr>
  <p:transition spd="slow">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5099678-90C1-44A2-9ED8-A08956F2D72C}" type="slidenum">
              <a:rPr lang="en-IE"/>
              <a:pPr/>
              <a:t>‹#›</a:t>
            </a:fld>
            <a:endParaRPr lang="en-IE"/>
          </a:p>
        </p:txBody>
      </p:sp>
    </p:spTree>
    <p:extLst>
      <p:ext uri="{BB962C8B-B14F-4D97-AF65-F5344CB8AC3E}">
        <p14:creationId xmlns:p14="http://schemas.microsoft.com/office/powerpoint/2010/main" xmlns="" val="3243293904"/>
      </p:ext>
    </p:extLst>
  </p:cSld>
  <p:clrMapOvr>
    <a:masterClrMapping/>
  </p:clrMapOvr>
  <p:transition spd="slow">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E5D0AF2D-02DE-43D3-B04D-6D14E40C4A26}" type="slidenum">
              <a:rPr lang="en-IE"/>
              <a:pPr/>
              <a:t>‹#›</a:t>
            </a:fld>
            <a:endParaRPr lang="en-IE"/>
          </a:p>
        </p:txBody>
      </p:sp>
    </p:spTree>
    <p:extLst>
      <p:ext uri="{BB962C8B-B14F-4D97-AF65-F5344CB8AC3E}">
        <p14:creationId xmlns:p14="http://schemas.microsoft.com/office/powerpoint/2010/main" xmlns="" val="2043169708"/>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E6A743E-56EC-45D2-A358-BD893B8A340F}" type="slidenum">
              <a:rPr lang="en-IE"/>
              <a:pPr/>
              <a:t>‹#›</a:t>
            </a:fld>
            <a:endParaRPr lang="en-IE"/>
          </a:p>
        </p:txBody>
      </p:sp>
    </p:spTree>
    <p:extLst>
      <p:ext uri="{BB962C8B-B14F-4D97-AF65-F5344CB8AC3E}">
        <p14:creationId xmlns:p14="http://schemas.microsoft.com/office/powerpoint/2010/main" xmlns="" val="2143016727"/>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23EF21F3-B6E4-4F5C-9516-68A15A410BAF}" type="slidenum">
              <a:rPr lang="en-IE"/>
              <a:pPr/>
              <a:t>‹#›</a:t>
            </a:fld>
            <a:endParaRPr lang="en-IE"/>
          </a:p>
        </p:txBody>
      </p:sp>
    </p:spTree>
    <p:extLst>
      <p:ext uri="{BB962C8B-B14F-4D97-AF65-F5344CB8AC3E}">
        <p14:creationId xmlns:p14="http://schemas.microsoft.com/office/powerpoint/2010/main" xmlns="" val="2203193506"/>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850AB0A5-9C79-43BB-A9D0-80B42A99A8F5}" type="slidenum">
              <a:rPr lang="en-IE"/>
              <a:pPr/>
              <a:t>‹#›</a:t>
            </a:fld>
            <a:endParaRPr lang="en-IE"/>
          </a:p>
        </p:txBody>
      </p:sp>
    </p:spTree>
    <p:extLst>
      <p:ext uri="{BB962C8B-B14F-4D97-AF65-F5344CB8AC3E}">
        <p14:creationId xmlns:p14="http://schemas.microsoft.com/office/powerpoint/2010/main" xmlns="" val="3172285654"/>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AC181100-173E-47DF-9C61-3CC9AA55D74B}" type="slidenum">
              <a:rPr lang="en-IE"/>
              <a:pPr/>
              <a:t>‹#›</a:t>
            </a:fld>
            <a:endParaRPr lang="en-IE"/>
          </a:p>
        </p:txBody>
      </p:sp>
    </p:spTree>
    <p:extLst>
      <p:ext uri="{BB962C8B-B14F-4D97-AF65-F5344CB8AC3E}">
        <p14:creationId xmlns:p14="http://schemas.microsoft.com/office/powerpoint/2010/main" xmlns="" val="2038310686"/>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A198E25A-71BD-4948-9E9E-3E0B7082E397}" type="slidenum">
              <a:rPr lang="en-IE"/>
              <a:pPr/>
              <a:t>‹#›</a:t>
            </a:fld>
            <a:endParaRPr lang="en-IE"/>
          </a:p>
        </p:txBody>
      </p:sp>
    </p:spTree>
    <p:extLst>
      <p:ext uri="{BB962C8B-B14F-4D97-AF65-F5344CB8AC3E}">
        <p14:creationId xmlns:p14="http://schemas.microsoft.com/office/powerpoint/2010/main" xmlns="" val="2280101483"/>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I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25B30316-578F-4CCC-8AB7-87F0F1EAF5CD}" type="slidenum">
              <a:rPr lang="en-IE"/>
              <a:pPr/>
              <a:t>‹#›</a:t>
            </a:fld>
            <a:endParaRPr lang="en-IE"/>
          </a:p>
        </p:txBody>
      </p:sp>
    </p:spTree>
    <p:extLst>
      <p:ext uri="{BB962C8B-B14F-4D97-AF65-F5344CB8AC3E}">
        <p14:creationId xmlns:p14="http://schemas.microsoft.com/office/powerpoint/2010/main" xmlns="" val="613143994"/>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cstate="print">
            <a:lum/>
          </a:blip>
          <a:srcRect/>
          <a:stretch>
            <a:fillRect l="-3000" r="-3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IE" smtClean="0"/>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smtClean="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fld id="{DDBE0340-F297-44E4-A7C0-7391B09C21F6}" type="slidenum">
              <a:rPr lang="en-IE"/>
              <a:pPr/>
              <a:t>‹#›</a:t>
            </a:fld>
            <a:endParaRPr lang="en-I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slow">
    <p:fade thruBlk="1"/>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9775" y="3471143"/>
            <a:ext cx="7772400" cy="1470025"/>
          </a:xfrm>
        </p:spPr>
        <p:txBody>
          <a:bodyPr>
            <a:normAutofit fontScale="90000"/>
          </a:bodyPr>
          <a:lstStyle/>
          <a:p>
            <a:pPr algn="l"/>
            <a:r>
              <a:rPr lang="da-DK" sz="3600" b="1" dirty="0" smtClean="0">
                <a:solidFill>
                  <a:srgbClr val="002060"/>
                </a:solidFill>
              </a:rPr>
              <a:t>IP Crime Enforcement Principles</a:t>
            </a:r>
            <a:br>
              <a:rPr lang="da-DK" sz="3600" b="1" dirty="0" smtClean="0">
                <a:solidFill>
                  <a:srgbClr val="002060"/>
                </a:solidFill>
              </a:rPr>
            </a:br>
            <a:r>
              <a:rPr lang="da-DK" sz="3600" b="1" dirty="0">
                <a:solidFill>
                  <a:srgbClr val="002060"/>
                </a:solidFill>
              </a:rPr>
              <a:t/>
            </a:r>
            <a:br>
              <a:rPr lang="da-DK" sz="3600" b="1" dirty="0">
                <a:solidFill>
                  <a:srgbClr val="002060"/>
                </a:solidFill>
              </a:rPr>
            </a:br>
            <a:r>
              <a:rPr lang="da-DK" sz="3600" b="1" dirty="0">
                <a:solidFill>
                  <a:srgbClr val="002060"/>
                </a:solidFill>
              </a:rPr>
              <a:t/>
            </a:r>
            <a:br>
              <a:rPr lang="da-DK" sz="3600" b="1" dirty="0">
                <a:solidFill>
                  <a:srgbClr val="002060"/>
                </a:solidFill>
              </a:rPr>
            </a:br>
            <a:r>
              <a:rPr lang="ro-RO" sz="2200" b="1" dirty="0">
                <a:solidFill>
                  <a:srgbClr val="002060"/>
                </a:solidFill>
              </a:rPr>
              <a:t>Regional Seminar on Enforcement of Intellectual Property Rights </a:t>
            </a:r>
            <a:r>
              <a:rPr lang="en-IE" sz="2200" b="1" dirty="0">
                <a:solidFill>
                  <a:srgbClr val="002060"/>
                </a:solidFill>
              </a:rPr>
              <a:t/>
            </a:r>
            <a:br>
              <a:rPr lang="en-IE" sz="2200" b="1" dirty="0">
                <a:solidFill>
                  <a:srgbClr val="002060"/>
                </a:solidFill>
              </a:rPr>
            </a:br>
            <a:r>
              <a:rPr lang="ro-RO" sz="2200" b="1" dirty="0">
                <a:solidFill>
                  <a:srgbClr val="002060"/>
                </a:solidFill>
              </a:rPr>
              <a:t>OHIM in cooperation with HIPO</a:t>
            </a:r>
            <a:r>
              <a:rPr lang="en-IE" sz="2200" b="1" dirty="0">
                <a:solidFill>
                  <a:srgbClr val="002060"/>
                </a:solidFill>
              </a:rPr>
              <a:t/>
            </a:r>
            <a:br>
              <a:rPr lang="en-IE" sz="2200" b="1" dirty="0">
                <a:solidFill>
                  <a:srgbClr val="002060"/>
                </a:solidFill>
              </a:rPr>
            </a:br>
            <a:r>
              <a:rPr lang="ro-RO" sz="2200" b="1" dirty="0">
                <a:solidFill>
                  <a:srgbClr val="002060"/>
                </a:solidFill>
              </a:rPr>
              <a:t>Budapest</a:t>
            </a:r>
            <a:r>
              <a:rPr lang="en-IE" sz="2200" b="1" dirty="0">
                <a:solidFill>
                  <a:srgbClr val="002060"/>
                </a:solidFill>
              </a:rPr>
              <a:t/>
            </a:r>
            <a:br>
              <a:rPr lang="en-IE" sz="2200" b="1" dirty="0">
                <a:solidFill>
                  <a:srgbClr val="002060"/>
                </a:solidFill>
              </a:rPr>
            </a:br>
            <a:r>
              <a:rPr lang="ro-RO" sz="2200" b="1" dirty="0">
                <a:solidFill>
                  <a:srgbClr val="002060"/>
                </a:solidFill>
              </a:rPr>
              <a:t>11-13 November 2015</a:t>
            </a:r>
            <a:r>
              <a:rPr lang="en-IE" sz="3600" b="1" dirty="0">
                <a:solidFill>
                  <a:srgbClr val="002060"/>
                </a:solidFill>
              </a:rPr>
              <a:t/>
            </a:r>
            <a:br>
              <a:rPr lang="en-IE" sz="3600" b="1" dirty="0">
                <a:solidFill>
                  <a:srgbClr val="002060"/>
                </a:solidFill>
              </a:rPr>
            </a:br>
            <a:endParaRPr lang="en-IE" sz="3600" b="1" dirty="0">
              <a:solidFill>
                <a:srgbClr val="002060"/>
              </a:solidFill>
            </a:endParaRPr>
          </a:p>
        </p:txBody>
      </p:sp>
      <p:sp>
        <p:nvSpPr>
          <p:cNvPr id="2051" name="Line 3"/>
          <p:cNvSpPr>
            <a:spLocks noChangeShapeType="1"/>
          </p:cNvSpPr>
          <p:nvPr/>
        </p:nvSpPr>
        <p:spPr bwMode="auto">
          <a:xfrm>
            <a:off x="0" y="3541713"/>
            <a:ext cx="9251950" cy="0"/>
          </a:xfrm>
          <a:prstGeom prst="line">
            <a:avLst/>
          </a:prstGeom>
          <a:noFill/>
          <a:ln w="25400">
            <a:solidFill>
              <a:srgbClr val="D4D6D8"/>
            </a:solidFill>
            <a:prstDash val="sysDot"/>
            <a:miter lim="800000"/>
            <a:headEnd/>
            <a:tailEnd/>
          </a:ln>
          <a:extLst>
            <a:ext uri="{909E8E84-426E-40DD-AFC4-6F175D3DCCD1}">
              <a14:hiddenFill xmlns:a14="http://schemas.microsoft.com/office/drawing/2010/main" xmlns="">
                <a:noFill/>
              </a14:hiddenFill>
            </a:ext>
          </a:extLst>
        </p:spPr>
        <p:txBody>
          <a:bodyPr lIns="0" tIns="0" rIns="0" bIns="0"/>
          <a:lstStyle/>
          <a:p>
            <a:endParaRPr lang="en-IE"/>
          </a:p>
        </p:txBody>
      </p:sp>
      <p:sp>
        <p:nvSpPr>
          <p:cNvPr id="3" name="Rectangle 2"/>
          <p:cNvSpPr/>
          <p:nvPr/>
        </p:nvSpPr>
        <p:spPr bwMode="auto">
          <a:xfrm>
            <a:off x="323528" y="116632"/>
            <a:ext cx="2448272" cy="1224136"/>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7" name="Rectangle 8"/>
          <p:cNvSpPr>
            <a:spLocks/>
          </p:cNvSpPr>
          <p:nvPr/>
        </p:nvSpPr>
        <p:spPr bwMode="auto">
          <a:xfrm>
            <a:off x="3082273" y="5373529"/>
            <a:ext cx="5514082" cy="56007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r"/>
            <a:r>
              <a:rPr lang="en-US" sz="1400" dirty="0" smtClean="0">
                <a:solidFill>
                  <a:srgbClr val="002060"/>
                </a:solidFill>
                <a:latin typeface="Helvetica Narrow" pitchFamily="34" charset="0"/>
                <a:ea typeface="Helvetica Neue UltraLight"/>
                <a:cs typeface="Helvetica Neue UltraLight"/>
                <a:sym typeface="Helvetica Neue UltraLight"/>
              </a:rPr>
              <a:t>Erling Vestergaard</a:t>
            </a:r>
          </a:p>
          <a:p>
            <a:pPr algn="r"/>
            <a:r>
              <a:rPr lang="en-US" sz="1400" dirty="0" smtClean="0">
                <a:solidFill>
                  <a:srgbClr val="002060"/>
                </a:solidFill>
                <a:latin typeface="Helvetica Narrow" pitchFamily="34" charset="0"/>
                <a:ea typeface="Helvetica Neue UltraLight"/>
                <a:cs typeface="Helvetica Neue UltraLight"/>
                <a:sym typeface="Helvetica Neue UltraLight"/>
              </a:rPr>
              <a:t>11 November 2015</a:t>
            </a:r>
          </a:p>
          <a:p>
            <a:pPr algn="r"/>
            <a:r>
              <a:rPr lang="en-US" sz="1400" dirty="0" smtClean="0">
                <a:solidFill>
                  <a:srgbClr val="002060"/>
                </a:solidFill>
                <a:latin typeface="Helvetica Narrow" pitchFamily="34" charset="0"/>
                <a:ea typeface="Helvetica Neue UltraLight"/>
                <a:cs typeface="Helvetica Neue UltraLight"/>
                <a:sym typeface="Helvetica Neue UltraLight"/>
              </a:rPr>
              <a:t>Version 2.0</a:t>
            </a:r>
            <a:endParaRPr lang="en-US" sz="1400" dirty="0">
              <a:solidFill>
                <a:srgbClr val="002060"/>
              </a:solidFill>
              <a:latin typeface="Helvetica Narrow" pitchFamily="34" charset="0"/>
              <a:ea typeface="Helvetica Neue UltraLight"/>
              <a:cs typeface="Helvetica Neue UltraLight"/>
              <a:sym typeface="Helvetica Neue UltraLight"/>
            </a:endParaRPr>
          </a:p>
        </p:txBody>
      </p:sp>
    </p:spTree>
    <p:extLst>
      <p:ext uri="{BB962C8B-B14F-4D97-AF65-F5344CB8AC3E}">
        <p14:creationId xmlns:p14="http://schemas.microsoft.com/office/powerpoint/2010/main" xmlns="" val="2712566492"/>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cxnSp>
        <p:nvCxnSpPr>
          <p:cNvPr id="21" name="Straight Arrow Connector 20"/>
          <p:cNvCxnSpPr/>
          <p:nvPr/>
        </p:nvCxnSpPr>
        <p:spPr bwMode="auto">
          <a:xfrm flipH="1" flipV="1">
            <a:off x="5143607" y="3041521"/>
            <a:ext cx="1286313" cy="387479"/>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bwMode="auto">
          <a:xfrm>
            <a:off x="5907119" y="3031459"/>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Administrative</a:t>
            </a:r>
          </a:p>
        </p:txBody>
      </p:sp>
      <p:pic>
        <p:nvPicPr>
          <p:cNvPr id="19" name="Picture 4" descr="http://observatoriodainternet.br/wp-content/uploads/2011/11/CVRIA.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91247" y="2422027"/>
            <a:ext cx="1140793" cy="1013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 name="Tekstboks 44"/>
          <p:cNvSpPr txBox="1">
            <a:spLocks noChangeArrowheads="1"/>
          </p:cNvSpPr>
          <p:nvPr/>
        </p:nvSpPr>
        <p:spPr bwMode="auto">
          <a:xfrm>
            <a:off x="1885851" y="2577499"/>
            <a:ext cx="2832969" cy="10042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0155" tIns="40078" rIns="80155" bIns="40078">
            <a:spAutoFit/>
          </a:bodyPr>
          <a:lstStyle/>
          <a:p>
            <a:r>
              <a:rPr lang="en-US" altLang="da-DK" sz="2000" dirty="0">
                <a:solidFill>
                  <a:srgbClr val="002060"/>
                </a:solidFill>
                <a:cs typeface="Arial" pitchFamily="34" charset="0"/>
              </a:rPr>
              <a:t>CJEU,</a:t>
            </a:r>
          </a:p>
          <a:p>
            <a:r>
              <a:rPr lang="en-US" altLang="da-DK" sz="2000" dirty="0">
                <a:solidFill>
                  <a:srgbClr val="002060"/>
                </a:solidFill>
                <a:cs typeface="Arial" pitchFamily="34" charset="0"/>
              </a:rPr>
              <a:t>C-583/12 Syntax</a:t>
            </a:r>
          </a:p>
          <a:p>
            <a:r>
              <a:rPr lang="en-US" altLang="da-DK" sz="2000" dirty="0">
                <a:solidFill>
                  <a:srgbClr val="002060"/>
                </a:solidFill>
                <a:cs typeface="Arial" pitchFamily="34" charset="0"/>
              </a:rPr>
              <a:t>(9 April 2014)</a:t>
            </a:r>
          </a:p>
        </p:txBody>
      </p:sp>
      <p:cxnSp>
        <p:nvCxnSpPr>
          <p:cNvPr id="20" name="Straight Arrow Connector 19"/>
          <p:cNvCxnSpPr/>
          <p:nvPr/>
        </p:nvCxnSpPr>
        <p:spPr bwMode="auto">
          <a:xfrm flipH="1" flipV="1">
            <a:off x="5009314" y="3616089"/>
            <a:ext cx="1286313" cy="387479"/>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6" name="Rectangle 25"/>
          <p:cNvSpPr/>
          <p:nvPr/>
        </p:nvSpPr>
        <p:spPr bwMode="auto">
          <a:xfrm>
            <a:off x="6213896" y="3724404"/>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Customs</a:t>
            </a:r>
          </a:p>
        </p:txBody>
      </p:sp>
      <p:sp>
        <p:nvSpPr>
          <p:cNvPr id="23" name="Tekstboks 2"/>
          <p:cNvSpPr txBox="1">
            <a:spLocks noChangeArrowheads="1"/>
          </p:cNvSpPr>
          <p:nvPr/>
        </p:nvSpPr>
        <p:spPr bwMode="auto">
          <a:xfrm>
            <a:off x="275362" y="4160602"/>
            <a:ext cx="8689125" cy="481301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pPr>
              <a:spcAft>
                <a:spcPts val="0"/>
              </a:spcAft>
              <a:defRPr/>
            </a:pPr>
            <a:r>
              <a:rPr lang="en-US" sz="2000" b="1" dirty="0"/>
              <a:t>CJEU found that</a:t>
            </a:r>
          </a:p>
          <a:p>
            <a:pPr marL="393869" indent="-393869">
              <a:spcAft>
                <a:spcPts val="0"/>
              </a:spcAft>
              <a:tabLst>
                <a:tab pos="393869" algn="l"/>
              </a:tabLst>
              <a:defRPr/>
            </a:pPr>
            <a:r>
              <a:rPr lang="en-US" sz="2000" dirty="0"/>
              <a:t>- </a:t>
            </a:r>
            <a:r>
              <a:rPr lang="en-US" sz="2000" dirty="0" smtClean="0"/>
              <a:t>	The </a:t>
            </a:r>
            <a:r>
              <a:rPr lang="en-US" sz="2000" dirty="0"/>
              <a:t>regulation didn’t exclude administrative proceedings to determine if there had been an infringement under national law in the absence of any initiative by a right holder</a:t>
            </a:r>
          </a:p>
          <a:p>
            <a:pPr>
              <a:spcAft>
                <a:spcPts val="0"/>
              </a:spcAft>
              <a:defRPr/>
            </a:pPr>
            <a:r>
              <a:rPr lang="en-US" sz="2000" dirty="0"/>
              <a:t>But</a:t>
            </a:r>
          </a:p>
          <a:p>
            <a:pPr marL="393869" indent="-393869">
              <a:spcAft>
                <a:spcPts val="0"/>
              </a:spcAft>
              <a:tabLst>
                <a:tab pos="393869" algn="l"/>
              </a:tabLst>
              <a:defRPr/>
            </a:pPr>
            <a:r>
              <a:rPr lang="en-US" sz="2000" dirty="0"/>
              <a:t>- 	</a:t>
            </a:r>
            <a:r>
              <a:rPr lang="en-US" sz="2000" dirty="0" smtClean="0"/>
              <a:t>Such administrative </a:t>
            </a:r>
            <a:r>
              <a:rPr lang="en-US" sz="2000" dirty="0"/>
              <a:t>IPR enforcement must conform with the guarantees provided in </a:t>
            </a:r>
            <a:r>
              <a:rPr lang="en-US" sz="2000" dirty="0" smtClean="0"/>
              <a:t>traditional IP customs enforcement </a:t>
            </a:r>
            <a:endParaRPr lang="en-US" sz="2000" dirty="0"/>
          </a:p>
          <a:p>
            <a:pPr>
              <a:spcAft>
                <a:spcPts val="0"/>
              </a:spcAft>
              <a:defRPr/>
            </a:pPr>
            <a:r>
              <a:rPr lang="en-US" sz="2000" dirty="0"/>
              <a:t>And</a:t>
            </a:r>
          </a:p>
          <a:p>
            <a:pPr marL="393869" indent="-393869">
              <a:spcAft>
                <a:spcPts val="0"/>
              </a:spcAft>
              <a:tabLst>
                <a:tab pos="393869" algn="l"/>
              </a:tabLst>
              <a:defRPr/>
            </a:pPr>
            <a:r>
              <a:rPr lang="en-US" sz="2000" dirty="0"/>
              <a:t>- 	It shall be possible to request a judicial review of final administrative decisions</a:t>
            </a:r>
          </a:p>
          <a:p>
            <a:pPr>
              <a:spcAft>
                <a:spcPts val="0"/>
              </a:spcAft>
            </a:pPr>
            <a:endParaRPr lang="en-US" altLang="da-DK" sz="2000" dirty="0" smtClean="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endParaRPr lang="en-US" altLang="da-DK" sz="2000" dirty="0">
              <a:solidFill>
                <a:srgbClr val="002060"/>
              </a:solidFill>
            </a:endParaRPr>
          </a:p>
          <a:p>
            <a:endParaRPr lang="da-DK" altLang="da-DK" sz="2000" dirty="0">
              <a:solidFill>
                <a:srgbClr val="002060"/>
              </a:solidFill>
            </a:endParaRPr>
          </a:p>
        </p:txBody>
      </p:sp>
      <p:sp>
        <p:nvSpPr>
          <p:cNvPr id="16"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8"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3392546348"/>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26" name="Rectangle 25"/>
          <p:cNvSpPr/>
          <p:nvPr/>
        </p:nvSpPr>
        <p:spPr bwMode="auto">
          <a:xfrm>
            <a:off x="6213896" y="3724404"/>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Customs</a:t>
            </a:r>
            <a:endParaRPr lang="sv-SE" sz="2400" b="1" dirty="0">
              <a:solidFill>
                <a:schemeClr val="bg1"/>
              </a:solidFill>
            </a:endParaRPr>
          </a:p>
        </p:txBody>
      </p:sp>
      <p:sp>
        <p:nvSpPr>
          <p:cNvPr id="27" name="Rectangle 26"/>
          <p:cNvSpPr/>
          <p:nvPr/>
        </p:nvSpPr>
        <p:spPr bwMode="auto">
          <a:xfrm>
            <a:off x="6429920" y="4420518"/>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Civil</a:t>
            </a:r>
            <a:endParaRPr lang="sv-SE" sz="2400" b="1" dirty="0">
              <a:solidFill>
                <a:schemeClr val="bg1"/>
              </a:solidFill>
            </a:endParaRPr>
          </a:p>
        </p:txBody>
      </p:sp>
      <p:cxnSp>
        <p:nvCxnSpPr>
          <p:cNvPr id="21" name="Straight Arrow Connector 20"/>
          <p:cNvCxnSpPr/>
          <p:nvPr/>
        </p:nvCxnSpPr>
        <p:spPr bwMode="auto">
          <a:xfrm flipH="1">
            <a:off x="4737611" y="2632400"/>
            <a:ext cx="940560" cy="426824"/>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bwMode="auto">
          <a:xfrm>
            <a:off x="5907119" y="303145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Administrative</a:t>
            </a:r>
          </a:p>
        </p:txBody>
      </p:sp>
      <p:sp>
        <p:nvSpPr>
          <p:cNvPr id="18" name="Rectangle 17"/>
          <p:cNvSpPr/>
          <p:nvPr/>
        </p:nvSpPr>
        <p:spPr bwMode="auto">
          <a:xfrm>
            <a:off x="5590362" y="2318369"/>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Criminal</a:t>
            </a:r>
          </a:p>
        </p:txBody>
      </p:sp>
      <p:sp>
        <p:nvSpPr>
          <p:cNvPr id="20" name="Text Box 4"/>
          <p:cNvSpPr txBox="1">
            <a:spLocks noChangeArrowheads="1"/>
          </p:cNvSpPr>
          <p:nvPr/>
        </p:nvSpPr>
        <p:spPr bwMode="auto">
          <a:xfrm>
            <a:off x="539552" y="2420888"/>
            <a:ext cx="4198059" cy="2598398"/>
          </a:xfrm>
          <a:prstGeom prst="rect">
            <a:avLst/>
          </a:prstGeom>
          <a:solidFill>
            <a:srgbClr val="C00000"/>
          </a:solidFill>
          <a:ln w="9360">
            <a:solidFill>
              <a:srgbClr val="FFFFFF"/>
            </a:solidFill>
            <a:miter lim="800000"/>
            <a:headEnd/>
            <a:tailEnd/>
          </a:ln>
        </p:spPr>
        <p:txBody>
          <a:bodyPr wrap="square" lIns="104387" tIns="52194" rIns="104387" bIns="52194">
            <a:spAutoFit/>
          </a:bodyPr>
          <a:ls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bg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bg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bg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bg1"/>
                </a:solidFill>
                <a:latin typeface="Arial" pitchFamily="34" charset="0"/>
                <a:ea typeface="ヒラギノ角ゴ Pro W3"/>
                <a:cs typeface="ヒラギノ角ゴ Pro W3"/>
              </a:defRPr>
            </a:lvl9pPr>
          </a:lstStyle>
          <a:p>
            <a:r>
              <a:rPr lang="da-DK" sz="1800" b="1" dirty="0" smtClean="0"/>
              <a:t>Commission Proposal for a Criminal IPR Enforcement Directive, 2005</a:t>
            </a:r>
          </a:p>
          <a:p>
            <a:endParaRPr lang="da-DK" sz="1800" b="1" dirty="0"/>
          </a:p>
          <a:p>
            <a:r>
              <a:rPr lang="da-DK" sz="1800" b="1" dirty="0" smtClean="0"/>
              <a:t>Updated 2006</a:t>
            </a:r>
          </a:p>
          <a:p>
            <a:endParaRPr lang="da-DK" sz="1800" b="1" dirty="0"/>
          </a:p>
          <a:p>
            <a:r>
              <a:rPr lang="da-DK" sz="1800" b="1" dirty="0" smtClean="0"/>
              <a:t>Withdrawn 2009</a:t>
            </a:r>
          </a:p>
          <a:p>
            <a:endParaRPr lang="da-DK" sz="1800" b="1" dirty="0"/>
          </a:p>
          <a:p>
            <a:r>
              <a:rPr lang="da-DK" sz="1800" b="1" dirty="0" smtClean="0"/>
              <a:t>ACTA, negotiated and rejected by European Parliament</a:t>
            </a:r>
            <a:endParaRPr lang="en-IE" sz="1800" dirty="0" smtClean="0"/>
          </a:p>
        </p:txBody>
      </p:sp>
      <p:sp>
        <p:nvSpPr>
          <p:cNvPr id="19"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22"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555364576"/>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26" name="Rectangle 25"/>
          <p:cNvSpPr/>
          <p:nvPr/>
        </p:nvSpPr>
        <p:spPr bwMode="auto">
          <a:xfrm>
            <a:off x="6213896" y="3724404"/>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Customs</a:t>
            </a:r>
            <a:endParaRPr lang="sv-SE" sz="2400" b="1" dirty="0">
              <a:solidFill>
                <a:schemeClr val="bg1"/>
              </a:solidFill>
            </a:endParaRPr>
          </a:p>
        </p:txBody>
      </p:sp>
      <p:sp>
        <p:nvSpPr>
          <p:cNvPr id="27" name="Rectangle 26"/>
          <p:cNvSpPr/>
          <p:nvPr/>
        </p:nvSpPr>
        <p:spPr bwMode="auto">
          <a:xfrm>
            <a:off x="6429920" y="4420518"/>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Civil</a:t>
            </a:r>
            <a:endParaRPr lang="sv-SE" sz="2400" b="1" dirty="0">
              <a:solidFill>
                <a:schemeClr val="bg1"/>
              </a:solidFill>
            </a:endParaRPr>
          </a:p>
        </p:txBody>
      </p:sp>
      <p:cxnSp>
        <p:nvCxnSpPr>
          <p:cNvPr id="21" name="Straight Arrow Connector 20"/>
          <p:cNvCxnSpPr/>
          <p:nvPr/>
        </p:nvCxnSpPr>
        <p:spPr bwMode="auto">
          <a:xfrm flipH="1">
            <a:off x="4737611" y="2632400"/>
            <a:ext cx="940560" cy="426824"/>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bwMode="auto">
          <a:xfrm>
            <a:off x="5907119" y="303145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Administrative</a:t>
            </a:r>
          </a:p>
        </p:txBody>
      </p:sp>
      <p:sp>
        <p:nvSpPr>
          <p:cNvPr id="18" name="Rectangle 17"/>
          <p:cNvSpPr/>
          <p:nvPr/>
        </p:nvSpPr>
        <p:spPr bwMode="auto">
          <a:xfrm>
            <a:off x="5590362" y="2318369"/>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Criminal</a:t>
            </a:r>
          </a:p>
        </p:txBody>
      </p:sp>
      <p:sp>
        <p:nvSpPr>
          <p:cNvPr id="24" name="Text Box 4"/>
          <p:cNvSpPr txBox="1">
            <a:spLocks noChangeArrowheads="1"/>
          </p:cNvSpPr>
          <p:nvPr/>
        </p:nvSpPr>
        <p:spPr bwMode="auto">
          <a:xfrm>
            <a:off x="539552" y="2420888"/>
            <a:ext cx="4198059" cy="2321399"/>
          </a:xfrm>
          <a:prstGeom prst="rect">
            <a:avLst/>
          </a:prstGeom>
          <a:solidFill>
            <a:srgbClr val="C00000"/>
          </a:solidFill>
          <a:ln w="9360">
            <a:solidFill>
              <a:srgbClr val="FFFFFF"/>
            </a:solidFill>
            <a:miter lim="800000"/>
            <a:headEnd/>
            <a:tailEnd/>
          </a:ln>
        </p:spPr>
        <p:txBody>
          <a:bodyPr wrap="square" lIns="104387" tIns="52194" rIns="104387" bIns="52194">
            <a:spAutoFit/>
          </a:bodyPr>
          <a:ls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bg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bg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bg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bg1"/>
                </a:solidFill>
                <a:latin typeface="Arial" pitchFamily="34" charset="0"/>
                <a:ea typeface="ヒラギノ角ゴ Pro W3"/>
                <a:cs typeface="ヒラギノ角ゴ Pro W3"/>
              </a:defRPr>
            </a:lvl9pPr>
          </a:lstStyle>
          <a:p>
            <a:r>
              <a:rPr lang="en-IE" sz="1800" b="1" dirty="0"/>
              <a:t>TRIPS III-5,  Article 61</a:t>
            </a:r>
          </a:p>
          <a:p>
            <a:pPr marL="273050" indent="-273050">
              <a:tabLst>
                <a:tab pos="273050" algn="l"/>
              </a:tabLst>
            </a:pPr>
            <a:r>
              <a:rPr lang="en-IE" sz="1800" dirty="0"/>
              <a:t>-	wilful trademark counterfeiting or copyright piracy on a commercial scale</a:t>
            </a:r>
          </a:p>
          <a:p>
            <a:pPr marL="273050" indent="-273050">
              <a:tabLst>
                <a:tab pos="273050" algn="l"/>
              </a:tabLst>
            </a:pPr>
            <a:r>
              <a:rPr lang="en-IE" sz="1800" dirty="0" smtClean="0"/>
              <a:t>-	imprisonment </a:t>
            </a:r>
            <a:r>
              <a:rPr lang="en-IE" sz="1800" dirty="0"/>
              <a:t>and/or monetary fines seizure, forfeiture and destruction of the infringing goods and of any materials and </a:t>
            </a:r>
            <a:r>
              <a:rPr lang="en-IE" sz="1800" dirty="0" smtClean="0"/>
              <a:t>implements</a:t>
            </a:r>
            <a:endParaRPr lang="en-IE" sz="1800" dirty="0"/>
          </a:p>
        </p:txBody>
      </p:sp>
      <p:sp>
        <p:nvSpPr>
          <p:cNvPr id="19"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20"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962099372"/>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26" name="Rectangle 25"/>
          <p:cNvSpPr/>
          <p:nvPr/>
        </p:nvSpPr>
        <p:spPr bwMode="auto">
          <a:xfrm>
            <a:off x="6213896" y="3724404"/>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Customs</a:t>
            </a:r>
          </a:p>
        </p:txBody>
      </p:sp>
      <p:cxnSp>
        <p:nvCxnSpPr>
          <p:cNvPr id="21" name="Straight Arrow Connector 20"/>
          <p:cNvCxnSpPr>
            <a:endCxn id="22" idx="3"/>
          </p:cNvCxnSpPr>
          <p:nvPr/>
        </p:nvCxnSpPr>
        <p:spPr bwMode="auto">
          <a:xfrm flipH="1">
            <a:off x="4997369" y="3218018"/>
            <a:ext cx="999732" cy="393212"/>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bwMode="auto">
          <a:xfrm>
            <a:off x="5907119" y="3031459"/>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Administrative</a:t>
            </a:r>
          </a:p>
        </p:txBody>
      </p:sp>
      <p:cxnSp>
        <p:nvCxnSpPr>
          <p:cNvPr id="19" name="Straight Arrow Connector 18"/>
          <p:cNvCxnSpPr/>
          <p:nvPr/>
        </p:nvCxnSpPr>
        <p:spPr bwMode="auto">
          <a:xfrm flipH="1" flipV="1">
            <a:off x="4997888" y="4420006"/>
            <a:ext cx="1751746" cy="296841"/>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2" name="Text Box 4"/>
          <p:cNvSpPr txBox="1">
            <a:spLocks noChangeArrowheads="1"/>
          </p:cNvSpPr>
          <p:nvPr/>
        </p:nvSpPr>
        <p:spPr bwMode="auto">
          <a:xfrm>
            <a:off x="799310" y="2681363"/>
            <a:ext cx="4198059" cy="1859734"/>
          </a:xfrm>
          <a:prstGeom prst="rect">
            <a:avLst/>
          </a:prstGeom>
          <a:solidFill>
            <a:srgbClr val="C00000"/>
          </a:solidFill>
          <a:ln w="9360">
            <a:solidFill>
              <a:srgbClr val="FFFFFF"/>
            </a:solidFill>
            <a:miter lim="800000"/>
            <a:headEnd/>
            <a:tailEnd/>
          </a:ln>
        </p:spPr>
        <p:txBody>
          <a:bodyPr wrap="square" lIns="104387" tIns="52194" rIns="104387" bIns="52194">
            <a:spAutoFit/>
          </a:bodyPr>
          <a:ls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bg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bg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bg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bg1"/>
                </a:solidFill>
                <a:latin typeface="Arial" pitchFamily="34" charset="0"/>
                <a:ea typeface="ヒラギノ角ゴ Pro W3"/>
                <a:cs typeface="ヒラギノ角ゴ Pro W3"/>
              </a:defRPr>
            </a:lvl9pPr>
          </a:lstStyle>
          <a:p>
            <a:pPr algn="ctr"/>
            <a:r>
              <a:rPr lang="en-IE" b="1" dirty="0" smtClean="0"/>
              <a:t>Infringement</a:t>
            </a:r>
          </a:p>
          <a:p>
            <a:pPr algn="ctr"/>
            <a:endParaRPr lang="da-DK" sz="1800" b="1" dirty="0"/>
          </a:p>
          <a:p>
            <a:pPr algn="ctr"/>
            <a:endParaRPr lang="da-DK" sz="1800" b="1" dirty="0" smtClean="0"/>
          </a:p>
          <a:p>
            <a:pPr algn="ctr"/>
            <a:endParaRPr lang="da-DK" sz="1800" b="1" dirty="0"/>
          </a:p>
          <a:p>
            <a:pPr algn="ctr"/>
            <a:endParaRPr lang="en-IE" sz="1800" dirty="0" smtClean="0"/>
          </a:p>
          <a:p>
            <a:pPr marL="285750" indent="-285750">
              <a:buFontTx/>
              <a:buChar char="-"/>
              <a:tabLst>
                <a:tab pos="273050" algn="l"/>
              </a:tabLst>
            </a:pPr>
            <a:endParaRPr lang="en-IE" sz="1800" dirty="0"/>
          </a:p>
        </p:txBody>
      </p:sp>
      <p:sp>
        <p:nvSpPr>
          <p:cNvPr id="25" name="Rectangle 24"/>
          <p:cNvSpPr/>
          <p:nvPr/>
        </p:nvSpPr>
        <p:spPr bwMode="auto">
          <a:xfrm>
            <a:off x="2959248" y="3431430"/>
            <a:ext cx="1872208"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Counterfeiting</a:t>
            </a:r>
            <a:endParaRPr lang="sv-SE" sz="2400" b="1" dirty="0">
              <a:solidFill>
                <a:schemeClr val="bg1"/>
              </a:solidFill>
            </a:endParaRPr>
          </a:p>
        </p:txBody>
      </p:sp>
      <p:sp>
        <p:nvSpPr>
          <p:cNvPr id="28" name="Rectangle 27"/>
          <p:cNvSpPr/>
          <p:nvPr/>
        </p:nvSpPr>
        <p:spPr bwMode="auto">
          <a:xfrm>
            <a:off x="971600" y="3429000"/>
            <a:ext cx="1872208"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Piracy</a:t>
            </a:r>
            <a:endParaRPr lang="sv-SE" sz="2400" b="1" dirty="0">
              <a:solidFill>
                <a:schemeClr val="bg1"/>
              </a:solidFill>
            </a:endParaRPr>
          </a:p>
        </p:txBody>
      </p:sp>
      <p:cxnSp>
        <p:nvCxnSpPr>
          <p:cNvPr id="29" name="Straight Arrow Connector 28"/>
          <p:cNvCxnSpPr/>
          <p:nvPr/>
        </p:nvCxnSpPr>
        <p:spPr bwMode="auto">
          <a:xfrm flipH="1">
            <a:off x="2483768" y="2787696"/>
            <a:ext cx="3182641" cy="537028"/>
          </a:xfrm>
          <a:prstGeom prst="straightConnector1">
            <a:avLst/>
          </a:prstGeom>
          <a:solidFill>
            <a:schemeClr val="accent1"/>
          </a:solidFill>
          <a:ln w="38100" cap="flat" cmpd="sng" algn="ctr">
            <a:solidFill>
              <a:schemeClr val="bg2"/>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0" name="Straight Arrow Connector 29"/>
          <p:cNvCxnSpPr/>
          <p:nvPr/>
        </p:nvCxnSpPr>
        <p:spPr bwMode="auto">
          <a:xfrm flipH="1">
            <a:off x="3895352" y="2762945"/>
            <a:ext cx="1878181" cy="561779"/>
          </a:xfrm>
          <a:prstGeom prst="straightConnector1">
            <a:avLst/>
          </a:prstGeom>
          <a:solidFill>
            <a:schemeClr val="accent1"/>
          </a:solidFill>
          <a:ln w="38100" cap="flat" cmpd="sng" algn="ctr">
            <a:solidFill>
              <a:schemeClr val="bg2"/>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8" name="Rectangle 17"/>
          <p:cNvSpPr/>
          <p:nvPr/>
        </p:nvSpPr>
        <p:spPr bwMode="auto">
          <a:xfrm>
            <a:off x="5590362" y="231836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Criminal</a:t>
            </a:r>
          </a:p>
        </p:txBody>
      </p:sp>
      <p:cxnSp>
        <p:nvCxnSpPr>
          <p:cNvPr id="31" name="Straight Arrow Connector 30"/>
          <p:cNvCxnSpPr/>
          <p:nvPr/>
        </p:nvCxnSpPr>
        <p:spPr bwMode="auto">
          <a:xfrm flipV="1">
            <a:off x="3419873" y="4139628"/>
            <a:ext cx="360039" cy="297484"/>
          </a:xfrm>
          <a:prstGeom prst="straightConnector1">
            <a:avLst/>
          </a:prstGeom>
          <a:solidFill>
            <a:schemeClr val="accent1"/>
          </a:solidFill>
          <a:ln w="38100" cap="flat" cmpd="sng" algn="ctr">
            <a:solidFill>
              <a:schemeClr val="bg2"/>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2" name="Straight Arrow Connector 31"/>
          <p:cNvCxnSpPr/>
          <p:nvPr/>
        </p:nvCxnSpPr>
        <p:spPr bwMode="auto">
          <a:xfrm flipH="1">
            <a:off x="3347864" y="4139628"/>
            <a:ext cx="3082058" cy="280890"/>
          </a:xfrm>
          <a:prstGeom prst="straightConnector1">
            <a:avLst/>
          </a:prstGeom>
          <a:solidFill>
            <a:schemeClr val="accent1"/>
          </a:solidFill>
          <a:ln w="38100" cap="flat" cmpd="sng" algn="ctr">
            <a:solidFill>
              <a:schemeClr val="bg2"/>
            </a:solidFill>
            <a:prstDash val="solid"/>
            <a:round/>
            <a:headEnd type="non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5" name="Straight Arrow Connector 34"/>
          <p:cNvCxnSpPr/>
          <p:nvPr/>
        </p:nvCxnSpPr>
        <p:spPr bwMode="auto">
          <a:xfrm flipH="1" flipV="1">
            <a:off x="2483768" y="4139628"/>
            <a:ext cx="864097" cy="280890"/>
          </a:xfrm>
          <a:prstGeom prst="straightConnector1">
            <a:avLst/>
          </a:prstGeom>
          <a:solidFill>
            <a:schemeClr val="accent1"/>
          </a:solidFill>
          <a:ln w="38100" cap="flat" cmpd="sng" algn="ctr">
            <a:solidFill>
              <a:schemeClr val="bg2"/>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7" name="Rectangle 26"/>
          <p:cNvSpPr/>
          <p:nvPr/>
        </p:nvSpPr>
        <p:spPr bwMode="auto">
          <a:xfrm>
            <a:off x="6429920" y="4420518"/>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Civil</a:t>
            </a:r>
          </a:p>
        </p:txBody>
      </p:sp>
      <p:cxnSp>
        <p:nvCxnSpPr>
          <p:cNvPr id="24" name="Straight Arrow Connector 23"/>
          <p:cNvCxnSpPr/>
          <p:nvPr/>
        </p:nvCxnSpPr>
        <p:spPr bwMode="auto">
          <a:xfrm flipH="1" flipV="1">
            <a:off x="4997371" y="3851206"/>
            <a:ext cx="999729" cy="288422"/>
          </a:xfrm>
          <a:prstGeom prst="straightConnector1">
            <a:avLst/>
          </a:prstGeom>
          <a:solidFill>
            <a:schemeClr val="accent1"/>
          </a:solidFill>
          <a:ln w="38100" cap="flat" cmpd="sng" algn="ctr">
            <a:solidFill>
              <a:schemeClr val="bg2"/>
            </a:solidFill>
            <a:prstDash val="dash"/>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cxnSp>
        <p:nvCxnSpPr>
          <p:cNvPr id="33" name="Straight Arrow Connector 32"/>
          <p:cNvCxnSpPr/>
          <p:nvPr/>
        </p:nvCxnSpPr>
        <p:spPr bwMode="auto">
          <a:xfrm flipH="1">
            <a:off x="4997888" y="2841714"/>
            <a:ext cx="623762" cy="486074"/>
          </a:xfrm>
          <a:prstGeom prst="straightConnector1">
            <a:avLst/>
          </a:prstGeom>
          <a:solidFill>
            <a:schemeClr val="accent1"/>
          </a:solidFill>
          <a:ln w="38100" cap="flat" cmpd="sng" algn="ctr">
            <a:solidFill>
              <a:schemeClr val="bg2"/>
            </a:solidFill>
            <a:prstDash val="dash"/>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34"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36"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60177141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1"/>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17"/>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38" name="Line 14"/>
          <p:cNvSpPr>
            <a:spLocks noChangeShapeType="1"/>
          </p:cNvSpPr>
          <p:nvPr/>
        </p:nvSpPr>
        <p:spPr bwMode="auto">
          <a:xfrm flipH="1">
            <a:off x="2205795" y="4252947"/>
            <a:ext cx="1843632" cy="437606"/>
          </a:xfrm>
          <a:prstGeom prst="line">
            <a:avLst/>
          </a:prstGeom>
          <a:noFill/>
          <a:ln w="38100">
            <a:solidFill>
              <a:schemeClr val="tx1"/>
            </a:solidFill>
            <a:round/>
            <a:headEnd/>
            <a:tailEnd type="triangle" w="med" len="med"/>
          </a:ln>
        </p:spPr>
        <p:txBody>
          <a:bodyPr lIns="80155" tIns="40078" rIns="80155" bIns="40078"/>
          <a:lstStyle/>
          <a:p>
            <a:endParaRPr lang="da-DK"/>
          </a:p>
        </p:txBody>
      </p:sp>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8"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15"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2" name="Text Box 4"/>
          <p:cNvSpPr txBox="1">
            <a:spLocks noChangeArrowheads="1"/>
          </p:cNvSpPr>
          <p:nvPr/>
        </p:nvSpPr>
        <p:spPr bwMode="auto">
          <a:xfrm>
            <a:off x="799310" y="2681363"/>
            <a:ext cx="4198059" cy="1859734"/>
          </a:xfrm>
          <a:prstGeom prst="rect">
            <a:avLst/>
          </a:prstGeom>
          <a:solidFill>
            <a:srgbClr val="C00000"/>
          </a:solidFill>
          <a:ln w="9360">
            <a:solidFill>
              <a:srgbClr val="FFFFFF"/>
            </a:solidFill>
            <a:miter lim="800000"/>
            <a:headEnd/>
            <a:tailEnd/>
          </a:ln>
        </p:spPr>
        <p:txBody>
          <a:bodyPr wrap="square" lIns="104387" tIns="52194" rIns="104387" bIns="52194">
            <a:spAutoFit/>
          </a:bodyPr>
          <a:ls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bg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bg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bg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bg1"/>
                </a:solidFill>
                <a:latin typeface="Arial" pitchFamily="34" charset="0"/>
                <a:ea typeface="ヒラギノ角ゴ Pro W3"/>
                <a:cs typeface="ヒラギノ角ゴ Pro W3"/>
              </a:defRPr>
            </a:lvl9pPr>
          </a:lstStyle>
          <a:p>
            <a:pPr algn="ctr"/>
            <a:r>
              <a:rPr lang="en-IE" b="1" dirty="0" smtClean="0"/>
              <a:t>Infringement</a:t>
            </a:r>
          </a:p>
          <a:p>
            <a:pPr algn="ctr"/>
            <a:endParaRPr lang="da-DK" sz="1800" b="1" dirty="0"/>
          </a:p>
          <a:p>
            <a:pPr algn="ctr"/>
            <a:endParaRPr lang="da-DK" sz="1800" b="1" dirty="0" smtClean="0"/>
          </a:p>
          <a:p>
            <a:pPr algn="ctr"/>
            <a:endParaRPr lang="da-DK" sz="1800" b="1" dirty="0"/>
          </a:p>
          <a:p>
            <a:pPr algn="ctr"/>
            <a:endParaRPr lang="en-IE" sz="1800" dirty="0" smtClean="0"/>
          </a:p>
          <a:p>
            <a:pPr marL="285750" indent="-285750">
              <a:buFontTx/>
              <a:buChar char="-"/>
              <a:tabLst>
                <a:tab pos="273050" algn="l"/>
              </a:tabLst>
            </a:pPr>
            <a:endParaRPr lang="en-IE" sz="1800" dirty="0"/>
          </a:p>
        </p:txBody>
      </p:sp>
      <p:sp>
        <p:nvSpPr>
          <p:cNvPr id="28" name="Rectangle 27"/>
          <p:cNvSpPr/>
          <p:nvPr/>
        </p:nvSpPr>
        <p:spPr bwMode="auto">
          <a:xfrm>
            <a:off x="971600" y="3429000"/>
            <a:ext cx="1872208"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Piracy</a:t>
            </a:r>
            <a:endParaRPr lang="sv-SE" sz="2400" b="1" dirty="0">
              <a:solidFill>
                <a:schemeClr val="bg1"/>
              </a:solidFill>
            </a:endParaRPr>
          </a:p>
        </p:txBody>
      </p:sp>
      <p:sp>
        <p:nvSpPr>
          <p:cNvPr id="24" name="Text Box 4"/>
          <p:cNvSpPr txBox="1">
            <a:spLocks noChangeArrowheads="1"/>
          </p:cNvSpPr>
          <p:nvPr/>
        </p:nvSpPr>
        <p:spPr bwMode="auto">
          <a:xfrm>
            <a:off x="251520" y="4725144"/>
            <a:ext cx="4745849" cy="1754403"/>
          </a:xfrm>
          <a:prstGeom prst="rect">
            <a:avLst/>
          </a:prstGeom>
          <a:solidFill>
            <a:srgbClr val="003300"/>
          </a:solidFill>
          <a:ln w="9360">
            <a:solidFill>
              <a:srgbClr val="FFFFFF"/>
            </a:solidFill>
            <a:miter lim="800000"/>
            <a:headEnd/>
            <a:tailEnd/>
          </a:ln>
        </p:spPr>
        <p:txBody>
          <a:bodyPr wrap="square" lIns="91516" tIns="45758" rIns="91516" bIns="45758">
            <a:spAutoFit/>
          </a:bodyPr>
          <a:lstStyle/>
          <a:p>
            <a:r>
              <a:rPr lang="en-GB" b="1" dirty="0">
                <a:solidFill>
                  <a:schemeClr val="bg1"/>
                </a:solidFill>
              </a:rPr>
              <a:t>Trademark Regulation 207/2009 </a:t>
            </a:r>
          </a:p>
          <a:p>
            <a:r>
              <a:rPr lang="en-GB" b="1" dirty="0">
                <a:solidFill>
                  <a:schemeClr val="bg1"/>
                </a:solidFill>
              </a:rPr>
              <a:t>Article 9: </a:t>
            </a:r>
            <a:r>
              <a:rPr lang="en-US" i="1" dirty="0">
                <a:solidFill>
                  <a:schemeClr val="bg1"/>
                </a:solidFill>
              </a:rPr>
              <a:t>“..identity with, or similarity to, the Community trade mark and the identity or similarity of the goods or services covered by the Community trade mark and the sign, there exists a likelihood of  confusion…”</a:t>
            </a:r>
            <a:endParaRPr lang="da-DK" i="1" dirty="0">
              <a:solidFill>
                <a:schemeClr val="bg1"/>
              </a:solidFill>
            </a:endParaRPr>
          </a:p>
        </p:txBody>
      </p:sp>
      <p:sp>
        <p:nvSpPr>
          <p:cNvPr id="34" name="Text Box 4"/>
          <p:cNvSpPr txBox="1">
            <a:spLocks noChangeArrowheads="1"/>
          </p:cNvSpPr>
          <p:nvPr/>
        </p:nvSpPr>
        <p:spPr bwMode="auto">
          <a:xfrm>
            <a:off x="5148065" y="3068960"/>
            <a:ext cx="3754199" cy="3416397"/>
          </a:xfrm>
          <a:prstGeom prst="rect">
            <a:avLst/>
          </a:prstGeom>
          <a:solidFill>
            <a:srgbClr val="003300"/>
          </a:solidFill>
          <a:ln w="9360">
            <a:solidFill>
              <a:srgbClr val="FFFFFF"/>
            </a:solidFill>
            <a:miter lim="800000"/>
            <a:headEnd/>
            <a:tailEnd/>
          </a:ln>
        </p:spPr>
        <p:txBody>
          <a:bodyPr wrap="square" lIns="91516" tIns="45758" rIns="91516" bIns="45758">
            <a:spAutoFit/>
          </a:bodyPr>
          <a:lstStyle/>
          <a:p>
            <a:r>
              <a:rPr lang="en-GB" b="1" dirty="0">
                <a:solidFill>
                  <a:schemeClr val="bg1"/>
                </a:solidFill>
              </a:rPr>
              <a:t>TRIPS Article 51, note 14</a:t>
            </a:r>
          </a:p>
          <a:p>
            <a:r>
              <a:rPr lang="en-GB" dirty="0">
                <a:solidFill>
                  <a:schemeClr val="bg1"/>
                </a:solidFill>
              </a:rPr>
              <a:t>For the purposes of this Agreement:</a:t>
            </a:r>
            <a:endParaRPr lang="da-DK" dirty="0">
              <a:solidFill>
                <a:schemeClr val="bg1"/>
              </a:solidFill>
            </a:endParaRPr>
          </a:p>
          <a:p>
            <a:r>
              <a:rPr lang="en-GB" i="1" dirty="0">
                <a:solidFill>
                  <a:schemeClr val="bg1"/>
                </a:solidFill>
              </a:rPr>
              <a:t>(a) "counterfeit trademark goods" shall mean any goods, including packaging, bearing without authorization a trademark which is identical to the trademark validly registered in respect of such goods, or which cannot be distinguished in its essential aspects from such a trademark, and which thereby infringes the rights of the owner of the trademark in question under the law of the country of importation;</a:t>
            </a:r>
            <a:endParaRPr lang="da-DK" i="1" dirty="0">
              <a:solidFill>
                <a:schemeClr val="bg1"/>
              </a:solidFill>
            </a:endParaRPr>
          </a:p>
        </p:txBody>
      </p:sp>
      <p:sp>
        <p:nvSpPr>
          <p:cNvPr id="36" name="Text Box 4"/>
          <p:cNvSpPr txBox="1">
            <a:spLocks noChangeArrowheads="1"/>
          </p:cNvSpPr>
          <p:nvPr/>
        </p:nvSpPr>
        <p:spPr bwMode="auto">
          <a:xfrm>
            <a:off x="5148065" y="2348880"/>
            <a:ext cx="3754200" cy="646420"/>
          </a:xfrm>
          <a:prstGeom prst="rect">
            <a:avLst/>
          </a:prstGeom>
          <a:solidFill>
            <a:srgbClr val="003300"/>
          </a:solidFill>
          <a:ln w="9360">
            <a:solidFill>
              <a:srgbClr val="FFFFFF"/>
            </a:solidFill>
            <a:miter lim="800000"/>
            <a:headEnd/>
            <a:tailEnd/>
          </a:ln>
        </p:spPr>
        <p:txBody>
          <a:bodyPr wrap="square" lIns="91527" tIns="45764" rIns="91527" bIns="45764">
            <a:spAutoFit/>
          </a:bodyPr>
          <a:lstStyle/>
          <a:p>
            <a:r>
              <a:rPr lang="en-GB" b="1" dirty="0">
                <a:solidFill>
                  <a:schemeClr val="bg1"/>
                </a:solidFill>
              </a:rPr>
              <a:t>Customs Regulation </a:t>
            </a:r>
            <a:r>
              <a:rPr lang="en-GB" b="1" dirty="0" smtClean="0">
                <a:solidFill>
                  <a:schemeClr val="bg1"/>
                </a:solidFill>
              </a:rPr>
              <a:t>608/2013 </a:t>
            </a:r>
            <a:r>
              <a:rPr lang="en-GB" b="1" dirty="0">
                <a:solidFill>
                  <a:schemeClr val="bg1"/>
                </a:solidFill>
              </a:rPr>
              <a:t>Article 2 </a:t>
            </a:r>
            <a:r>
              <a:rPr lang="en-US" dirty="0">
                <a:solidFill>
                  <a:schemeClr val="bg1"/>
                </a:solidFill>
              </a:rPr>
              <a:t>same definition</a:t>
            </a:r>
            <a:endParaRPr lang="da-DK" dirty="0">
              <a:solidFill>
                <a:schemeClr val="bg1"/>
              </a:solidFill>
            </a:endParaRPr>
          </a:p>
        </p:txBody>
      </p:sp>
      <p:sp>
        <p:nvSpPr>
          <p:cNvPr id="37" name="Text Box 5"/>
          <p:cNvSpPr txBox="1">
            <a:spLocks noChangeArrowheads="1"/>
          </p:cNvSpPr>
          <p:nvPr/>
        </p:nvSpPr>
        <p:spPr bwMode="auto">
          <a:xfrm>
            <a:off x="205773" y="1294655"/>
            <a:ext cx="8696492" cy="982217"/>
          </a:xfrm>
          <a:prstGeom prst="rect">
            <a:avLst/>
          </a:prstGeom>
          <a:solidFill>
            <a:srgbClr val="003300"/>
          </a:solidFill>
          <a:ln w="9360">
            <a:solidFill>
              <a:srgbClr val="FFFFFF"/>
            </a:solidFill>
            <a:miter lim="800000"/>
            <a:headEnd/>
            <a:tailEnd/>
          </a:ln>
        </p:spPr>
        <p:txBody>
          <a:bodyPr wrap="square" lIns="91527" tIns="45764" rIns="91527" bIns="45764">
            <a:spAutoFit/>
          </a:bodyPr>
          <a:lstStyle/>
          <a:p>
            <a:pPr>
              <a:lnSpc>
                <a:spcPct val="110000"/>
              </a:lnSpc>
              <a:tabLst>
                <a:tab pos="0" algn="l"/>
                <a:tab pos="392477" algn="l"/>
                <a:tab pos="786346" algn="l"/>
                <a:tab pos="1180214" algn="l"/>
                <a:tab pos="1574082" algn="l"/>
                <a:tab pos="1967950" algn="l"/>
                <a:tab pos="2361819" algn="l"/>
                <a:tab pos="2755687" algn="l"/>
                <a:tab pos="3149556" algn="l"/>
                <a:tab pos="3543424" algn="l"/>
                <a:tab pos="3937293" algn="l"/>
                <a:tab pos="4331161" algn="l"/>
                <a:tab pos="4725030" algn="l"/>
                <a:tab pos="5118898" algn="l"/>
                <a:tab pos="5512767" algn="l"/>
                <a:tab pos="5906635" algn="l"/>
                <a:tab pos="6300504" algn="l"/>
                <a:tab pos="6694372" algn="l"/>
                <a:tab pos="7088240" algn="l"/>
                <a:tab pos="7482108" algn="l"/>
                <a:tab pos="7875977" algn="l"/>
              </a:tabLst>
            </a:pPr>
            <a:r>
              <a:rPr lang="da-DK" b="1" dirty="0">
                <a:solidFill>
                  <a:schemeClr val="bg1"/>
                </a:solidFill>
              </a:rPr>
              <a:t>Danish </a:t>
            </a:r>
            <a:r>
              <a:rPr lang="da-DK" b="1" dirty="0" err="1">
                <a:solidFill>
                  <a:schemeClr val="bg1"/>
                </a:solidFill>
              </a:rPr>
              <a:t>Supreme</a:t>
            </a:r>
            <a:r>
              <a:rPr lang="da-DK" b="1" dirty="0">
                <a:solidFill>
                  <a:schemeClr val="bg1"/>
                </a:solidFill>
              </a:rPr>
              <a:t> Court </a:t>
            </a:r>
            <a:r>
              <a:rPr lang="da-DK" b="1" dirty="0" err="1">
                <a:solidFill>
                  <a:schemeClr val="bg1"/>
                </a:solidFill>
              </a:rPr>
              <a:t>Ruling</a:t>
            </a:r>
            <a:r>
              <a:rPr lang="da-DK" b="1" dirty="0">
                <a:solidFill>
                  <a:schemeClr val="bg1"/>
                </a:solidFill>
              </a:rPr>
              <a:t> 6. May 2008, U 2008.1826 H: </a:t>
            </a:r>
            <a:r>
              <a:rPr lang="en-US" i="1" dirty="0">
                <a:solidFill>
                  <a:schemeClr val="bg1"/>
                </a:solidFill>
              </a:rPr>
              <a:t>"... intervention under regulation 1383/2003 presupposes identical or nearly identical marks, which would imply a narrower scope than that which would result from trade mark laws similarity and likelihood of confusion."</a:t>
            </a:r>
            <a:endParaRPr lang="da-DK" i="1" dirty="0">
              <a:solidFill>
                <a:schemeClr val="bg1"/>
              </a:solidFill>
            </a:endParaRPr>
          </a:p>
        </p:txBody>
      </p:sp>
      <p:sp>
        <p:nvSpPr>
          <p:cNvPr id="39" name="Line 14"/>
          <p:cNvSpPr>
            <a:spLocks noChangeShapeType="1"/>
          </p:cNvSpPr>
          <p:nvPr/>
        </p:nvSpPr>
        <p:spPr bwMode="auto">
          <a:xfrm>
            <a:off x="3491880" y="3849933"/>
            <a:ext cx="1656185" cy="621817"/>
          </a:xfrm>
          <a:prstGeom prst="line">
            <a:avLst/>
          </a:prstGeom>
          <a:noFill/>
          <a:ln w="38100">
            <a:solidFill>
              <a:schemeClr val="tx1"/>
            </a:solidFill>
            <a:round/>
            <a:headEnd/>
            <a:tailEnd type="triangle" w="med" len="med"/>
          </a:ln>
        </p:spPr>
        <p:txBody>
          <a:bodyPr lIns="80155" tIns="40078" rIns="80155" bIns="40078"/>
          <a:lstStyle/>
          <a:p>
            <a:endParaRPr lang="da-DK"/>
          </a:p>
        </p:txBody>
      </p:sp>
      <p:sp>
        <p:nvSpPr>
          <p:cNvPr id="25" name="Rectangle 24"/>
          <p:cNvSpPr/>
          <p:nvPr/>
        </p:nvSpPr>
        <p:spPr bwMode="auto">
          <a:xfrm>
            <a:off x="2959248" y="3431430"/>
            <a:ext cx="1872208"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Counterfeiting</a:t>
            </a:r>
            <a:endParaRPr lang="sv-SE" sz="2400" b="1" dirty="0">
              <a:solidFill>
                <a:schemeClr val="bg1"/>
              </a:solidFill>
            </a:endParaRPr>
          </a:p>
        </p:txBody>
      </p:sp>
      <p:sp>
        <p:nvSpPr>
          <p:cNvPr id="19" name="Rectangle 18"/>
          <p:cNvSpPr/>
          <p:nvPr/>
        </p:nvSpPr>
        <p:spPr bwMode="auto">
          <a:xfrm>
            <a:off x="547936" y="2690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9" name="Rectangle 8"/>
          <p:cNvSpPr/>
          <p:nvPr/>
        </p:nvSpPr>
        <p:spPr bwMode="auto">
          <a:xfrm>
            <a:off x="488088" y="248743"/>
            <a:ext cx="300379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a-DK" sz="1800" b="0" i="0" u="none" strike="noStrike" cap="none" normalizeH="0" baseline="0" dirty="0" smtClean="0">
                <a:ln>
                  <a:noFill/>
                </a:ln>
                <a:solidFill>
                  <a:srgbClr val="FF0000"/>
                </a:solidFill>
                <a:effectLst/>
                <a:latin typeface="Arial Narrow" pitchFamily="34" charset="0"/>
              </a:rPr>
              <a:t>Now applies to small consignments and in the future</a:t>
            </a:r>
            <a:r>
              <a:rPr kumimoji="0" lang="da-DK" sz="1800" b="0" i="0" u="none" strike="noStrike" cap="none" normalizeH="0" dirty="0" smtClean="0">
                <a:ln>
                  <a:noFill/>
                </a:ln>
                <a:solidFill>
                  <a:srgbClr val="FF0000"/>
                </a:solidFill>
                <a:effectLst/>
                <a:latin typeface="Arial Narrow" pitchFamily="34" charset="0"/>
              </a:rPr>
              <a:t> goods in transit</a:t>
            </a:r>
            <a:endParaRPr kumimoji="0" lang="en-IE" sz="1800" b="0" i="0" u="none" strike="noStrike" cap="none" normalizeH="0" baseline="0" dirty="0" smtClean="0">
              <a:ln>
                <a:noFill/>
              </a:ln>
              <a:solidFill>
                <a:srgbClr val="FF0000"/>
              </a:solidFill>
              <a:effectLst/>
              <a:latin typeface="Arial Narrow" pitchFamily="34" charset="0"/>
            </a:endParaRPr>
          </a:p>
        </p:txBody>
      </p:sp>
      <p:cxnSp>
        <p:nvCxnSpPr>
          <p:cNvPr id="3" name="Straight Arrow Connector 2"/>
          <p:cNvCxnSpPr/>
          <p:nvPr/>
        </p:nvCxnSpPr>
        <p:spPr bwMode="auto">
          <a:xfrm flipH="1" flipV="1">
            <a:off x="1989984" y="908720"/>
            <a:ext cx="969264" cy="313927"/>
          </a:xfrm>
          <a:prstGeom prst="straightConnector1">
            <a:avLst/>
          </a:prstGeom>
          <a:solidFill>
            <a:schemeClr val="accent1"/>
          </a:solidFill>
          <a:ln w="9525"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xmlns="" val="393353087"/>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24" grpId="0" animBg="1"/>
      <p:bldP spid="34" grpId="0" animBg="1"/>
      <p:bldP spid="36" grpId="0" animBg="1"/>
      <p:bldP spid="37" grpId="0" animBg="1"/>
      <p:bldP spid="39" grpId="0" animBg="1"/>
      <p:bldP spid="9"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4" name="Content Placeholder 3"/>
          <p:cNvSpPr>
            <a:spLocks noGrp="1"/>
          </p:cNvSpPr>
          <p:nvPr>
            <p:ph/>
          </p:nvPr>
        </p:nvSpPr>
        <p:spPr>
          <a:xfrm>
            <a:off x="676394" y="1844824"/>
            <a:ext cx="8072070" cy="648072"/>
          </a:xfrm>
        </p:spPr>
        <p:txBody>
          <a:bodyPr/>
          <a:lstStyle/>
          <a:p>
            <a:pPr marL="1438275" indent="-1438275">
              <a:buNone/>
              <a:tabLst>
                <a:tab pos="1438275" algn="l"/>
              </a:tabLst>
            </a:pPr>
            <a:endParaRPr lang="es-ES" sz="2400" b="1" kern="1200" dirty="0" smtClean="0">
              <a:solidFill>
                <a:schemeClr val="bg1">
                  <a:lumMod val="50000"/>
                </a:schemeClr>
              </a:solidFill>
              <a:latin typeface="Arial Narrow" pitchFamily="34" charset="0"/>
            </a:endParaRPr>
          </a:p>
          <a:p>
            <a:pPr marL="1438275" indent="-1438275">
              <a:buNone/>
              <a:tabLst>
                <a:tab pos="1438275" algn="l"/>
              </a:tabLst>
            </a:pPr>
            <a:endParaRPr lang="es-ES" sz="2400" b="1" kern="1200" dirty="0">
              <a:solidFill>
                <a:schemeClr val="bg1">
                  <a:lumMod val="50000"/>
                </a:schemeClr>
              </a:solidFill>
              <a:latin typeface="Arial Narrow" pitchFamily="34" charset="0"/>
            </a:endParaRPr>
          </a:p>
          <a:p>
            <a:pPr marL="1438275" indent="-1438275">
              <a:buNone/>
              <a:tabLst>
                <a:tab pos="1438275" algn="l"/>
              </a:tabLst>
            </a:pPr>
            <a:endParaRPr lang="es-ES" sz="2400" b="1" kern="1200" dirty="0" smtClean="0">
              <a:solidFill>
                <a:schemeClr val="bg1">
                  <a:lumMod val="50000"/>
                </a:schemeClr>
              </a:solidFill>
              <a:latin typeface="Arial Narrow" pitchFamily="34" charset="0"/>
            </a:endParaRPr>
          </a:p>
          <a:p>
            <a:pPr marL="1438275" indent="-1438275">
              <a:buNone/>
              <a:tabLst>
                <a:tab pos="1438275" algn="l"/>
              </a:tabLst>
            </a:pPr>
            <a:endParaRPr lang="es-ES" sz="2400" b="1" kern="1200" dirty="0">
              <a:solidFill>
                <a:schemeClr val="bg1">
                  <a:lumMod val="50000"/>
                </a:schemeClr>
              </a:solidFill>
              <a:latin typeface="Arial Narrow" pitchFamily="34" charset="0"/>
            </a:endParaRPr>
          </a:p>
          <a:p>
            <a:pPr marL="0" indent="0" algn="ctr">
              <a:buNone/>
              <a:tabLst>
                <a:tab pos="542925" algn="l"/>
              </a:tabLst>
            </a:pPr>
            <a:r>
              <a:rPr lang="es-ES" sz="2400" b="1" kern="1200" dirty="0" err="1">
                <a:solidFill>
                  <a:schemeClr val="bg1">
                    <a:lumMod val="50000"/>
                  </a:schemeClr>
                </a:solidFill>
                <a:latin typeface="Arial Narrow" pitchFamily="34" charset="0"/>
              </a:rPr>
              <a:t>Counterfeiting</a:t>
            </a:r>
            <a:r>
              <a:rPr lang="es-ES" sz="2400" b="1" kern="1200" dirty="0">
                <a:solidFill>
                  <a:schemeClr val="bg1">
                    <a:lumMod val="50000"/>
                  </a:schemeClr>
                </a:solidFill>
                <a:latin typeface="Arial Narrow" pitchFamily="34" charset="0"/>
              </a:rPr>
              <a:t>: </a:t>
            </a:r>
            <a:r>
              <a:rPr lang="es-ES" sz="2400" b="1" kern="1200" dirty="0" smtClean="0">
                <a:solidFill>
                  <a:schemeClr val="bg1">
                    <a:lumMod val="50000"/>
                  </a:schemeClr>
                </a:solidFill>
                <a:latin typeface="Arial Narrow" pitchFamily="34" charset="0"/>
              </a:rPr>
              <a:t>8 </a:t>
            </a:r>
            <a:r>
              <a:rPr lang="es-ES" sz="2400" b="1" kern="1200" dirty="0" err="1" smtClean="0">
                <a:solidFill>
                  <a:schemeClr val="bg1">
                    <a:lumMod val="50000"/>
                  </a:schemeClr>
                </a:solidFill>
                <a:latin typeface="Arial Narrow" pitchFamily="34" charset="0"/>
              </a:rPr>
              <a:t>Essential</a:t>
            </a:r>
            <a:r>
              <a:rPr lang="es-ES" sz="2400" b="1" kern="1200" dirty="0" smtClean="0">
                <a:solidFill>
                  <a:schemeClr val="bg1">
                    <a:lumMod val="50000"/>
                  </a:schemeClr>
                </a:solidFill>
                <a:latin typeface="Arial Narrow" pitchFamily="34" charset="0"/>
              </a:rPr>
              <a:t> </a:t>
            </a:r>
            <a:r>
              <a:rPr lang="es-ES" sz="2400" b="1" kern="1200" dirty="0" err="1" smtClean="0">
                <a:solidFill>
                  <a:schemeClr val="bg1">
                    <a:lumMod val="50000"/>
                  </a:schemeClr>
                </a:solidFill>
                <a:latin typeface="Arial Narrow" pitchFamily="34" charset="0"/>
              </a:rPr>
              <a:t>Things</a:t>
            </a:r>
            <a:r>
              <a:rPr lang="es-ES" sz="2400" b="1" kern="1200" dirty="0" smtClean="0">
                <a:solidFill>
                  <a:schemeClr val="bg1">
                    <a:lumMod val="50000"/>
                  </a:schemeClr>
                </a:solidFill>
                <a:latin typeface="Arial Narrow" pitchFamily="34" charset="0"/>
              </a:rPr>
              <a:t> </a:t>
            </a:r>
            <a:r>
              <a:rPr lang="es-ES" sz="2400" b="1" kern="1200" dirty="0">
                <a:solidFill>
                  <a:schemeClr val="bg1">
                    <a:lumMod val="50000"/>
                  </a:schemeClr>
                </a:solidFill>
                <a:latin typeface="Arial Narrow" pitchFamily="34" charset="0"/>
              </a:rPr>
              <a:t>To </a:t>
            </a:r>
            <a:r>
              <a:rPr lang="es-ES" sz="2400" b="1" kern="1200" dirty="0" err="1">
                <a:solidFill>
                  <a:schemeClr val="bg1">
                    <a:lumMod val="50000"/>
                  </a:schemeClr>
                </a:solidFill>
                <a:latin typeface="Arial Narrow" pitchFamily="34" charset="0"/>
              </a:rPr>
              <a:t>Remember</a:t>
            </a:r>
            <a:endParaRPr lang="es-ES" sz="2400" b="1" kern="1200" dirty="0">
              <a:solidFill>
                <a:schemeClr val="bg1">
                  <a:lumMod val="50000"/>
                </a:schemeClr>
              </a:solidFill>
              <a:latin typeface="Arial Narrow" pitchFamily="34" charset="0"/>
            </a:endParaRPr>
          </a:p>
          <a:p>
            <a:pPr marL="0" indent="0">
              <a:buNone/>
            </a:pPr>
            <a:r>
              <a:rPr lang="en-GB" sz="2400" dirty="0"/>
              <a:t> </a:t>
            </a:r>
            <a:endParaRPr lang="en-IE" sz="2400" dirty="0"/>
          </a:p>
          <a:p>
            <a:pPr marL="0" indent="0">
              <a:buNone/>
              <a:tabLst>
                <a:tab pos="180975" algn="l"/>
              </a:tabLst>
            </a:pPr>
            <a:endParaRPr lang="en-IE" sz="2400" kern="1200" spc="-71" dirty="0">
              <a:solidFill>
                <a:srgbClr val="15548D"/>
              </a:solidFill>
              <a:latin typeface="Arial Narrow" pitchFamily="34" charset="0"/>
            </a:endParaRPr>
          </a:p>
          <a:p>
            <a:pPr marL="457200" indent="-457200">
              <a:buAutoNum type="arabicPeriod"/>
              <a:tabLst>
                <a:tab pos="180975" algn="l"/>
              </a:tabLst>
            </a:pPr>
            <a:endParaRPr lang="en-IE" sz="2400" kern="1200" spc="-71" dirty="0">
              <a:solidFill>
                <a:srgbClr val="15548D"/>
              </a:solidFill>
              <a:latin typeface="Arial Narrow" pitchFamily="34" charset="0"/>
            </a:endParaRPr>
          </a:p>
        </p:txBody>
      </p:sp>
      <p:sp>
        <p:nvSpPr>
          <p:cNvPr id="6" name="Rectangle 5"/>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9" name="Rectangle 8"/>
          <p:cNvSpPr/>
          <p:nvPr/>
        </p:nvSpPr>
        <p:spPr bwMode="auto">
          <a:xfrm>
            <a:off x="547936" y="2690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1"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1555048662"/>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3977747" cy="37742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pPr>
              <a:spcAft>
                <a:spcPts val="0"/>
              </a:spcAft>
              <a:defRPr/>
            </a:pPr>
            <a:r>
              <a:rPr lang="en-US" sz="2000" b="1" u="sng" dirty="0" smtClean="0"/>
              <a:t>Essential Thing No. 1:</a:t>
            </a:r>
            <a:r>
              <a:rPr lang="en-US" sz="2000" b="1" dirty="0" smtClean="0"/>
              <a:t> Trademark Use</a:t>
            </a:r>
          </a:p>
          <a:p>
            <a:pPr>
              <a:spcAft>
                <a:spcPts val="0"/>
              </a:spcAft>
              <a:defRPr/>
            </a:pPr>
            <a:r>
              <a:rPr lang="en-US" sz="2000" b="1" dirty="0" smtClean="0"/>
              <a:t>[non-exhaustive list]</a:t>
            </a:r>
          </a:p>
          <a:p>
            <a:pPr marL="342900" indent="-342900">
              <a:buFontTx/>
              <a:buChar char="-"/>
            </a:pPr>
            <a:r>
              <a:rPr lang="en-IE" sz="2000" dirty="0" smtClean="0"/>
              <a:t>Affixing </a:t>
            </a:r>
            <a:r>
              <a:rPr lang="en-IE" sz="2000" dirty="0"/>
              <a:t>sign to goods or packaging </a:t>
            </a:r>
            <a:r>
              <a:rPr lang="en-IE" sz="2000" dirty="0" smtClean="0"/>
              <a:t>thereof</a:t>
            </a:r>
          </a:p>
          <a:p>
            <a:pPr marL="342900" indent="-342900">
              <a:buFontTx/>
              <a:buChar char="-"/>
            </a:pPr>
            <a:r>
              <a:rPr lang="en-IE" sz="2000" dirty="0" smtClean="0"/>
              <a:t>Offering </a:t>
            </a:r>
            <a:r>
              <a:rPr lang="en-IE" sz="2000" dirty="0"/>
              <a:t>goods for sale, put them on </a:t>
            </a:r>
            <a:r>
              <a:rPr lang="en-IE" sz="2000" dirty="0" smtClean="0"/>
              <a:t>the market </a:t>
            </a:r>
            <a:r>
              <a:rPr lang="en-IE" sz="2000" dirty="0"/>
              <a:t>or stocks them for those purposes </a:t>
            </a:r>
            <a:r>
              <a:rPr lang="en-IE" sz="2000" dirty="0" smtClean="0"/>
              <a:t> </a:t>
            </a:r>
            <a:r>
              <a:rPr lang="en-IE" sz="2000" dirty="0"/>
              <a:t>the </a:t>
            </a:r>
            <a:r>
              <a:rPr lang="en-IE" sz="2000" dirty="0" smtClean="0"/>
              <a:t>sign</a:t>
            </a:r>
          </a:p>
          <a:p>
            <a:pPr marL="342900" indent="-342900">
              <a:buFontTx/>
              <a:buChar char="-"/>
            </a:pPr>
            <a:r>
              <a:rPr lang="en-IE" sz="2000" dirty="0" smtClean="0"/>
              <a:t>Import </a:t>
            </a:r>
            <a:r>
              <a:rPr lang="en-IE" sz="2000" dirty="0"/>
              <a:t>or </a:t>
            </a:r>
            <a:r>
              <a:rPr lang="en-IE" sz="2000" dirty="0" smtClean="0"/>
              <a:t>export </a:t>
            </a:r>
            <a:r>
              <a:rPr lang="en-IE" sz="2000" dirty="0"/>
              <a:t>goods under the sign </a:t>
            </a:r>
            <a:r>
              <a:rPr lang="en-IE" sz="2000" dirty="0" smtClean="0"/>
              <a:t>(soon also transit)</a:t>
            </a:r>
            <a:endParaRPr lang="en-IE" sz="2000" dirty="0"/>
          </a:p>
          <a:p>
            <a:pPr marL="342900" indent="-342900">
              <a:buFontTx/>
              <a:buChar char="-"/>
            </a:pPr>
            <a:r>
              <a:rPr lang="en-IE" sz="2000" dirty="0" smtClean="0"/>
              <a:t>Using </a:t>
            </a:r>
            <a:r>
              <a:rPr lang="en-IE" sz="2000" dirty="0"/>
              <a:t>the sign on business papers or in </a:t>
            </a:r>
            <a:r>
              <a:rPr lang="en-IE" sz="2000" dirty="0" smtClean="0"/>
              <a:t>advertising</a:t>
            </a:r>
            <a:endParaRPr lang="en-US" altLang="da-DK" sz="2000" dirty="0" smtClean="0">
              <a:solidFill>
                <a:srgbClr val="002060"/>
              </a:solidFill>
            </a:endParaRPr>
          </a:p>
          <a:p>
            <a:pPr>
              <a:spcAft>
                <a:spcPts val="0"/>
              </a:spcAft>
              <a:defRPr/>
            </a:pPr>
            <a:endParaRPr lang="en-US" sz="2000" b="1" dirty="0" smtClean="0"/>
          </a:p>
        </p:txBody>
      </p:sp>
      <p:sp>
        <p:nvSpPr>
          <p:cNvPr id="16" name="Tekstboks 2"/>
          <p:cNvSpPr txBox="1">
            <a:spLocks noChangeArrowheads="1"/>
          </p:cNvSpPr>
          <p:nvPr/>
        </p:nvSpPr>
        <p:spPr bwMode="auto">
          <a:xfrm>
            <a:off x="4770717" y="2504418"/>
            <a:ext cx="3977747" cy="19276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pPr>
              <a:spcAft>
                <a:spcPts val="0"/>
              </a:spcAft>
              <a:defRPr/>
            </a:pPr>
            <a:r>
              <a:rPr lang="en-US" sz="2000" b="1" u="sng" dirty="0"/>
              <a:t>Essential Thing No. 1:</a:t>
            </a:r>
            <a:r>
              <a:rPr lang="en-US" sz="2000" b="1" dirty="0"/>
              <a:t> </a:t>
            </a:r>
            <a:r>
              <a:rPr lang="en-US" sz="2000" b="1" dirty="0" smtClean="0"/>
              <a:t>Copyright </a:t>
            </a:r>
            <a:r>
              <a:rPr lang="en-US" sz="2000" b="1" dirty="0"/>
              <a:t>Use [non-exhaustive list]</a:t>
            </a:r>
          </a:p>
          <a:p>
            <a:pPr marL="342900" indent="-342900">
              <a:buFontTx/>
              <a:buChar char="-"/>
            </a:pPr>
            <a:r>
              <a:rPr lang="en-IE" sz="2000" dirty="0" smtClean="0"/>
              <a:t>Reproduction</a:t>
            </a:r>
          </a:p>
          <a:p>
            <a:pPr marL="342900" indent="-342900">
              <a:buFontTx/>
              <a:buChar char="-"/>
            </a:pPr>
            <a:r>
              <a:rPr lang="da-DK" sz="2000" dirty="0" smtClean="0"/>
              <a:t>Distribution</a:t>
            </a:r>
            <a:endParaRPr lang="en-IE" sz="2000" dirty="0"/>
          </a:p>
          <a:p>
            <a:pPr marL="342900" indent="-342900">
              <a:buFontTx/>
              <a:buChar char="-"/>
            </a:pPr>
            <a:r>
              <a:rPr lang="da-DK" sz="2000" dirty="0" smtClean="0"/>
              <a:t>Communication to the Public</a:t>
            </a:r>
            <a:endParaRPr lang="en-US" altLang="da-DK" sz="2000" dirty="0">
              <a:solidFill>
                <a:srgbClr val="002060"/>
              </a:solidFill>
            </a:endParaRPr>
          </a:p>
          <a:p>
            <a:endParaRPr lang="da-DK" altLang="da-DK" sz="2000" dirty="0">
              <a:solidFill>
                <a:srgbClr val="002060"/>
              </a:solidFill>
            </a:endParaRPr>
          </a:p>
        </p:txBody>
      </p:sp>
      <p:sp>
        <p:nvSpPr>
          <p:cNvPr id="12"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3"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3829848916"/>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8136904" cy="32741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pPr>
              <a:spcAft>
                <a:spcPts val="0"/>
              </a:spcAft>
              <a:defRPr/>
            </a:pPr>
            <a:r>
              <a:rPr lang="en-US" sz="2000" b="1" u="sng" dirty="0" smtClean="0"/>
              <a:t>Essential Thing No. 2:</a:t>
            </a:r>
            <a:r>
              <a:rPr lang="en-US" sz="2000" b="1" dirty="0" smtClean="0"/>
              <a:t> Without Consent from Right Holder</a:t>
            </a:r>
          </a:p>
          <a:p>
            <a:pPr>
              <a:spcAft>
                <a:spcPts val="0"/>
              </a:spcAft>
              <a:defRPr/>
            </a:pPr>
            <a:endParaRPr lang="en-US" sz="2000" b="1" dirty="0" smtClean="0"/>
          </a:p>
          <a:p>
            <a:endParaRPr lang="en-US" sz="2000" dirty="0"/>
          </a:p>
          <a:p>
            <a:pPr>
              <a:spcAft>
                <a:spcPts val="0"/>
              </a:spcAft>
            </a:pPr>
            <a:endParaRPr lang="en-US" altLang="da-DK" sz="2000" dirty="0" smtClean="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endParaRPr lang="en-US" altLang="da-DK" sz="2000" dirty="0">
              <a:solidFill>
                <a:srgbClr val="002060"/>
              </a:solidFill>
            </a:endParaRPr>
          </a:p>
          <a:p>
            <a:endParaRPr lang="da-DK" altLang="da-DK" sz="2000" dirty="0">
              <a:solidFill>
                <a:srgbClr val="002060"/>
              </a:solidFill>
            </a:endParaRPr>
          </a:p>
        </p:txBody>
      </p:sp>
      <p:sp>
        <p:nvSpPr>
          <p:cNvPr id="8"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2"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36021548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3977747" cy="192760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r>
              <a:rPr lang="en-US" sz="2000" b="1" dirty="0"/>
              <a:t>Essential Thing No. 3: </a:t>
            </a:r>
            <a:r>
              <a:rPr lang="en-US" sz="2000" b="1" dirty="0" smtClean="0"/>
              <a:t>Trademarks:</a:t>
            </a:r>
          </a:p>
          <a:p>
            <a:r>
              <a:rPr lang="en-US" sz="2000" b="1" dirty="0" smtClean="0"/>
              <a:t>Mark Used In </a:t>
            </a:r>
            <a:r>
              <a:rPr lang="en-US" sz="2000" b="1" dirty="0"/>
              <a:t>the Course of Trade </a:t>
            </a:r>
            <a:r>
              <a:rPr lang="en-US" sz="2000" b="1" dirty="0" smtClean="0"/>
              <a:t>      </a:t>
            </a:r>
            <a:r>
              <a:rPr lang="en-US" sz="2000" dirty="0" smtClean="0"/>
              <a:t>(</a:t>
            </a:r>
            <a:r>
              <a:rPr lang="en-IE" sz="2000" i="1" dirty="0" smtClean="0"/>
              <a:t>“</a:t>
            </a:r>
            <a:r>
              <a:rPr lang="en-IE" sz="2000" i="1" dirty="0"/>
              <a:t>used in the course of a commercial activity with a view to gain and not as a private matter</a:t>
            </a:r>
            <a:r>
              <a:rPr lang="en-IE" sz="2000" dirty="0"/>
              <a:t>”, Celine C-17/06)</a:t>
            </a:r>
          </a:p>
          <a:p>
            <a:pPr>
              <a:spcAft>
                <a:spcPts val="0"/>
              </a:spcAft>
              <a:defRPr/>
            </a:pPr>
            <a:endParaRPr lang="en-US" sz="2000" b="1" dirty="0" smtClean="0"/>
          </a:p>
        </p:txBody>
      </p:sp>
      <p:sp>
        <p:nvSpPr>
          <p:cNvPr id="16" name="Tekstboks 2"/>
          <p:cNvSpPr txBox="1">
            <a:spLocks noChangeArrowheads="1"/>
          </p:cNvSpPr>
          <p:nvPr/>
        </p:nvSpPr>
        <p:spPr bwMode="auto">
          <a:xfrm>
            <a:off x="4770717" y="2504418"/>
            <a:ext cx="3977747" cy="100427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r>
              <a:rPr lang="en-US" sz="2000" b="1" dirty="0"/>
              <a:t>Essential Thing No. 3: Copyright  - Not </a:t>
            </a:r>
            <a:r>
              <a:rPr lang="en-US" sz="2000" b="1" dirty="0" smtClean="0"/>
              <a:t>Limited </a:t>
            </a:r>
            <a:r>
              <a:rPr lang="en-US" sz="2000" b="1" dirty="0"/>
              <a:t>to Commercial Use</a:t>
            </a:r>
            <a:endParaRPr lang="en-IE" sz="2000" dirty="0"/>
          </a:p>
          <a:p>
            <a:endParaRPr lang="da-DK" altLang="da-DK" sz="2000" dirty="0">
              <a:solidFill>
                <a:srgbClr val="002060"/>
              </a:solidFill>
            </a:endParaRPr>
          </a:p>
        </p:txBody>
      </p:sp>
      <p:sp>
        <p:nvSpPr>
          <p:cNvPr id="12"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3"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562462490"/>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8136904" cy="388968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r>
              <a:rPr lang="en-US" sz="2000" b="1" dirty="0"/>
              <a:t>Essential Thing No. 3: Trademarks </a:t>
            </a:r>
            <a:r>
              <a:rPr lang="da-DK" sz="2000" b="1" dirty="0"/>
              <a:t>[does not apply to Copyright</a:t>
            </a:r>
            <a:r>
              <a:rPr lang="da-DK" sz="2000" b="1" dirty="0" smtClean="0"/>
              <a:t>]: </a:t>
            </a:r>
            <a:r>
              <a:rPr lang="en-US" sz="2000" b="1" dirty="0" smtClean="0"/>
              <a:t>Mark </a:t>
            </a:r>
            <a:r>
              <a:rPr lang="en-US" sz="2000" b="1" dirty="0"/>
              <a:t>Used In the Course of </a:t>
            </a:r>
            <a:r>
              <a:rPr lang="en-US" sz="2000" b="1" dirty="0" smtClean="0"/>
              <a:t>Trade </a:t>
            </a:r>
            <a:r>
              <a:rPr lang="en-US" sz="2000" dirty="0" smtClean="0"/>
              <a:t>(</a:t>
            </a:r>
            <a:r>
              <a:rPr lang="en-IE" sz="2000" i="1" dirty="0"/>
              <a:t>“used in the course of a commercial activity with a view to gain and not as a private matter</a:t>
            </a:r>
            <a:r>
              <a:rPr lang="en-IE" sz="2000" dirty="0"/>
              <a:t>”, Celine C-17/06)</a:t>
            </a:r>
          </a:p>
          <a:p>
            <a:endParaRPr lang="en-US" sz="2000" dirty="0" smtClean="0"/>
          </a:p>
          <a:p>
            <a:endParaRPr lang="en-US" sz="2000" dirty="0"/>
          </a:p>
          <a:p>
            <a:pPr>
              <a:spcAft>
                <a:spcPts val="0"/>
              </a:spcAft>
            </a:pPr>
            <a:endParaRPr lang="en-US" altLang="da-DK" sz="2000" dirty="0" smtClean="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endParaRPr lang="en-US" altLang="da-DK" sz="2000" dirty="0">
              <a:solidFill>
                <a:srgbClr val="002060"/>
              </a:solidFill>
            </a:endParaRPr>
          </a:p>
          <a:p>
            <a:endParaRPr lang="da-DK" altLang="da-DK" sz="2000" dirty="0">
              <a:solidFill>
                <a:srgbClr val="002060"/>
              </a:solidFill>
            </a:endParaRPr>
          </a:p>
        </p:txBody>
      </p:sp>
      <p:sp>
        <p:nvSpPr>
          <p:cNvPr id="8"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2"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136858046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4" name="Content Placeholder 3"/>
          <p:cNvSpPr>
            <a:spLocks noGrp="1"/>
          </p:cNvSpPr>
          <p:nvPr>
            <p:ph/>
          </p:nvPr>
        </p:nvSpPr>
        <p:spPr>
          <a:xfrm>
            <a:off x="676394" y="1844824"/>
            <a:ext cx="8072070" cy="648072"/>
          </a:xfrm>
        </p:spPr>
        <p:txBody>
          <a:bodyPr/>
          <a:lstStyle/>
          <a:p>
            <a:pPr marL="1438275" indent="-1438275">
              <a:buNone/>
              <a:tabLst>
                <a:tab pos="1438275" algn="l"/>
              </a:tabLst>
            </a:pPr>
            <a:endParaRPr lang="es-ES" sz="1900" b="1" kern="1200" dirty="0" smtClean="0">
              <a:solidFill>
                <a:schemeClr val="bg1">
                  <a:lumMod val="50000"/>
                </a:schemeClr>
              </a:solidFill>
              <a:latin typeface="Arial Narrow" pitchFamily="34" charset="0"/>
            </a:endParaRPr>
          </a:p>
          <a:p>
            <a:pPr marL="1438275" indent="-1438275">
              <a:buNone/>
              <a:tabLst>
                <a:tab pos="1438275" algn="l"/>
              </a:tabLst>
            </a:pPr>
            <a:endParaRPr lang="es-ES" sz="1900" b="1" kern="1200" dirty="0">
              <a:solidFill>
                <a:schemeClr val="bg1">
                  <a:lumMod val="50000"/>
                </a:schemeClr>
              </a:solidFill>
              <a:latin typeface="Arial Narrow" pitchFamily="34" charset="0"/>
            </a:endParaRPr>
          </a:p>
          <a:p>
            <a:pPr marL="1438275" indent="-1438275">
              <a:buNone/>
              <a:tabLst>
                <a:tab pos="1438275" algn="l"/>
              </a:tabLst>
            </a:pPr>
            <a:r>
              <a:rPr lang="es-ES" sz="2400" b="1" u="sng" kern="1200" dirty="0" smtClean="0">
                <a:solidFill>
                  <a:schemeClr val="bg1">
                    <a:lumMod val="50000"/>
                  </a:schemeClr>
                </a:solidFill>
                <a:latin typeface="Arial Narrow" pitchFamily="34" charset="0"/>
              </a:rPr>
              <a:t>Content</a:t>
            </a:r>
          </a:p>
          <a:p>
            <a:pPr marL="542925" indent="-542925">
              <a:buAutoNum type="arabicPeriod"/>
              <a:tabLst>
                <a:tab pos="542925" algn="l"/>
              </a:tabLst>
            </a:pPr>
            <a:r>
              <a:rPr lang="es-ES" sz="2400" b="1" kern="1200" dirty="0" smtClean="0">
                <a:solidFill>
                  <a:schemeClr val="bg1">
                    <a:lumMod val="50000"/>
                  </a:schemeClr>
                </a:solidFill>
                <a:latin typeface="Arial Narrow" pitchFamily="34" charset="0"/>
              </a:rPr>
              <a:t>EU IPR Enforcement </a:t>
            </a:r>
            <a:r>
              <a:rPr lang="es-ES" sz="2400" b="1" kern="1200" dirty="0" err="1" smtClean="0">
                <a:solidFill>
                  <a:schemeClr val="bg1">
                    <a:lumMod val="50000"/>
                  </a:schemeClr>
                </a:solidFill>
                <a:latin typeface="Arial Narrow" pitchFamily="34" charset="0"/>
              </a:rPr>
              <a:t>Legislation</a:t>
            </a:r>
            <a:r>
              <a:rPr lang="es-ES" sz="2400" b="1" kern="1200" dirty="0" smtClean="0">
                <a:solidFill>
                  <a:schemeClr val="bg1">
                    <a:lumMod val="50000"/>
                  </a:schemeClr>
                </a:solidFill>
                <a:latin typeface="Arial Narrow" pitchFamily="34" charset="0"/>
              </a:rPr>
              <a:t> </a:t>
            </a:r>
            <a:r>
              <a:rPr lang="es-ES" sz="2400" b="1" kern="1200" dirty="0" err="1" smtClean="0">
                <a:solidFill>
                  <a:schemeClr val="bg1">
                    <a:lumMod val="50000"/>
                  </a:schemeClr>
                </a:solidFill>
                <a:latin typeface="Arial Narrow" pitchFamily="34" charset="0"/>
              </a:rPr>
              <a:t>Overview</a:t>
            </a:r>
            <a:endParaRPr lang="es-ES" sz="2400" b="1" kern="1200" dirty="0" smtClean="0">
              <a:solidFill>
                <a:schemeClr val="bg1">
                  <a:lumMod val="50000"/>
                </a:schemeClr>
              </a:solidFill>
              <a:latin typeface="Arial Narrow" pitchFamily="34" charset="0"/>
            </a:endParaRPr>
          </a:p>
          <a:p>
            <a:pPr marL="542925" indent="-542925">
              <a:buAutoNum type="arabicPeriod"/>
              <a:tabLst>
                <a:tab pos="542925" algn="l"/>
              </a:tabLst>
            </a:pPr>
            <a:r>
              <a:rPr lang="es-ES" sz="2400" b="1" kern="1200" dirty="0" err="1" smtClean="0">
                <a:solidFill>
                  <a:schemeClr val="bg1">
                    <a:lumMod val="50000"/>
                  </a:schemeClr>
                </a:solidFill>
                <a:latin typeface="Arial Narrow" pitchFamily="34" charset="0"/>
              </a:rPr>
              <a:t>Counterfeiting</a:t>
            </a:r>
            <a:r>
              <a:rPr lang="es-ES" sz="2400" b="1" kern="1200" dirty="0" smtClean="0">
                <a:solidFill>
                  <a:schemeClr val="bg1">
                    <a:lumMod val="50000"/>
                  </a:schemeClr>
                </a:solidFill>
                <a:latin typeface="Arial Narrow" pitchFamily="34" charset="0"/>
              </a:rPr>
              <a:t> and </a:t>
            </a:r>
            <a:r>
              <a:rPr lang="es-ES" sz="2400" b="1" kern="1200" dirty="0" err="1" smtClean="0">
                <a:solidFill>
                  <a:schemeClr val="bg1">
                    <a:lumMod val="50000"/>
                  </a:schemeClr>
                </a:solidFill>
                <a:latin typeface="Arial Narrow" pitchFamily="34" charset="0"/>
              </a:rPr>
              <a:t>Piracy</a:t>
            </a:r>
            <a:r>
              <a:rPr lang="es-ES" sz="2400" b="1" kern="1200" dirty="0" smtClean="0">
                <a:solidFill>
                  <a:schemeClr val="bg1">
                    <a:lumMod val="50000"/>
                  </a:schemeClr>
                </a:solidFill>
                <a:latin typeface="Arial Narrow" pitchFamily="34" charset="0"/>
              </a:rPr>
              <a:t>: 8 </a:t>
            </a:r>
            <a:r>
              <a:rPr lang="es-ES" sz="2400" b="1" kern="1200" dirty="0" err="1" smtClean="0">
                <a:solidFill>
                  <a:schemeClr val="bg1">
                    <a:lumMod val="50000"/>
                  </a:schemeClr>
                </a:solidFill>
                <a:latin typeface="Arial Narrow" pitchFamily="34" charset="0"/>
              </a:rPr>
              <a:t>Essential</a:t>
            </a:r>
            <a:r>
              <a:rPr lang="es-ES" sz="2400" b="1" kern="1200" dirty="0" smtClean="0">
                <a:solidFill>
                  <a:schemeClr val="bg1">
                    <a:lumMod val="50000"/>
                  </a:schemeClr>
                </a:solidFill>
                <a:latin typeface="Arial Narrow" pitchFamily="34" charset="0"/>
              </a:rPr>
              <a:t> </a:t>
            </a:r>
            <a:r>
              <a:rPr lang="es-ES" sz="2400" b="1" kern="1200" dirty="0" err="1" smtClean="0">
                <a:solidFill>
                  <a:schemeClr val="bg1">
                    <a:lumMod val="50000"/>
                  </a:schemeClr>
                </a:solidFill>
                <a:latin typeface="Arial Narrow" pitchFamily="34" charset="0"/>
              </a:rPr>
              <a:t>Things</a:t>
            </a:r>
            <a:r>
              <a:rPr lang="es-ES" sz="2400" b="1" kern="1200" dirty="0" smtClean="0">
                <a:solidFill>
                  <a:schemeClr val="bg1">
                    <a:lumMod val="50000"/>
                  </a:schemeClr>
                </a:solidFill>
                <a:latin typeface="Arial Narrow" pitchFamily="34" charset="0"/>
              </a:rPr>
              <a:t> To </a:t>
            </a:r>
            <a:r>
              <a:rPr lang="es-ES" sz="2400" b="1" kern="1200" dirty="0" err="1" smtClean="0">
                <a:solidFill>
                  <a:schemeClr val="bg1">
                    <a:lumMod val="50000"/>
                  </a:schemeClr>
                </a:solidFill>
                <a:latin typeface="Arial Narrow" pitchFamily="34" charset="0"/>
              </a:rPr>
              <a:t>Remember</a:t>
            </a:r>
            <a:endParaRPr lang="es-ES" sz="2400" b="1" kern="1200" dirty="0" smtClean="0">
              <a:solidFill>
                <a:schemeClr val="bg1">
                  <a:lumMod val="50000"/>
                </a:schemeClr>
              </a:solidFill>
              <a:latin typeface="Arial Narrow" pitchFamily="34" charset="0"/>
            </a:endParaRPr>
          </a:p>
          <a:p>
            <a:pPr marL="542925" indent="-542925">
              <a:buAutoNum type="arabicPeriod"/>
              <a:tabLst>
                <a:tab pos="542925" algn="l"/>
              </a:tabLst>
            </a:pPr>
            <a:r>
              <a:rPr lang="es-ES" sz="2400" b="1" kern="1200" dirty="0" smtClean="0">
                <a:solidFill>
                  <a:schemeClr val="bg1">
                    <a:lumMod val="50000"/>
                  </a:schemeClr>
                </a:solidFill>
                <a:latin typeface="Arial Narrow" pitchFamily="34" charset="0"/>
              </a:rPr>
              <a:t>Substantive Criminal </a:t>
            </a:r>
            <a:r>
              <a:rPr lang="es-ES" sz="2400" b="1" kern="1200" dirty="0" err="1" smtClean="0">
                <a:solidFill>
                  <a:schemeClr val="bg1">
                    <a:lumMod val="50000"/>
                  </a:schemeClr>
                </a:solidFill>
                <a:latin typeface="Arial Narrow" pitchFamily="34" charset="0"/>
              </a:rPr>
              <a:t>Law</a:t>
            </a:r>
            <a:endParaRPr lang="es-ES" sz="2400" b="1" kern="1200" dirty="0" smtClean="0">
              <a:solidFill>
                <a:schemeClr val="bg1">
                  <a:lumMod val="50000"/>
                </a:schemeClr>
              </a:solidFill>
              <a:latin typeface="Arial Narrow" pitchFamily="34" charset="0"/>
            </a:endParaRPr>
          </a:p>
          <a:p>
            <a:pPr marL="0" indent="0">
              <a:buNone/>
              <a:tabLst>
                <a:tab pos="542925" algn="l"/>
              </a:tabLst>
            </a:pPr>
            <a:endParaRPr lang="es-ES" sz="2400" b="1" kern="1200" dirty="0" smtClean="0">
              <a:solidFill>
                <a:schemeClr val="bg1">
                  <a:lumMod val="50000"/>
                </a:schemeClr>
              </a:solidFill>
              <a:latin typeface="Arial Narrow" pitchFamily="34" charset="0"/>
            </a:endParaRPr>
          </a:p>
          <a:p>
            <a:pPr marL="0" indent="0">
              <a:buNone/>
              <a:tabLst>
                <a:tab pos="542925" algn="l"/>
              </a:tabLst>
            </a:pPr>
            <a:endParaRPr lang="es-ES" sz="1900" b="1" kern="1200" dirty="0">
              <a:solidFill>
                <a:schemeClr val="bg1">
                  <a:lumMod val="50000"/>
                </a:schemeClr>
              </a:solidFill>
              <a:latin typeface="Arial Narrow" pitchFamily="34" charset="0"/>
            </a:endParaRPr>
          </a:p>
          <a:p>
            <a:pPr marL="542925" indent="-542925">
              <a:buFontTx/>
              <a:buAutoNum type="arabicPeriod"/>
              <a:tabLst>
                <a:tab pos="542925" algn="l"/>
              </a:tabLst>
            </a:pPr>
            <a:endParaRPr lang="es-ES" sz="1900" b="1" kern="1200" dirty="0">
              <a:solidFill>
                <a:schemeClr val="bg1">
                  <a:lumMod val="50000"/>
                </a:schemeClr>
              </a:solidFill>
              <a:latin typeface="Arial Narrow" pitchFamily="34" charset="0"/>
            </a:endParaRPr>
          </a:p>
          <a:p>
            <a:pPr marL="542925" indent="-542925">
              <a:buAutoNum type="arabicPeriod"/>
              <a:tabLst>
                <a:tab pos="542925" algn="l"/>
              </a:tabLst>
            </a:pPr>
            <a:endParaRPr lang="es-ES" sz="1900" b="1" kern="1200" dirty="0" smtClean="0">
              <a:solidFill>
                <a:schemeClr val="bg1">
                  <a:lumMod val="50000"/>
                </a:schemeClr>
              </a:solidFill>
              <a:latin typeface="Arial Narrow" pitchFamily="34" charset="0"/>
            </a:endParaRPr>
          </a:p>
          <a:p>
            <a:pPr marL="1438275" indent="-1438275">
              <a:buAutoNum type="arabicPeriod"/>
              <a:tabLst>
                <a:tab pos="1438275" algn="l"/>
              </a:tabLst>
            </a:pPr>
            <a:endParaRPr lang="es-ES" sz="1900" b="1" kern="1200" dirty="0">
              <a:solidFill>
                <a:schemeClr val="bg1">
                  <a:lumMod val="50000"/>
                </a:schemeClr>
              </a:solidFill>
              <a:latin typeface="Arial Narrow" pitchFamily="34" charset="0"/>
            </a:endParaRPr>
          </a:p>
          <a:p>
            <a:pPr marL="1438275" indent="-1438275">
              <a:buAutoNum type="arabicPeriod"/>
              <a:tabLst>
                <a:tab pos="1438275" algn="l"/>
              </a:tabLst>
            </a:pPr>
            <a:endParaRPr lang="es-ES" sz="1900" b="1" kern="1200" dirty="0">
              <a:solidFill>
                <a:schemeClr val="bg1">
                  <a:lumMod val="50000"/>
                </a:schemeClr>
              </a:solidFill>
              <a:latin typeface="Arial Narrow" pitchFamily="34" charset="0"/>
            </a:endParaRPr>
          </a:p>
          <a:p>
            <a:pPr marL="0" indent="0">
              <a:buNone/>
            </a:pPr>
            <a:r>
              <a:rPr lang="en-GB" sz="2000" dirty="0"/>
              <a:t> </a:t>
            </a:r>
            <a:endParaRPr lang="en-IE" sz="2000" dirty="0"/>
          </a:p>
          <a:p>
            <a:pPr marL="0" indent="0">
              <a:buNone/>
              <a:tabLst>
                <a:tab pos="180975" algn="l"/>
              </a:tabLst>
            </a:pPr>
            <a:endParaRPr lang="en-IE" sz="1800" kern="1200" spc="-71" dirty="0">
              <a:solidFill>
                <a:srgbClr val="15548D"/>
              </a:solidFill>
              <a:latin typeface="Arial Narrow" pitchFamily="34" charset="0"/>
            </a:endParaRPr>
          </a:p>
          <a:p>
            <a:pPr marL="457200" indent="-457200">
              <a:buAutoNum type="arabicPeriod"/>
              <a:tabLst>
                <a:tab pos="180975" algn="l"/>
              </a:tabLst>
            </a:pPr>
            <a:endParaRPr lang="en-IE" sz="1800" kern="1200" spc="-71" dirty="0">
              <a:solidFill>
                <a:srgbClr val="15548D"/>
              </a:solidFill>
              <a:latin typeface="Arial Narrow" pitchFamily="34" charset="0"/>
            </a:endParaRPr>
          </a:p>
        </p:txBody>
      </p:sp>
      <p:sp>
        <p:nvSpPr>
          <p:cNvPr id="8"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9"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
        <p:nvSpPr>
          <p:cNvPr id="10" name="Rectangle 9"/>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Tree>
    <p:extLst>
      <p:ext uri="{BB962C8B-B14F-4D97-AF65-F5344CB8AC3E}">
        <p14:creationId xmlns:p14="http://schemas.microsoft.com/office/powerpoint/2010/main" xmlns="" val="913766445"/>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8136904" cy="358190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r>
              <a:rPr lang="en-US" sz="2000" b="1" dirty="0" smtClean="0"/>
              <a:t>Essential </a:t>
            </a:r>
            <a:r>
              <a:rPr lang="en-US" sz="2000" b="1" dirty="0"/>
              <a:t>Thing No. </a:t>
            </a:r>
            <a:r>
              <a:rPr lang="en-US" sz="2000" b="1" dirty="0" smtClean="0"/>
              <a:t>4: </a:t>
            </a:r>
            <a:r>
              <a:rPr lang="en-US" sz="2000" b="1" dirty="0"/>
              <a:t>In the </a:t>
            </a:r>
            <a:r>
              <a:rPr lang="en-US" sz="2000" b="1" dirty="0" smtClean="0"/>
              <a:t>Relevant Territory </a:t>
            </a:r>
            <a:r>
              <a:rPr lang="en-US" sz="2000" dirty="0" smtClean="0"/>
              <a:t>(a national trademark cover the national territory, an EU trademark (CTM) cover all 28 Member States, all copyright is national)</a:t>
            </a:r>
          </a:p>
          <a:p>
            <a:endParaRPr lang="en-US" sz="2000" dirty="0"/>
          </a:p>
          <a:p>
            <a:pPr>
              <a:spcAft>
                <a:spcPts val="0"/>
              </a:spcAft>
            </a:pPr>
            <a:endParaRPr lang="en-US" altLang="da-DK" sz="2000" dirty="0" smtClean="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endParaRPr lang="en-US" altLang="da-DK" sz="2000" dirty="0">
              <a:solidFill>
                <a:srgbClr val="002060"/>
              </a:solidFill>
            </a:endParaRPr>
          </a:p>
          <a:p>
            <a:endParaRPr lang="da-DK" altLang="da-DK" sz="2000" dirty="0">
              <a:solidFill>
                <a:srgbClr val="002060"/>
              </a:solidFill>
            </a:endParaRPr>
          </a:p>
        </p:txBody>
      </p:sp>
      <p:sp>
        <p:nvSpPr>
          <p:cNvPr id="8"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2"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91251505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8136904" cy="604412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r>
              <a:rPr lang="en-US" sz="2000" b="1" dirty="0" smtClean="0"/>
              <a:t>Essential </a:t>
            </a:r>
            <a:r>
              <a:rPr lang="en-US" sz="2000" b="1" dirty="0"/>
              <a:t>Thing No. </a:t>
            </a:r>
            <a:r>
              <a:rPr lang="en-US" sz="2000" b="1" dirty="0" smtClean="0"/>
              <a:t>5: Trademark - </a:t>
            </a:r>
            <a:r>
              <a:rPr lang="da-DK" sz="2000" b="1" dirty="0" smtClean="0"/>
              <a:t>Of a Sign [does not apply to Copyright]</a:t>
            </a:r>
          </a:p>
          <a:p>
            <a:r>
              <a:rPr lang="da-DK" sz="2000" b="1" dirty="0" smtClean="0"/>
              <a:t>Trademark Infringement</a:t>
            </a:r>
            <a:endParaRPr lang="en-IE" sz="2000" dirty="0" smtClean="0"/>
          </a:p>
          <a:p>
            <a:pPr marL="342900" indent="-342900">
              <a:buFontTx/>
              <a:buChar char="-"/>
            </a:pPr>
            <a:r>
              <a:rPr lang="en-IE" sz="2000" dirty="0" smtClean="0"/>
              <a:t>Identical </a:t>
            </a:r>
            <a:r>
              <a:rPr lang="en-IE" sz="2000" dirty="0"/>
              <a:t>marks for identical </a:t>
            </a:r>
            <a:r>
              <a:rPr lang="en-IE" sz="2000" dirty="0" smtClean="0"/>
              <a:t>goods/services, or</a:t>
            </a:r>
          </a:p>
          <a:p>
            <a:pPr marL="342900" indent="-342900">
              <a:buFontTx/>
              <a:buChar char="-"/>
            </a:pPr>
            <a:r>
              <a:rPr lang="en-IE" sz="2000" dirty="0" smtClean="0"/>
              <a:t>Identical </a:t>
            </a:r>
            <a:r>
              <a:rPr lang="en-IE" sz="2000" dirty="0"/>
              <a:t>marks for similar </a:t>
            </a:r>
            <a:r>
              <a:rPr lang="en-IE" sz="2000" dirty="0" smtClean="0"/>
              <a:t>goods/services + likelihood of </a:t>
            </a:r>
            <a:r>
              <a:rPr lang="en-IE" sz="2000" dirty="0"/>
              <a:t>confusion (including </a:t>
            </a:r>
            <a:r>
              <a:rPr lang="en-IE" sz="2000" dirty="0" smtClean="0"/>
              <a:t>association), or</a:t>
            </a:r>
            <a:endParaRPr lang="en-IE" sz="2000" dirty="0"/>
          </a:p>
          <a:p>
            <a:pPr marL="342900" indent="-342900">
              <a:buFontTx/>
              <a:buChar char="-"/>
            </a:pPr>
            <a:r>
              <a:rPr lang="en-IE" sz="2000" dirty="0" smtClean="0"/>
              <a:t>Similar marks </a:t>
            </a:r>
            <a:r>
              <a:rPr lang="en-IE" sz="2000" dirty="0"/>
              <a:t>for identical/similar goods/services </a:t>
            </a:r>
            <a:r>
              <a:rPr lang="en-IE" sz="2000" dirty="0" smtClean="0"/>
              <a:t>+ likelihood </a:t>
            </a:r>
            <a:r>
              <a:rPr lang="en-IE" sz="2000" dirty="0"/>
              <a:t>of confusion (including </a:t>
            </a:r>
            <a:r>
              <a:rPr lang="en-IE" sz="2000" dirty="0" smtClean="0"/>
              <a:t>association), or</a:t>
            </a:r>
          </a:p>
          <a:p>
            <a:pPr marL="342900" indent="-342900">
              <a:buFontTx/>
              <a:buChar char="-"/>
            </a:pPr>
            <a:r>
              <a:rPr lang="en-IE" sz="2000" dirty="0" smtClean="0"/>
              <a:t>Identical/similar </a:t>
            </a:r>
            <a:r>
              <a:rPr lang="en-IE" sz="2000" dirty="0"/>
              <a:t>marks for dissimilar goods/services </a:t>
            </a:r>
            <a:r>
              <a:rPr lang="en-IE" sz="2000" dirty="0" smtClean="0"/>
              <a:t>+ earlier </a:t>
            </a:r>
            <a:r>
              <a:rPr lang="en-IE" sz="2000" dirty="0"/>
              <a:t>trade mark has a reputation + use would </a:t>
            </a:r>
            <a:r>
              <a:rPr lang="en-IE" sz="2000" dirty="0" smtClean="0"/>
              <a:t>take unfair </a:t>
            </a:r>
            <a:r>
              <a:rPr lang="en-IE" sz="2000" dirty="0"/>
              <a:t>advantage of/be detrimental to </a:t>
            </a:r>
            <a:r>
              <a:rPr lang="en-IE" sz="2000" dirty="0" smtClean="0"/>
              <a:t>character/repute trade </a:t>
            </a:r>
            <a:r>
              <a:rPr lang="en-IE" sz="2000" dirty="0"/>
              <a:t>mark</a:t>
            </a:r>
            <a:r>
              <a:rPr lang="en-IE" sz="2000" dirty="0" smtClean="0"/>
              <a:t>.</a:t>
            </a:r>
            <a:endParaRPr lang="en-US" sz="2000" b="1" dirty="0"/>
          </a:p>
          <a:p>
            <a:pPr>
              <a:spcAft>
                <a:spcPts val="0"/>
              </a:spcAft>
              <a:defRPr/>
            </a:pPr>
            <a:r>
              <a:rPr lang="en-US" sz="2000" b="1" dirty="0" smtClean="0"/>
              <a:t>Counterfeiting</a:t>
            </a:r>
          </a:p>
          <a:p>
            <a:pPr marL="342900" indent="-342900">
              <a:spcAft>
                <a:spcPts val="0"/>
              </a:spcAft>
              <a:buFontTx/>
              <a:buChar char="-"/>
              <a:defRPr/>
            </a:pPr>
            <a:r>
              <a:rPr lang="en-US" sz="2000" dirty="0" smtClean="0"/>
              <a:t>Identical for identical goods/services, or</a:t>
            </a:r>
            <a:endParaRPr lang="en-US" sz="2000" dirty="0"/>
          </a:p>
          <a:p>
            <a:pPr marL="342900" indent="-342900">
              <a:spcAft>
                <a:spcPts val="0"/>
              </a:spcAft>
              <a:buFontTx/>
              <a:buChar char="-"/>
              <a:defRPr/>
            </a:pPr>
            <a:r>
              <a:rPr lang="en-GB" sz="2000" dirty="0" smtClean="0"/>
              <a:t>Mark cannot </a:t>
            </a:r>
            <a:r>
              <a:rPr lang="en-GB" sz="2000" dirty="0"/>
              <a:t>be distinguished in its essential </a:t>
            </a:r>
            <a:r>
              <a:rPr lang="en-GB" sz="2000" dirty="0" smtClean="0"/>
              <a:t>aspects</a:t>
            </a:r>
            <a:endParaRPr lang="en-US" altLang="da-DK" sz="2000" dirty="0" smtClean="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endParaRPr lang="en-US" altLang="da-DK" sz="2000" dirty="0">
              <a:solidFill>
                <a:srgbClr val="002060"/>
              </a:solidFill>
            </a:endParaRPr>
          </a:p>
          <a:p>
            <a:endParaRPr lang="da-DK" altLang="da-DK" sz="2000" dirty="0">
              <a:solidFill>
                <a:srgbClr val="002060"/>
              </a:solidFill>
            </a:endParaRPr>
          </a:p>
        </p:txBody>
      </p:sp>
      <p:sp>
        <p:nvSpPr>
          <p:cNvPr id="8"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2"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242192519"/>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539552" y="227127"/>
            <a:ext cx="2088232" cy="396044"/>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8136904" cy="463604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r>
              <a:rPr lang="en-US" sz="2000" b="1" dirty="0" smtClean="0"/>
              <a:t>Essential </a:t>
            </a:r>
            <a:r>
              <a:rPr lang="en-US" sz="2000" b="1" dirty="0"/>
              <a:t>Thing No. 6</a:t>
            </a:r>
            <a:r>
              <a:rPr lang="en-US" sz="2000" b="1" dirty="0" smtClean="0"/>
              <a:t>: </a:t>
            </a:r>
            <a:r>
              <a:rPr lang="da-DK" sz="2000" b="1" dirty="0" smtClean="0"/>
              <a:t>Use Affects Trademark Functions [does not apply to Copyright]</a:t>
            </a:r>
          </a:p>
          <a:p>
            <a:r>
              <a:rPr lang="da-DK" sz="2000" i="1" dirty="0" smtClean="0"/>
              <a:t>”</a:t>
            </a:r>
            <a:r>
              <a:rPr lang="da-DK" sz="2000" i="1" u="sng" dirty="0" smtClean="0"/>
              <a:t>Essential function</a:t>
            </a:r>
            <a:r>
              <a:rPr lang="da-DK" sz="2000" i="1" dirty="0" smtClean="0"/>
              <a:t>”</a:t>
            </a:r>
          </a:p>
          <a:p>
            <a:r>
              <a:rPr lang="en-US" altLang="da-DK" sz="2000" dirty="0" smtClean="0"/>
              <a:t>C-206/01</a:t>
            </a:r>
            <a:r>
              <a:rPr lang="en-US" altLang="da-DK" sz="2000" dirty="0"/>
              <a:t>, Arsenal, item </a:t>
            </a:r>
            <a:r>
              <a:rPr lang="en-US" altLang="da-DK" sz="2000" dirty="0" smtClean="0"/>
              <a:t>51</a:t>
            </a:r>
            <a:endParaRPr lang="en-US" altLang="da-DK" sz="2000" dirty="0"/>
          </a:p>
          <a:p>
            <a:r>
              <a:rPr lang="en-IE" sz="2000" dirty="0" smtClean="0"/>
              <a:t>Indication </a:t>
            </a:r>
            <a:r>
              <a:rPr lang="en-IE" sz="2000" dirty="0"/>
              <a:t>of </a:t>
            </a:r>
            <a:r>
              <a:rPr lang="en-IE" sz="2000" dirty="0" smtClean="0"/>
              <a:t>origin </a:t>
            </a:r>
          </a:p>
          <a:p>
            <a:r>
              <a:rPr lang="en-IE" sz="2000" dirty="0" smtClean="0"/>
              <a:t>[separation function]</a:t>
            </a:r>
          </a:p>
          <a:p>
            <a:r>
              <a:rPr lang="da-DK" sz="2000" i="1" dirty="0" smtClean="0"/>
              <a:t>”</a:t>
            </a:r>
            <a:r>
              <a:rPr lang="da-DK" sz="2000" i="1" u="sng" dirty="0" smtClean="0"/>
              <a:t>Other functions</a:t>
            </a:r>
            <a:r>
              <a:rPr lang="da-DK" sz="2000" i="1" dirty="0" smtClean="0"/>
              <a:t>...in particular...” </a:t>
            </a:r>
          </a:p>
          <a:p>
            <a:r>
              <a:rPr lang="da-DK" sz="2000" dirty="0" smtClean="0"/>
              <a:t>[</a:t>
            </a:r>
            <a:r>
              <a:rPr lang="da-DK" sz="2000" dirty="0"/>
              <a:t>derived </a:t>
            </a:r>
            <a:r>
              <a:rPr lang="da-DK" sz="2000" dirty="0" smtClean="0"/>
              <a:t>functions]</a:t>
            </a:r>
            <a:endParaRPr lang="da-DK" sz="2000" i="1" dirty="0"/>
          </a:p>
          <a:p>
            <a:r>
              <a:rPr lang="en-US" altLang="da-DK" sz="2000" dirty="0" smtClean="0"/>
              <a:t>C-487/07</a:t>
            </a:r>
            <a:r>
              <a:rPr lang="en-US" altLang="da-DK" sz="2000" dirty="0"/>
              <a:t>, </a:t>
            </a:r>
            <a:r>
              <a:rPr lang="en-US" altLang="da-DK" sz="2000" dirty="0" err="1" smtClean="0"/>
              <a:t>Bellure</a:t>
            </a:r>
            <a:r>
              <a:rPr lang="en-US" altLang="da-DK" sz="2000" dirty="0"/>
              <a:t>, item </a:t>
            </a:r>
            <a:r>
              <a:rPr lang="en-US" altLang="da-DK" sz="2000" dirty="0" smtClean="0"/>
              <a:t>58 </a:t>
            </a:r>
          </a:p>
          <a:p>
            <a:pPr marL="342900" indent="-342900">
              <a:buFontTx/>
              <a:buChar char="-"/>
            </a:pPr>
            <a:r>
              <a:rPr lang="en-IE" sz="2000" dirty="0" smtClean="0"/>
              <a:t>Quality </a:t>
            </a:r>
            <a:r>
              <a:rPr lang="en-IE" sz="2000" dirty="0"/>
              <a:t>guarantee</a:t>
            </a:r>
          </a:p>
          <a:p>
            <a:pPr marL="342900" indent="-342900">
              <a:buFontTx/>
              <a:buChar char="-"/>
            </a:pPr>
            <a:r>
              <a:rPr lang="da-DK" sz="2000" dirty="0"/>
              <a:t>Communication</a:t>
            </a:r>
            <a:endParaRPr lang="en-IE" sz="2000" dirty="0"/>
          </a:p>
          <a:p>
            <a:pPr marL="342900" indent="-342900">
              <a:buFontTx/>
              <a:buChar char="-"/>
            </a:pPr>
            <a:r>
              <a:rPr lang="en-IE" sz="2000" dirty="0"/>
              <a:t>Investment</a:t>
            </a:r>
          </a:p>
          <a:p>
            <a:pPr marL="342900" indent="-342900">
              <a:buFontTx/>
              <a:buChar char="-"/>
            </a:pPr>
            <a:r>
              <a:rPr lang="da-DK" altLang="da-DK" sz="2000" dirty="0" smtClean="0">
                <a:solidFill>
                  <a:srgbClr val="002060"/>
                </a:solidFill>
              </a:rPr>
              <a:t>Advertising</a:t>
            </a:r>
            <a:endParaRPr lang="en-US" altLang="da-DK" sz="2000" dirty="0">
              <a:solidFill>
                <a:srgbClr val="002060"/>
              </a:solidFill>
            </a:endParaRPr>
          </a:p>
          <a:p>
            <a:endParaRPr lang="en-US" altLang="da-DK" sz="1600" dirty="0" smtClean="0">
              <a:solidFill>
                <a:srgbClr val="002060"/>
              </a:solidFill>
            </a:endParaRPr>
          </a:p>
          <a:p>
            <a:endParaRPr lang="da-DK" altLang="da-DK" sz="2000" dirty="0">
              <a:solidFill>
                <a:srgbClr val="002060"/>
              </a:solidFill>
            </a:endParaRPr>
          </a:p>
        </p:txBody>
      </p:sp>
      <p:sp>
        <p:nvSpPr>
          <p:cNvPr id="2" name="TextBox 1"/>
          <p:cNvSpPr txBox="1"/>
          <p:nvPr/>
        </p:nvSpPr>
        <p:spPr>
          <a:xfrm>
            <a:off x="3923928" y="3075807"/>
            <a:ext cx="5112568" cy="3493264"/>
          </a:xfrm>
          <a:prstGeom prst="rect">
            <a:avLst/>
          </a:prstGeom>
          <a:noFill/>
        </p:spPr>
        <p:txBody>
          <a:bodyPr wrap="square" rtlCol="0">
            <a:spAutoFit/>
          </a:bodyPr>
          <a:lstStyle/>
          <a:p>
            <a:r>
              <a:rPr lang="en-IE" sz="1700" i="1" dirty="0" smtClean="0"/>
              <a:t>“21…By </a:t>
            </a:r>
            <a:r>
              <a:rPr lang="en-IE" sz="1700" i="1" dirty="0"/>
              <a:t>virtue of </a:t>
            </a:r>
            <a:r>
              <a:rPr lang="en-IE" sz="1700" i="1" dirty="0" smtClean="0"/>
              <a:t>their role </a:t>
            </a:r>
            <a:r>
              <a:rPr lang="en-IE" sz="1700" i="1" dirty="0"/>
              <a:t>as an indicator of origin and quality and </a:t>
            </a:r>
            <a:r>
              <a:rPr lang="en-IE" sz="1700" i="1" dirty="0" smtClean="0"/>
              <a:t>as a </a:t>
            </a:r>
            <a:r>
              <a:rPr lang="en-IE" sz="1700" i="1" dirty="0"/>
              <a:t>means of advertising, trade marks are </a:t>
            </a:r>
            <a:r>
              <a:rPr lang="en-IE" sz="1700" i="1" dirty="0" smtClean="0"/>
              <a:t>indeed an indispensabl</a:t>
            </a:r>
            <a:r>
              <a:rPr lang="en-IE" sz="1700" i="1" dirty="0"/>
              <a:t>e</a:t>
            </a:r>
            <a:r>
              <a:rPr lang="en-IE" sz="1700" i="1" dirty="0" smtClean="0"/>
              <a:t> </a:t>
            </a:r>
            <a:r>
              <a:rPr lang="en-IE" sz="1700" i="1" dirty="0"/>
              <a:t>means of promoting trade </a:t>
            </a:r>
            <a:r>
              <a:rPr lang="en-IE" sz="1700" i="1" dirty="0" smtClean="0"/>
              <a:t>and in doing </a:t>
            </a:r>
            <a:r>
              <a:rPr lang="en-IE" sz="1700" i="1" dirty="0"/>
              <a:t>so </a:t>
            </a:r>
            <a:r>
              <a:rPr lang="en-IE" sz="1700" i="1" dirty="0" smtClean="0"/>
              <a:t>assist </a:t>
            </a:r>
            <a:r>
              <a:rPr lang="en-IE" sz="1700" i="1" dirty="0"/>
              <a:t>the further interpenetration </a:t>
            </a:r>
            <a:r>
              <a:rPr lang="en-IE" sz="1700" i="1" dirty="0" smtClean="0"/>
              <a:t>of national </a:t>
            </a:r>
            <a:r>
              <a:rPr lang="en-IE" sz="1700" i="1" dirty="0"/>
              <a:t>markets. They help manufacturers to </a:t>
            </a:r>
            <a:r>
              <a:rPr lang="en-IE" sz="1700" i="1" dirty="0" smtClean="0"/>
              <a:t>acquire new </a:t>
            </a:r>
            <a:r>
              <a:rPr lang="en-IE" sz="1700" i="1" dirty="0"/>
              <a:t>markets and thus help to promote </a:t>
            </a:r>
            <a:r>
              <a:rPr lang="en-IE" sz="1700" i="1" dirty="0" smtClean="0"/>
              <a:t>the expansion </a:t>
            </a:r>
            <a:r>
              <a:rPr lang="en-IE" sz="1700" i="1" dirty="0"/>
              <a:t>of economic activity beyond </a:t>
            </a:r>
            <a:r>
              <a:rPr lang="en-IE" sz="1700" i="1" dirty="0" smtClean="0"/>
              <a:t>national borders. They </a:t>
            </a:r>
            <a:r>
              <a:rPr lang="en-IE" sz="1700" i="1" dirty="0"/>
              <a:t>are similarly indispensable for </a:t>
            </a:r>
            <a:r>
              <a:rPr lang="en-IE" sz="1700" i="1" dirty="0" smtClean="0"/>
              <a:t>consumers, since </a:t>
            </a:r>
            <a:r>
              <a:rPr lang="en-IE" sz="1700" i="1" dirty="0"/>
              <a:t>they help consumers to make </a:t>
            </a:r>
            <a:r>
              <a:rPr lang="en-IE" sz="1700" i="1" dirty="0" smtClean="0"/>
              <a:t>a choice </a:t>
            </a:r>
            <a:r>
              <a:rPr lang="en-IE" sz="1700" i="1" dirty="0"/>
              <a:t>from amongst the vast range of goods </a:t>
            </a:r>
            <a:r>
              <a:rPr lang="en-IE" sz="1700" i="1" dirty="0" smtClean="0"/>
              <a:t>for sale</a:t>
            </a:r>
            <a:r>
              <a:rPr lang="en-IE" sz="1700" i="1" dirty="0"/>
              <a:t>, which has increased considerably as a </a:t>
            </a:r>
            <a:r>
              <a:rPr lang="en-IE" sz="1700" i="1" dirty="0" smtClean="0"/>
              <a:t>result of </a:t>
            </a:r>
            <a:r>
              <a:rPr lang="en-IE" sz="1700" i="1" dirty="0"/>
              <a:t>the establishment of the common </a:t>
            </a:r>
            <a:r>
              <a:rPr lang="en-IE" sz="1700" i="1" dirty="0" smtClean="0"/>
              <a:t>market…”</a:t>
            </a:r>
          </a:p>
          <a:p>
            <a:r>
              <a:rPr lang="da-DK" sz="1700" b="1" dirty="0" smtClean="0"/>
              <a:t>Bulletin</a:t>
            </a:r>
            <a:r>
              <a:rPr lang="da-DK" sz="1700" dirty="0" smtClean="0"/>
              <a:t> </a:t>
            </a:r>
            <a:r>
              <a:rPr lang="da-DK" sz="1700" b="1" dirty="0" smtClean="0"/>
              <a:t>of the Euroepan Communities, Supplement 8/76, Memorandum on the creation of an EEC trade mark, adopted by the Commission on 6 July 1976, SEC(76) 2462</a:t>
            </a:r>
            <a:endParaRPr lang="en-IE" sz="1700" b="1" dirty="0"/>
          </a:p>
        </p:txBody>
      </p:sp>
      <p:sp>
        <p:nvSpPr>
          <p:cNvPr id="10" name="Rectangle 9"/>
          <p:cNvSpPr/>
          <p:nvPr/>
        </p:nvSpPr>
        <p:spPr bwMode="auto">
          <a:xfrm>
            <a:off x="611560" y="692696"/>
            <a:ext cx="2088232" cy="396044"/>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3"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4"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4422600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23" name="Tekstboks 2"/>
          <p:cNvSpPr txBox="1">
            <a:spLocks noChangeArrowheads="1"/>
          </p:cNvSpPr>
          <p:nvPr/>
        </p:nvSpPr>
        <p:spPr bwMode="auto">
          <a:xfrm>
            <a:off x="755577" y="2504418"/>
            <a:ext cx="3977747" cy="34664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pPr>
              <a:tabLst>
                <a:tab pos="3138488" algn="l"/>
              </a:tabLst>
            </a:pPr>
            <a:r>
              <a:rPr lang="en-US" sz="2000" b="1" dirty="0"/>
              <a:t>Essential Thing No. 7: </a:t>
            </a:r>
            <a:r>
              <a:rPr lang="en-US" sz="2000" b="1" dirty="0" smtClean="0"/>
              <a:t>Trademark </a:t>
            </a:r>
            <a:r>
              <a:rPr lang="en-US" sz="2000" b="1" dirty="0"/>
              <a:t>- No Legitimate Defense </a:t>
            </a:r>
            <a:r>
              <a:rPr lang="en-US" sz="2000" b="1" dirty="0" smtClean="0"/>
              <a:t>Available [examples]</a:t>
            </a:r>
            <a:endParaRPr lang="da-DK" sz="2000" b="1" dirty="0"/>
          </a:p>
          <a:p>
            <a:pPr marL="342900" indent="-342900">
              <a:buFontTx/>
              <a:buChar char="-"/>
            </a:pPr>
            <a:r>
              <a:rPr lang="da-DK" sz="2000" dirty="0"/>
              <a:t>Invalid Trademark (absolute or relative grounds)</a:t>
            </a:r>
          </a:p>
          <a:p>
            <a:pPr marL="342900" indent="-342900">
              <a:buFontTx/>
              <a:buChar char="-"/>
            </a:pPr>
            <a:r>
              <a:rPr lang="da-DK" altLang="da-DK" sz="2000" dirty="0">
                <a:solidFill>
                  <a:srgbClr val="002060"/>
                </a:solidFill>
              </a:rPr>
              <a:t>Revoked Trademark (non-use for 5 years, has become generic, deceptive to consumers)</a:t>
            </a:r>
          </a:p>
          <a:p>
            <a:pPr marL="342900" indent="-342900">
              <a:buFontTx/>
              <a:buChar char="-"/>
            </a:pPr>
            <a:r>
              <a:rPr lang="da-DK" altLang="da-DK" sz="2000" dirty="0">
                <a:solidFill>
                  <a:srgbClr val="002060"/>
                </a:solidFill>
              </a:rPr>
              <a:t>Descriptive use</a:t>
            </a:r>
          </a:p>
          <a:p>
            <a:pPr marL="342900" indent="-342900">
              <a:buFontTx/>
              <a:buChar char="-"/>
            </a:pPr>
            <a:r>
              <a:rPr lang="da-DK" altLang="da-DK" sz="2000" dirty="0">
                <a:solidFill>
                  <a:srgbClr val="002060"/>
                </a:solidFill>
              </a:rPr>
              <a:t>Exhaustion</a:t>
            </a:r>
          </a:p>
          <a:p>
            <a:pPr>
              <a:spcAft>
                <a:spcPts val="0"/>
              </a:spcAft>
              <a:defRPr/>
            </a:pPr>
            <a:endParaRPr lang="en-US" sz="2000" b="1" dirty="0" smtClean="0"/>
          </a:p>
        </p:txBody>
      </p:sp>
      <p:sp>
        <p:nvSpPr>
          <p:cNvPr id="16" name="Tekstboks 2"/>
          <p:cNvSpPr txBox="1">
            <a:spLocks noChangeArrowheads="1"/>
          </p:cNvSpPr>
          <p:nvPr/>
        </p:nvSpPr>
        <p:spPr bwMode="auto">
          <a:xfrm>
            <a:off x="4770717" y="2504418"/>
            <a:ext cx="3977747" cy="40820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pPr>
              <a:tabLst>
                <a:tab pos="2606675" algn="l"/>
              </a:tabLst>
            </a:pPr>
            <a:r>
              <a:rPr lang="en-US" sz="2000" b="1" dirty="0"/>
              <a:t>Essential Thing No. 7: </a:t>
            </a:r>
            <a:r>
              <a:rPr lang="en-US" sz="2000" b="1" dirty="0" smtClean="0"/>
              <a:t> Copyright </a:t>
            </a:r>
            <a:r>
              <a:rPr lang="en-US" sz="2000" b="1" dirty="0"/>
              <a:t>- Exceptions and </a:t>
            </a:r>
            <a:r>
              <a:rPr lang="en-US" sz="2000" b="1" dirty="0" smtClean="0"/>
              <a:t>Limitations</a:t>
            </a:r>
          </a:p>
          <a:p>
            <a:pPr>
              <a:tabLst>
                <a:tab pos="2606675" algn="l"/>
              </a:tabLst>
            </a:pPr>
            <a:r>
              <a:rPr lang="en-US" sz="2000" u="sng" dirty="0" smtClean="0"/>
              <a:t>EU Requirement</a:t>
            </a:r>
          </a:p>
          <a:p>
            <a:pPr marL="355600" indent="-355600">
              <a:buFontTx/>
              <a:buChar char="-"/>
              <a:tabLst>
                <a:tab pos="355600" algn="l"/>
                <a:tab pos="2606675" algn="l"/>
              </a:tabLst>
            </a:pPr>
            <a:r>
              <a:rPr lang="en-US" altLang="da-DK" sz="2000" dirty="0" smtClean="0">
                <a:solidFill>
                  <a:srgbClr val="002060"/>
                </a:solidFill>
              </a:rPr>
              <a:t>Transmission/lawful use involving transient/incidental copying </a:t>
            </a:r>
          </a:p>
          <a:p>
            <a:pPr>
              <a:tabLst>
                <a:tab pos="355600" algn="l"/>
                <a:tab pos="2606675" algn="l"/>
              </a:tabLst>
            </a:pPr>
            <a:r>
              <a:rPr lang="en-US" altLang="da-DK" sz="2000" u="sng" dirty="0" smtClean="0">
                <a:solidFill>
                  <a:srgbClr val="002060"/>
                </a:solidFill>
              </a:rPr>
              <a:t>EU Optional Exhaustive</a:t>
            </a:r>
            <a:r>
              <a:rPr lang="en-US" altLang="da-DK" sz="2000" u="sng" dirty="0">
                <a:solidFill>
                  <a:srgbClr val="002060"/>
                </a:solidFill>
              </a:rPr>
              <a:t> </a:t>
            </a:r>
            <a:r>
              <a:rPr lang="en-US" altLang="da-DK" sz="2000" u="sng" dirty="0" smtClean="0">
                <a:solidFill>
                  <a:srgbClr val="002060"/>
                </a:solidFill>
              </a:rPr>
              <a:t>List [examples]</a:t>
            </a:r>
          </a:p>
          <a:p>
            <a:pPr marL="342900" indent="-342900">
              <a:buFontTx/>
              <a:buChar char="-"/>
              <a:tabLst>
                <a:tab pos="355600" algn="l"/>
                <a:tab pos="2606675" algn="l"/>
              </a:tabLst>
            </a:pPr>
            <a:r>
              <a:rPr lang="en-US" altLang="da-DK" sz="2000" dirty="0" smtClean="0">
                <a:solidFill>
                  <a:srgbClr val="002060"/>
                </a:solidFill>
              </a:rPr>
              <a:t>Teaching, research, quotations</a:t>
            </a:r>
          </a:p>
          <a:p>
            <a:pPr marL="342900" indent="-342900">
              <a:buFontTx/>
              <a:buChar char="-"/>
              <a:tabLst>
                <a:tab pos="355600" algn="l"/>
                <a:tab pos="2606675" algn="l"/>
              </a:tabLst>
            </a:pPr>
            <a:r>
              <a:rPr lang="en-US" altLang="da-DK" sz="2000" dirty="0" smtClean="0">
                <a:solidFill>
                  <a:srgbClr val="002060"/>
                </a:solidFill>
              </a:rPr>
              <a:t>Caricature, parody or pastiche</a:t>
            </a:r>
          </a:p>
          <a:p>
            <a:pPr marL="342900" indent="-342900">
              <a:buFontTx/>
              <a:buChar char="-"/>
              <a:tabLst>
                <a:tab pos="355600" algn="l"/>
                <a:tab pos="2606675" algn="l"/>
              </a:tabLst>
            </a:pPr>
            <a:r>
              <a:rPr lang="en-US" altLang="da-DK" sz="2000" dirty="0" smtClean="0">
                <a:solidFill>
                  <a:srgbClr val="002060"/>
                </a:solidFill>
              </a:rPr>
              <a:t>Certain private copying</a:t>
            </a:r>
          </a:p>
          <a:p>
            <a:pPr>
              <a:tabLst>
                <a:tab pos="355600" algn="l"/>
                <a:tab pos="2606675" algn="l"/>
              </a:tabLst>
            </a:pPr>
            <a:r>
              <a:rPr lang="en-US" altLang="da-DK" sz="2000" dirty="0" smtClean="0">
                <a:solidFill>
                  <a:srgbClr val="002060"/>
                </a:solidFill>
              </a:rPr>
              <a:t>But always compliant application by the </a:t>
            </a:r>
            <a:r>
              <a:rPr lang="en-US" altLang="da-DK" sz="2000" u="sng" dirty="0" smtClean="0">
                <a:solidFill>
                  <a:srgbClr val="002060"/>
                </a:solidFill>
              </a:rPr>
              <a:t>3-step test</a:t>
            </a:r>
            <a:r>
              <a:rPr lang="en-US" altLang="da-DK" sz="2000" dirty="0" smtClean="0">
                <a:solidFill>
                  <a:srgbClr val="002060"/>
                </a:solidFill>
              </a:rPr>
              <a:t>: 1. special cases; 2. not conflict with normal exploitation; 3. not unreasonable prejudice to right holder</a:t>
            </a:r>
            <a:endParaRPr lang="da-DK" altLang="da-DK" sz="2000" dirty="0">
              <a:solidFill>
                <a:srgbClr val="002060"/>
              </a:solidFill>
            </a:endParaRPr>
          </a:p>
        </p:txBody>
      </p:sp>
      <p:sp>
        <p:nvSpPr>
          <p:cNvPr id="10" name="Rectangle 9"/>
          <p:cNvSpPr/>
          <p:nvPr/>
        </p:nvSpPr>
        <p:spPr bwMode="auto">
          <a:xfrm>
            <a:off x="547936" y="2690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3"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4"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46846977"/>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Counterfeiting: 8 Essential Things To Remember</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826571"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23" name="Tekstboks 2"/>
          <p:cNvSpPr txBox="1">
            <a:spLocks noChangeArrowheads="1"/>
          </p:cNvSpPr>
          <p:nvPr/>
        </p:nvSpPr>
        <p:spPr bwMode="auto">
          <a:xfrm>
            <a:off x="755577" y="2504418"/>
            <a:ext cx="8136904" cy="251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r>
              <a:rPr lang="en-US" sz="2000" b="1" dirty="0" smtClean="0"/>
              <a:t>Essential </a:t>
            </a:r>
            <a:r>
              <a:rPr lang="en-US" sz="2000" b="1" dirty="0"/>
              <a:t>Thing No. </a:t>
            </a:r>
            <a:r>
              <a:rPr lang="en-US" sz="2000" b="1" dirty="0" smtClean="0"/>
              <a:t>8: Consumer Deception is Not a Requirement </a:t>
            </a:r>
            <a:r>
              <a:rPr lang="en-US" sz="2000" dirty="0" smtClean="0"/>
              <a:t>(Trademarks: Arsenal FC v Matthew Reed, C-206/01)</a:t>
            </a:r>
            <a:endParaRPr lang="da-DK" sz="2000" dirty="0"/>
          </a:p>
          <a:p>
            <a:endParaRPr lang="da-DK" altLang="da-DK" sz="2000" dirty="0" smtClean="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endParaRPr lang="en-US" altLang="da-DK" sz="2000" dirty="0">
              <a:solidFill>
                <a:srgbClr val="002060"/>
              </a:solidFill>
            </a:endParaRPr>
          </a:p>
          <a:p>
            <a:endParaRPr lang="da-DK" altLang="da-DK" sz="2000" dirty="0">
              <a:solidFill>
                <a:srgbClr val="002060"/>
              </a:solidFill>
            </a:endParaRPr>
          </a:p>
        </p:txBody>
      </p:sp>
      <p:sp>
        <p:nvSpPr>
          <p:cNvPr id="10" name="TextBox 9"/>
          <p:cNvSpPr txBox="1"/>
          <p:nvPr/>
        </p:nvSpPr>
        <p:spPr>
          <a:xfrm>
            <a:off x="1415608" y="3327079"/>
            <a:ext cx="6612776" cy="3062377"/>
          </a:xfrm>
          <a:prstGeom prst="rect">
            <a:avLst/>
          </a:prstGeom>
          <a:noFill/>
        </p:spPr>
        <p:txBody>
          <a:bodyPr wrap="square" rtlCol="0">
            <a:spAutoFit/>
          </a:bodyPr>
          <a:lstStyle/>
          <a:p>
            <a:r>
              <a:rPr lang="en-IE" sz="1700" i="1" dirty="0" smtClean="0"/>
              <a:t>“</a:t>
            </a:r>
            <a:r>
              <a:rPr lang="en-IE" sz="1600" i="1" dirty="0"/>
              <a:t>56. Having regard to the presentation of the word Arsenal on the goods at issue in the main proceedings and the other secondary markings on them (see paragraph 39 above), the use of that sign is such as to create the impression that there is a material link in the course of trade between the goods concerned and the trade mark proprietor. </a:t>
            </a:r>
          </a:p>
          <a:p>
            <a:r>
              <a:rPr lang="en-IE" sz="1600" i="1" dirty="0"/>
              <a:t>57. That conclusion is not affected by the presence on Mr Reed's stall of the notice stating that the goods at issue in the main proceedings are not official Arsenal FC products (see paragraph 17 above). Even on the assumption that such a notice may be relied on by a third party as a defence to an action for trade mark infringement, there is a clear possibility in the present case that some consumers, in particular if they come across the goods after they have been sold by Mr Reed and taken away from the stall where the notice appears, may interpret the sign as designating Arsenal FC as the undertaking of origin of the goods</a:t>
            </a:r>
            <a:r>
              <a:rPr lang="en-IE" sz="1600" i="1" dirty="0" smtClean="0"/>
              <a:t>.” </a:t>
            </a:r>
            <a:endParaRPr lang="en-IE" sz="1700" i="1"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995936" y="116919"/>
            <a:ext cx="1543050" cy="115252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11" name="Rectangle 10"/>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9" name="Rectangle 8"/>
          <p:cNvSpPr/>
          <p:nvPr/>
        </p:nvSpPr>
        <p:spPr bwMode="auto">
          <a:xfrm>
            <a:off x="1568595" y="297137"/>
            <a:ext cx="2441604"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a-DK" sz="1800" b="0" i="1" u="none" strike="noStrike" cap="none" normalizeH="0" baseline="0" dirty="0" smtClean="0">
                <a:ln>
                  <a:noFill/>
                </a:ln>
                <a:solidFill>
                  <a:srgbClr val="FF0000"/>
                </a:solidFill>
                <a:effectLst/>
                <a:latin typeface="Arial Narrow" pitchFamily="34" charset="0"/>
              </a:rPr>
              <a:t>”I’m still an Arsenal</a:t>
            </a:r>
            <a:r>
              <a:rPr kumimoji="0" lang="da-DK" sz="1800" b="0" i="1" u="none" strike="noStrike" cap="none" normalizeH="0" dirty="0" smtClean="0">
                <a:ln>
                  <a:noFill/>
                </a:ln>
                <a:solidFill>
                  <a:srgbClr val="FF0000"/>
                </a:solidFill>
                <a:effectLst/>
                <a:latin typeface="Arial Narrow" pitchFamily="34" charset="0"/>
              </a:rPr>
              <a:t> fan”</a:t>
            </a:r>
          </a:p>
          <a:p>
            <a:pPr marL="0" marR="0" indent="0" algn="l" defTabSz="914400" rtl="0" eaLnBrk="1" fontAlgn="base" latinLnBrk="0" hangingPunct="1">
              <a:lnSpc>
                <a:spcPct val="100000"/>
              </a:lnSpc>
              <a:spcBef>
                <a:spcPct val="0"/>
              </a:spcBef>
              <a:spcAft>
                <a:spcPct val="0"/>
              </a:spcAft>
              <a:buClrTx/>
              <a:buSzTx/>
              <a:buFontTx/>
              <a:buNone/>
              <a:tabLst/>
            </a:pPr>
            <a:r>
              <a:rPr lang="da-DK" b="1" baseline="0" dirty="0" smtClean="0">
                <a:solidFill>
                  <a:srgbClr val="FF0000"/>
                </a:solidFill>
              </a:rPr>
              <a:t>Matthew Reed,</a:t>
            </a:r>
            <a:r>
              <a:rPr lang="da-DK" b="1" dirty="0" smtClean="0">
                <a:solidFill>
                  <a:srgbClr val="FF0000"/>
                </a:solidFill>
              </a:rPr>
              <a:t> 2003</a:t>
            </a:r>
            <a:endParaRPr kumimoji="0" lang="en-IE" sz="1800" b="1" i="0" u="none" strike="noStrike" cap="none" normalizeH="0" baseline="0" dirty="0" smtClean="0">
              <a:ln>
                <a:noFill/>
              </a:ln>
              <a:solidFill>
                <a:srgbClr val="FF0000"/>
              </a:solidFill>
              <a:effectLst/>
            </a:endParaRPr>
          </a:p>
        </p:txBody>
      </p:sp>
      <p:sp>
        <p:nvSpPr>
          <p:cNvPr id="14"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5"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4036720086"/>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4" name="Content Placeholder 3"/>
          <p:cNvSpPr>
            <a:spLocks noGrp="1"/>
          </p:cNvSpPr>
          <p:nvPr>
            <p:ph/>
          </p:nvPr>
        </p:nvSpPr>
        <p:spPr>
          <a:xfrm>
            <a:off x="676394" y="1844824"/>
            <a:ext cx="8072070" cy="648072"/>
          </a:xfrm>
        </p:spPr>
        <p:txBody>
          <a:bodyPr/>
          <a:lstStyle/>
          <a:p>
            <a:pPr marL="1438275" indent="-1438275">
              <a:buNone/>
              <a:tabLst>
                <a:tab pos="1438275" algn="l"/>
              </a:tabLst>
            </a:pPr>
            <a:endParaRPr lang="es-ES" sz="2400" b="1" kern="1200" dirty="0" smtClean="0">
              <a:solidFill>
                <a:schemeClr val="bg1">
                  <a:lumMod val="50000"/>
                </a:schemeClr>
              </a:solidFill>
              <a:latin typeface="Arial Narrow" pitchFamily="34" charset="0"/>
            </a:endParaRPr>
          </a:p>
          <a:p>
            <a:pPr marL="1438275" indent="-1438275">
              <a:buNone/>
              <a:tabLst>
                <a:tab pos="1438275" algn="l"/>
              </a:tabLst>
            </a:pPr>
            <a:endParaRPr lang="es-ES" sz="2400" b="1" kern="1200" dirty="0">
              <a:solidFill>
                <a:schemeClr val="bg1">
                  <a:lumMod val="50000"/>
                </a:schemeClr>
              </a:solidFill>
              <a:latin typeface="Arial Narrow" pitchFamily="34" charset="0"/>
            </a:endParaRPr>
          </a:p>
          <a:p>
            <a:pPr marL="1438275" indent="-1438275">
              <a:buNone/>
              <a:tabLst>
                <a:tab pos="1438275" algn="l"/>
              </a:tabLst>
            </a:pPr>
            <a:endParaRPr lang="es-ES" sz="2400" b="1" kern="1200" dirty="0" smtClean="0">
              <a:solidFill>
                <a:schemeClr val="bg1">
                  <a:lumMod val="50000"/>
                </a:schemeClr>
              </a:solidFill>
              <a:latin typeface="Arial Narrow" pitchFamily="34" charset="0"/>
            </a:endParaRPr>
          </a:p>
          <a:p>
            <a:pPr marL="1438275" indent="-1438275">
              <a:buNone/>
              <a:tabLst>
                <a:tab pos="1438275" algn="l"/>
              </a:tabLst>
            </a:pPr>
            <a:endParaRPr lang="es-ES" sz="2400" b="1" kern="1200" dirty="0">
              <a:solidFill>
                <a:schemeClr val="bg1">
                  <a:lumMod val="50000"/>
                </a:schemeClr>
              </a:solidFill>
              <a:latin typeface="Arial Narrow" pitchFamily="34" charset="0"/>
            </a:endParaRPr>
          </a:p>
          <a:p>
            <a:pPr marL="0" indent="0" algn="ctr">
              <a:buNone/>
              <a:tabLst>
                <a:tab pos="542925" algn="l"/>
              </a:tabLst>
            </a:pPr>
            <a:r>
              <a:rPr lang="es-ES" sz="2400" b="1" kern="1200" dirty="0" smtClean="0">
                <a:solidFill>
                  <a:schemeClr val="bg1">
                    <a:lumMod val="50000"/>
                  </a:schemeClr>
                </a:solidFill>
                <a:latin typeface="Arial Narrow" pitchFamily="34" charset="0"/>
              </a:rPr>
              <a:t>Substantive Criminal </a:t>
            </a:r>
            <a:r>
              <a:rPr lang="es-ES" sz="2400" b="1" kern="1200" dirty="0" err="1" smtClean="0">
                <a:solidFill>
                  <a:schemeClr val="bg1">
                    <a:lumMod val="50000"/>
                  </a:schemeClr>
                </a:solidFill>
                <a:latin typeface="Arial Narrow" pitchFamily="34" charset="0"/>
              </a:rPr>
              <a:t>Law</a:t>
            </a:r>
            <a:endParaRPr lang="es-ES" sz="2400" b="1" kern="1200" dirty="0">
              <a:solidFill>
                <a:schemeClr val="bg1">
                  <a:lumMod val="50000"/>
                </a:schemeClr>
              </a:solidFill>
              <a:latin typeface="Arial Narrow" pitchFamily="34" charset="0"/>
            </a:endParaRPr>
          </a:p>
          <a:p>
            <a:pPr marL="0" indent="0">
              <a:buNone/>
            </a:pPr>
            <a:r>
              <a:rPr lang="en-GB" sz="2400" dirty="0"/>
              <a:t> </a:t>
            </a:r>
            <a:endParaRPr lang="en-IE" sz="2400" dirty="0"/>
          </a:p>
          <a:p>
            <a:pPr marL="0" indent="0">
              <a:buNone/>
              <a:tabLst>
                <a:tab pos="180975" algn="l"/>
              </a:tabLst>
            </a:pPr>
            <a:endParaRPr lang="en-IE" sz="2400" kern="1200" spc="-71" dirty="0">
              <a:solidFill>
                <a:srgbClr val="15548D"/>
              </a:solidFill>
              <a:latin typeface="Arial Narrow" pitchFamily="34" charset="0"/>
            </a:endParaRPr>
          </a:p>
          <a:p>
            <a:pPr marL="457200" indent="-457200">
              <a:buAutoNum type="arabicPeriod"/>
              <a:tabLst>
                <a:tab pos="180975" algn="l"/>
              </a:tabLst>
            </a:pPr>
            <a:endParaRPr lang="en-IE" sz="2400" kern="1200" spc="-71" dirty="0">
              <a:solidFill>
                <a:srgbClr val="15548D"/>
              </a:solidFill>
              <a:latin typeface="Arial Narrow" pitchFamily="34" charset="0"/>
            </a:endParaRPr>
          </a:p>
        </p:txBody>
      </p:sp>
      <p:sp>
        <p:nvSpPr>
          <p:cNvPr id="6" name="Rectangle 5"/>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9"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0"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690725238"/>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0"/>
          <p:cNvSpPr>
            <a:spLocks noChangeArrowheads="1"/>
          </p:cNvSpPr>
          <p:nvPr/>
        </p:nvSpPr>
        <p:spPr bwMode="auto">
          <a:xfrm>
            <a:off x="395536" y="1124744"/>
            <a:ext cx="2665988" cy="735355"/>
          </a:xfrm>
          <a:prstGeom prst="roundRect">
            <a:avLst>
              <a:gd name="adj" fmla="val 16667"/>
            </a:avLst>
          </a:prstGeom>
          <a:solidFill>
            <a:srgbClr val="800080"/>
          </a:solidFill>
          <a:ln w="9360">
            <a:solidFill>
              <a:srgbClr val="000000"/>
            </a:solidFill>
            <a:miter lim="800000"/>
            <a:headEnd/>
            <a:tailEnd/>
          </a:ln>
          <a:effectLst>
            <a:outerShdw dist="80486" dir="20489041" algn="ctr" rotWithShape="0">
              <a:srgbClr val="000000">
                <a:alpha val="50027"/>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TRIPS</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Article 61</a:t>
            </a:r>
          </a:p>
        </p:txBody>
      </p:sp>
      <p:sp>
        <p:nvSpPr>
          <p:cNvPr id="10" name="AutoShape 10"/>
          <p:cNvSpPr>
            <a:spLocks noChangeArrowheads="1"/>
          </p:cNvSpPr>
          <p:nvPr/>
        </p:nvSpPr>
        <p:spPr bwMode="auto">
          <a:xfrm>
            <a:off x="395536" y="1916832"/>
            <a:ext cx="2665988" cy="741634"/>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Protected IP: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Trademark Counterfeiting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Copyright Piracy</a:t>
            </a:r>
          </a:p>
        </p:txBody>
      </p:sp>
      <p:sp>
        <p:nvSpPr>
          <p:cNvPr id="11" name="AutoShape 10"/>
          <p:cNvSpPr>
            <a:spLocks noChangeArrowheads="1"/>
          </p:cNvSpPr>
          <p:nvPr/>
        </p:nvSpPr>
        <p:spPr bwMode="auto">
          <a:xfrm>
            <a:off x="3193141" y="1124744"/>
            <a:ext cx="2665988" cy="735355"/>
          </a:xfrm>
          <a:prstGeom prst="roundRect">
            <a:avLst>
              <a:gd name="adj" fmla="val 16667"/>
            </a:avLst>
          </a:prstGeom>
          <a:solidFill>
            <a:srgbClr val="800080"/>
          </a:solidFill>
          <a:ln w="9360">
            <a:solidFill>
              <a:srgbClr val="000000"/>
            </a:solidFill>
            <a:miter lim="800000"/>
            <a:headEnd/>
            <a:tailEnd/>
          </a:ln>
          <a:effectLst>
            <a:outerShdw dist="80486" dir="20489041" algn="ctr" rotWithShape="0">
              <a:srgbClr val="000000">
                <a:alpha val="50027"/>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ACTA</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Article 23-25</a:t>
            </a:r>
          </a:p>
        </p:txBody>
      </p:sp>
      <p:sp>
        <p:nvSpPr>
          <p:cNvPr id="12" name="AutoShape 10"/>
          <p:cNvSpPr>
            <a:spLocks noChangeArrowheads="1"/>
          </p:cNvSpPr>
          <p:nvPr/>
        </p:nvSpPr>
        <p:spPr bwMode="auto">
          <a:xfrm>
            <a:off x="395536" y="2708582"/>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for packaging and labels</a:t>
            </a:r>
          </a:p>
        </p:txBody>
      </p:sp>
      <p:sp>
        <p:nvSpPr>
          <p:cNvPr id="13" name="AutoShape 10"/>
          <p:cNvSpPr>
            <a:spLocks noChangeArrowheads="1"/>
          </p:cNvSpPr>
          <p:nvPr/>
        </p:nvSpPr>
        <p:spPr bwMode="auto">
          <a:xfrm>
            <a:off x="6010468" y="1124744"/>
            <a:ext cx="2665988" cy="735355"/>
          </a:xfrm>
          <a:prstGeom prst="roundRect">
            <a:avLst>
              <a:gd name="adj" fmla="val 16667"/>
            </a:avLst>
          </a:prstGeom>
          <a:solidFill>
            <a:srgbClr val="800080"/>
          </a:solidFill>
          <a:ln w="9360">
            <a:solidFill>
              <a:srgbClr val="000000"/>
            </a:solidFill>
            <a:miter lim="800000"/>
            <a:headEnd/>
            <a:tailEnd/>
          </a:ln>
          <a:effectLst>
            <a:outerShdw dist="80486" dir="20489041" algn="ctr" rotWithShape="0">
              <a:srgbClr val="000000">
                <a:alpha val="50027"/>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EC Proposed Criminal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Enforcement Directive 2006,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withdrawn 2009</a:t>
            </a:r>
          </a:p>
        </p:txBody>
      </p:sp>
      <p:sp>
        <p:nvSpPr>
          <p:cNvPr id="14" name="AutoShape 10"/>
          <p:cNvSpPr>
            <a:spLocks noChangeArrowheads="1"/>
          </p:cNvSpPr>
          <p:nvPr/>
        </p:nvSpPr>
        <p:spPr bwMode="auto">
          <a:xfrm>
            <a:off x="3193141" y="1916832"/>
            <a:ext cx="2665988" cy="741634"/>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Protected IP: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Trademark Counterfeiting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Copyright Piracy</a:t>
            </a:r>
          </a:p>
        </p:txBody>
      </p:sp>
      <p:sp>
        <p:nvSpPr>
          <p:cNvPr id="15" name="AutoShape 10"/>
          <p:cNvSpPr>
            <a:spLocks noChangeArrowheads="1"/>
          </p:cNvSpPr>
          <p:nvPr/>
        </p:nvSpPr>
        <p:spPr bwMode="auto">
          <a:xfrm>
            <a:off x="3193141" y="2708582"/>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for packaging and labels</a:t>
            </a:r>
          </a:p>
        </p:txBody>
      </p:sp>
      <p:sp>
        <p:nvSpPr>
          <p:cNvPr id="16" name="AutoShape 10"/>
          <p:cNvSpPr>
            <a:spLocks noChangeArrowheads="1"/>
          </p:cNvSpPr>
          <p:nvPr/>
        </p:nvSpPr>
        <p:spPr bwMode="auto">
          <a:xfrm>
            <a:off x="395536" y="3181130"/>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for aiding and abetting</a:t>
            </a:r>
          </a:p>
        </p:txBody>
      </p:sp>
      <p:sp>
        <p:nvSpPr>
          <p:cNvPr id="17" name="AutoShape 10"/>
          <p:cNvSpPr>
            <a:spLocks noChangeArrowheads="1"/>
          </p:cNvSpPr>
          <p:nvPr/>
        </p:nvSpPr>
        <p:spPr bwMode="auto">
          <a:xfrm>
            <a:off x="3193141" y="3181130"/>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for aiding and abetting</a:t>
            </a:r>
          </a:p>
        </p:txBody>
      </p:sp>
      <p:sp>
        <p:nvSpPr>
          <p:cNvPr id="18" name="AutoShape 10"/>
          <p:cNvSpPr>
            <a:spLocks noChangeArrowheads="1"/>
          </p:cNvSpPr>
          <p:nvPr/>
        </p:nvSpPr>
        <p:spPr bwMode="auto">
          <a:xfrm>
            <a:off x="395536" y="3654985"/>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ex officio action</a:t>
            </a:r>
          </a:p>
        </p:txBody>
      </p:sp>
      <p:sp>
        <p:nvSpPr>
          <p:cNvPr id="19" name="AutoShape 10"/>
          <p:cNvSpPr>
            <a:spLocks noChangeArrowheads="1"/>
          </p:cNvSpPr>
          <p:nvPr/>
        </p:nvSpPr>
        <p:spPr bwMode="auto">
          <a:xfrm>
            <a:off x="3193141" y="3654985"/>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ex officio action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in appropriate cases</a:t>
            </a:r>
          </a:p>
        </p:txBody>
      </p:sp>
      <p:sp>
        <p:nvSpPr>
          <p:cNvPr id="20" name="AutoShape 10"/>
          <p:cNvSpPr>
            <a:spLocks noChangeArrowheads="1"/>
          </p:cNvSpPr>
          <p:nvPr/>
        </p:nvSpPr>
        <p:spPr bwMode="auto">
          <a:xfrm>
            <a:off x="395536" y="4128838"/>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Willful commercial acts</a:t>
            </a:r>
          </a:p>
        </p:txBody>
      </p:sp>
      <p:sp>
        <p:nvSpPr>
          <p:cNvPr id="21" name="AutoShape 10"/>
          <p:cNvSpPr>
            <a:spLocks noChangeArrowheads="1"/>
          </p:cNvSpPr>
          <p:nvPr/>
        </p:nvSpPr>
        <p:spPr bwMode="auto">
          <a:xfrm>
            <a:off x="3193141" y="4128838"/>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Willful commercial acts</a:t>
            </a:r>
          </a:p>
        </p:txBody>
      </p:sp>
      <p:sp>
        <p:nvSpPr>
          <p:cNvPr id="22" name="AutoShape 10"/>
          <p:cNvSpPr>
            <a:spLocks noChangeArrowheads="1"/>
          </p:cNvSpPr>
          <p:nvPr/>
        </p:nvSpPr>
        <p:spPr bwMode="auto">
          <a:xfrm>
            <a:off x="395536" y="4602692"/>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Fines </a:t>
            </a:r>
            <a:r>
              <a:rPr lang="sv-SE" sz="1600" i="1" dirty="0">
                <a:solidFill>
                  <a:srgbClr val="FFFFFF"/>
                </a:solidFill>
              </a:rPr>
              <a:t>or</a:t>
            </a:r>
            <a:r>
              <a:rPr lang="sv-SE" sz="1600" dirty="0">
                <a:solidFill>
                  <a:srgbClr val="FFFFFF"/>
                </a:solidFill>
              </a:rPr>
              <a:t> imprisonment</a:t>
            </a:r>
          </a:p>
        </p:txBody>
      </p:sp>
      <p:sp>
        <p:nvSpPr>
          <p:cNvPr id="23" name="AutoShape 10"/>
          <p:cNvSpPr>
            <a:spLocks noChangeArrowheads="1"/>
          </p:cNvSpPr>
          <p:nvPr/>
        </p:nvSpPr>
        <p:spPr bwMode="auto">
          <a:xfrm>
            <a:off x="3193141" y="4602692"/>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Fines </a:t>
            </a:r>
            <a:r>
              <a:rPr lang="sv-SE" sz="1600" i="1" dirty="0">
                <a:solidFill>
                  <a:srgbClr val="FFFFFF"/>
                </a:solidFill>
              </a:rPr>
              <a:t>and</a:t>
            </a:r>
            <a:r>
              <a:rPr lang="sv-SE" sz="1600" dirty="0">
                <a:solidFill>
                  <a:srgbClr val="FFFFFF"/>
                </a:solidFill>
              </a:rPr>
              <a:t> imprisonment</a:t>
            </a:r>
          </a:p>
        </p:txBody>
      </p:sp>
      <p:sp>
        <p:nvSpPr>
          <p:cNvPr id="24" name="AutoShape 10"/>
          <p:cNvSpPr>
            <a:spLocks noChangeArrowheads="1"/>
          </p:cNvSpPr>
          <p:nvPr/>
        </p:nvSpPr>
        <p:spPr bwMode="auto">
          <a:xfrm>
            <a:off x="395536" y="5076545"/>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liability for legal persons</a:t>
            </a:r>
          </a:p>
        </p:txBody>
      </p:sp>
      <p:sp>
        <p:nvSpPr>
          <p:cNvPr id="25" name="AutoShape 10"/>
          <p:cNvSpPr>
            <a:spLocks noChangeArrowheads="1"/>
          </p:cNvSpPr>
          <p:nvPr/>
        </p:nvSpPr>
        <p:spPr bwMode="auto">
          <a:xfrm>
            <a:off x="3193141" y="5076545"/>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Liability for legal persons</a:t>
            </a:r>
          </a:p>
        </p:txBody>
      </p:sp>
      <p:sp>
        <p:nvSpPr>
          <p:cNvPr id="26" name="AutoShape 10"/>
          <p:cNvSpPr>
            <a:spLocks noChangeArrowheads="1"/>
          </p:cNvSpPr>
          <p:nvPr/>
        </p:nvSpPr>
        <p:spPr bwMode="auto">
          <a:xfrm>
            <a:off x="395536" y="5550399"/>
            <a:ext cx="2665988" cy="705153"/>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Seizure of infringing goods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implements</a:t>
            </a:r>
          </a:p>
        </p:txBody>
      </p:sp>
      <p:sp>
        <p:nvSpPr>
          <p:cNvPr id="27" name="AutoShape 10"/>
          <p:cNvSpPr>
            <a:spLocks noChangeArrowheads="1"/>
          </p:cNvSpPr>
          <p:nvPr/>
        </p:nvSpPr>
        <p:spPr bwMode="auto">
          <a:xfrm>
            <a:off x="3193141" y="5550399"/>
            <a:ext cx="2665988" cy="705153"/>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Seizure of infringing goods,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implements, profits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documentary evidence</a:t>
            </a:r>
          </a:p>
        </p:txBody>
      </p:sp>
      <p:sp>
        <p:nvSpPr>
          <p:cNvPr id="28" name="AutoShape 10"/>
          <p:cNvSpPr>
            <a:spLocks noChangeArrowheads="1"/>
          </p:cNvSpPr>
          <p:nvPr/>
        </p:nvSpPr>
        <p:spPr bwMode="auto">
          <a:xfrm>
            <a:off x="6010468" y="1916832"/>
            <a:ext cx="2665988" cy="741634"/>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Protected IP: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All IP</a:t>
            </a:r>
          </a:p>
        </p:txBody>
      </p:sp>
      <p:sp>
        <p:nvSpPr>
          <p:cNvPr id="29" name="AutoShape 10"/>
          <p:cNvSpPr>
            <a:spLocks noChangeArrowheads="1"/>
          </p:cNvSpPr>
          <p:nvPr/>
        </p:nvSpPr>
        <p:spPr bwMode="auto">
          <a:xfrm>
            <a:off x="6010468" y="2708582"/>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for packaging and labels</a:t>
            </a:r>
          </a:p>
        </p:txBody>
      </p:sp>
      <p:sp>
        <p:nvSpPr>
          <p:cNvPr id="30" name="AutoShape 10"/>
          <p:cNvSpPr>
            <a:spLocks noChangeArrowheads="1"/>
          </p:cNvSpPr>
          <p:nvPr/>
        </p:nvSpPr>
        <p:spPr bwMode="auto">
          <a:xfrm>
            <a:off x="6010468" y="3181130"/>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for aiding, abetting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enciting</a:t>
            </a:r>
          </a:p>
        </p:txBody>
      </p:sp>
      <p:sp>
        <p:nvSpPr>
          <p:cNvPr id="31" name="AutoShape 10"/>
          <p:cNvSpPr>
            <a:spLocks noChangeArrowheads="1"/>
          </p:cNvSpPr>
          <p:nvPr/>
        </p:nvSpPr>
        <p:spPr bwMode="auto">
          <a:xfrm>
            <a:off x="6010468" y="3654985"/>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ex officio action</a:t>
            </a:r>
          </a:p>
        </p:txBody>
      </p:sp>
      <p:sp>
        <p:nvSpPr>
          <p:cNvPr id="32" name="AutoShape 10"/>
          <p:cNvSpPr>
            <a:spLocks noChangeArrowheads="1"/>
          </p:cNvSpPr>
          <p:nvPr/>
        </p:nvSpPr>
        <p:spPr bwMode="auto">
          <a:xfrm>
            <a:off x="6010468" y="4128838"/>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(Willful) commercial acts</a:t>
            </a:r>
          </a:p>
        </p:txBody>
      </p:sp>
      <p:sp>
        <p:nvSpPr>
          <p:cNvPr id="33" name="AutoShape 10"/>
          <p:cNvSpPr>
            <a:spLocks noChangeArrowheads="1"/>
          </p:cNvSpPr>
          <p:nvPr/>
        </p:nvSpPr>
        <p:spPr bwMode="auto">
          <a:xfrm>
            <a:off x="6010468" y="4602692"/>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Fines </a:t>
            </a:r>
            <a:r>
              <a:rPr lang="sv-SE" sz="1600" i="1" dirty="0">
                <a:solidFill>
                  <a:srgbClr val="FFFFFF"/>
                </a:solidFill>
              </a:rPr>
              <a:t>and</a:t>
            </a:r>
            <a:r>
              <a:rPr lang="sv-SE" sz="1600" dirty="0">
                <a:solidFill>
                  <a:srgbClr val="FFFFFF"/>
                </a:solidFill>
              </a:rPr>
              <a:t> imprisonment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up to 4 years</a:t>
            </a:r>
          </a:p>
        </p:txBody>
      </p:sp>
      <p:sp>
        <p:nvSpPr>
          <p:cNvPr id="34" name="AutoShape 10"/>
          <p:cNvSpPr>
            <a:spLocks noChangeArrowheads="1"/>
          </p:cNvSpPr>
          <p:nvPr/>
        </p:nvSpPr>
        <p:spPr bwMode="auto">
          <a:xfrm>
            <a:off x="6010468" y="5076545"/>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Liability for legal persons</a:t>
            </a:r>
          </a:p>
        </p:txBody>
      </p:sp>
      <p:sp>
        <p:nvSpPr>
          <p:cNvPr id="35" name="AutoShape 10"/>
          <p:cNvSpPr>
            <a:spLocks noChangeArrowheads="1"/>
          </p:cNvSpPr>
          <p:nvPr/>
        </p:nvSpPr>
        <p:spPr bwMode="auto">
          <a:xfrm>
            <a:off x="6010468" y="5550399"/>
            <a:ext cx="2665988" cy="705153"/>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Seizure of infringing goods,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implements, profits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documentary evidence</a:t>
            </a:r>
          </a:p>
        </p:txBody>
      </p:sp>
      <p:sp>
        <p:nvSpPr>
          <p:cNvPr id="36" name="AutoShape 10"/>
          <p:cNvSpPr>
            <a:spLocks noChangeArrowheads="1"/>
          </p:cNvSpPr>
          <p:nvPr/>
        </p:nvSpPr>
        <p:spPr bwMode="auto">
          <a:xfrm>
            <a:off x="395536" y="6327561"/>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other sanctions</a:t>
            </a:r>
          </a:p>
        </p:txBody>
      </p:sp>
      <p:sp>
        <p:nvSpPr>
          <p:cNvPr id="37" name="AutoShape 10"/>
          <p:cNvSpPr>
            <a:spLocks noChangeArrowheads="1"/>
          </p:cNvSpPr>
          <p:nvPr/>
        </p:nvSpPr>
        <p:spPr bwMode="auto">
          <a:xfrm>
            <a:off x="3193141" y="6327561"/>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other sanctions</a:t>
            </a:r>
          </a:p>
        </p:txBody>
      </p:sp>
      <p:sp>
        <p:nvSpPr>
          <p:cNvPr id="38" name="AutoShape 10"/>
          <p:cNvSpPr>
            <a:spLocks noChangeArrowheads="1"/>
          </p:cNvSpPr>
          <p:nvPr/>
        </p:nvSpPr>
        <p:spPr bwMode="auto">
          <a:xfrm>
            <a:off x="6010468" y="6327561"/>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Bans, winding up a.o.</a:t>
            </a:r>
          </a:p>
        </p:txBody>
      </p:sp>
      <p:sp>
        <p:nvSpPr>
          <p:cNvPr id="42" name="Rectangle 41"/>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39" name="Rectangle 38"/>
          <p:cNvSpPr/>
          <p:nvPr/>
        </p:nvSpPr>
        <p:spPr bwMode="auto">
          <a:xfrm>
            <a:off x="488088" y="248743"/>
            <a:ext cx="300379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a-DK" sz="1800" b="0" i="0" u="none" strike="noStrike" cap="none" normalizeH="0" baseline="0" dirty="0" smtClean="0">
                <a:ln>
                  <a:noFill/>
                </a:ln>
                <a:solidFill>
                  <a:srgbClr val="FF0000"/>
                </a:solidFill>
                <a:effectLst/>
                <a:latin typeface="Arial Narrow" pitchFamily="34" charset="0"/>
              </a:rPr>
              <a:t>EU Law</a:t>
            </a:r>
            <a:endParaRPr kumimoji="0" lang="en-IE" sz="1800" b="0" i="0" u="none" strike="noStrike" cap="none" normalizeH="0" baseline="0" dirty="0" smtClean="0">
              <a:ln>
                <a:noFill/>
              </a:ln>
              <a:solidFill>
                <a:srgbClr val="FF0000"/>
              </a:solidFill>
              <a:effectLst/>
              <a:latin typeface="Arial Narrow" pitchFamily="34" charset="0"/>
            </a:endParaRPr>
          </a:p>
        </p:txBody>
      </p:sp>
      <p:cxnSp>
        <p:nvCxnSpPr>
          <p:cNvPr id="40" name="Straight Arrow Connector 39"/>
          <p:cNvCxnSpPr/>
          <p:nvPr/>
        </p:nvCxnSpPr>
        <p:spPr bwMode="auto">
          <a:xfrm flipH="1" flipV="1">
            <a:off x="971600" y="644787"/>
            <a:ext cx="756930" cy="313928"/>
          </a:xfrm>
          <a:prstGeom prst="straightConnector1">
            <a:avLst/>
          </a:prstGeom>
          <a:solidFill>
            <a:schemeClr val="accent1"/>
          </a:solidFill>
          <a:ln w="9525"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xmlns="" val="364525878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5"/>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9"/>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3"/>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27"/>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0"/>
          <p:cNvSpPr>
            <a:spLocks noChangeArrowheads="1"/>
          </p:cNvSpPr>
          <p:nvPr/>
        </p:nvSpPr>
        <p:spPr bwMode="auto">
          <a:xfrm>
            <a:off x="395536" y="1124744"/>
            <a:ext cx="2665988" cy="735355"/>
          </a:xfrm>
          <a:prstGeom prst="roundRect">
            <a:avLst>
              <a:gd name="adj" fmla="val 16667"/>
            </a:avLst>
          </a:prstGeom>
          <a:solidFill>
            <a:srgbClr val="800080"/>
          </a:solidFill>
          <a:ln w="9360">
            <a:solidFill>
              <a:srgbClr val="000000"/>
            </a:solidFill>
            <a:miter lim="800000"/>
            <a:headEnd/>
            <a:tailEnd/>
          </a:ln>
          <a:effectLst>
            <a:outerShdw dist="80486" dir="20489041" algn="ctr" rotWithShape="0">
              <a:srgbClr val="000000">
                <a:alpha val="50027"/>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TRIPS</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Article 61</a:t>
            </a:r>
          </a:p>
        </p:txBody>
      </p:sp>
      <p:sp>
        <p:nvSpPr>
          <p:cNvPr id="10" name="AutoShape 10"/>
          <p:cNvSpPr>
            <a:spLocks noChangeArrowheads="1"/>
          </p:cNvSpPr>
          <p:nvPr/>
        </p:nvSpPr>
        <p:spPr bwMode="auto">
          <a:xfrm>
            <a:off x="395536" y="1916832"/>
            <a:ext cx="2665988" cy="741634"/>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Protected IP: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Trademark Counterfeiting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Copyright Piracy</a:t>
            </a:r>
          </a:p>
        </p:txBody>
      </p:sp>
      <p:sp>
        <p:nvSpPr>
          <p:cNvPr id="12" name="AutoShape 10"/>
          <p:cNvSpPr>
            <a:spLocks noChangeArrowheads="1"/>
          </p:cNvSpPr>
          <p:nvPr/>
        </p:nvSpPr>
        <p:spPr bwMode="auto">
          <a:xfrm>
            <a:off x="395536" y="2708582"/>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for packaging and labels</a:t>
            </a:r>
          </a:p>
        </p:txBody>
      </p:sp>
      <p:sp>
        <p:nvSpPr>
          <p:cNvPr id="13" name="AutoShape 10"/>
          <p:cNvSpPr>
            <a:spLocks noChangeArrowheads="1"/>
          </p:cNvSpPr>
          <p:nvPr/>
        </p:nvSpPr>
        <p:spPr bwMode="auto">
          <a:xfrm>
            <a:off x="6010468" y="1124744"/>
            <a:ext cx="2665988" cy="735355"/>
          </a:xfrm>
          <a:prstGeom prst="roundRect">
            <a:avLst>
              <a:gd name="adj" fmla="val 16667"/>
            </a:avLst>
          </a:prstGeom>
          <a:solidFill>
            <a:srgbClr val="800080"/>
          </a:solidFill>
          <a:ln w="9360">
            <a:solidFill>
              <a:srgbClr val="000000"/>
            </a:solidFill>
            <a:miter lim="800000"/>
            <a:headEnd/>
            <a:tailEnd/>
          </a:ln>
          <a:effectLst>
            <a:outerShdw dist="80486" dir="20489041" algn="ctr" rotWithShape="0">
              <a:srgbClr val="000000">
                <a:alpha val="50027"/>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smtClean="0">
                <a:solidFill>
                  <a:srgbClr val="FFFFFF"/>
                </a:solidFill>
              </a:rPr>
              <a:t>EU Member State Average</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smtClean="0">
                <a:solidFill>
                  <a:srgbClr val="FFFFFF"/>
                </a:solidFill>
              </a:rPr>
              <a:t> Legislation</a:t>
            </a:r>
            <a:endParaRPr lang="sv-SE" sz="1600" b="1" dirty="0">
              <a:solidFill>
                <a:srgbClr val="FFFFFF"/>
              </a:solidFill>
            </a:endParaRPr>
          </a:p>
        </p:txBody>
      </p:sp>
      <p:sp>
        <p:nvSpPr>
          <p:cNvPr id="16" name="AutoShape 10"/>
          <p:cNvSpPr>
            <a:spLocks noChangeArrowheads="1"/>
          </p:cNvSpPr>
          <p:nvPr/>
        </p:nvSpPr>
        <p:spPr bwMode="auto">
          <a:xfrm>
            <a:off x="395536" y="3181130"/>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for aiding and abetting</a:t>
            </a:r>
          </a:p>
        </p:txBody>
      </p:sp>
      <p:sp>
        <p:nvSpPr>
          <p:cNvPr id="18" name="AutoShape 10"/>
          <p:cNvSpPr>
            <a:spLocks noChangeArrowheads="1"/>
          </p:cNvSpPr>
          <p:nvPr/>
        </p:nvSpPr>
        <p:spPr bwMode="auto">
          <a:xfrm>
            <a:off x="395536" y="3654985"/>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ex officio action</a:t>
            </a:r>
          </a:p>
        </p:txBody>
      </p:sp>
      <p:sp>
        <p:nvSpPr>
          <p:cNvPr id="20" name="AutoShape 10"/>
          <p:cNvSpPr>
            <a:spLocks noChangeArrowheads="1"/>
          </p:cNvSpPr>
          <p:nvPr/>
        </p:nvSpPr>
        <p:spPr bwMode="auto">
          <a:xfrm>
            <a:off x="395536" y="4128838"/>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Willful commercial acts</a:t>
            </a:r>
          </a:p>
        </p:txBody>
      </p:sp>
      <p:sp>
        <p:nvSpPr>
          <p:cNvPr id="22" name="AutoShape 10"/>
          <p:cNvSpPr>
            <a:spLocks noChangeArrowheads="1"/>
          </p:cNvSpPr>
          <p:nvPr/>
        </p:nvSpPr>
        <p:spPr bwMode="auto">
          <a:xfrm>
            <a:off x="395536" y="4602692"/>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Fines </a:t>
            </a:r>
            <a:r>
              <a:rPr lang="sv-SE" sz="1600" i="1" dirty="0">
                <a:solidFill>
                  <a:srgbClr val="FFFFFF"/>
                </a:solidFill>
              </a:rPr>
              <a:t>or</a:t>
            </a:r>
            <a:r>
              <a:rPr lang="sv-SE" sz="1600" dirty="0">
                <a:solidFill>
                  <a:srgbClr val="FFFFFF"/>
                </a:solidFill>
              </a:rPr>
              <a:t> imprisonment</a:t>
            </a:r>
          </a:p>
        </p:txBody>
      </p:sp>
      <p:sp>
        <p:nvSpPr>
          <p:cNvPr id="24" name="AutoShape 10"/>
          <p:cNvSpPr>
            <a:spLocks noChangeArrowheads="1"/>
          </p:cNvSpPr>
          <p:nvPr/>
        </p:nvSpPr>
        <p:spPr bwMode="auto">
          <a:xfrm>
            <a:off x="395536" y="5076545"/>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liability for legal persons</a:t>
            </a:r>
          </a:p>
        </p:txBody>
      </p:sp>
      <p:sp>
        <p:nvSpPr>
          <p:cNvPr id="26" name="AutoShape 10"/>
          <p:cNvSpPr>
            <a:spLocks noChangeArrowheads="1"/>
          </p:cNvSpPr>
          <p:nvPr/>
        </p:nvSpPr>
        <p:spPr bwMode="auto">
          <a:xfrm>
            <a:off x="395536" y="5550399"/>
            <a:ext cx="2665988" cy="705153"/>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Seizure of infringing goods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implements</a:t>
            </a:r>
          </a:p>
        </p:txBody>
      </p:sp>
      <p:sp>
        <p:nvSpPr>
          <p:cNvPr id="28" name="AutoShape 10"/>
          <p:cNvSpPr>
            <a:spLocks noChangeArrowheads="1"/>
          </p:cNvSpPr>
          <p:nvPr/>
        </p:nvSpPr>
        <p:spPr bwMode="auto">
          <a:xfrm>
            <a:off x="6010468" y="1916832"/>
            <a:ext cx="2665988" cy="741634"/>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Protected IP: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smtClean="0">
                <a:solidFill>
                  <a:srgbClr val="FFFFFF"/>
                </a:solidFill>
              </a:rPr>
              <a:t>Most </a:t>
            </a:r>
            <a:r>
              <a:rPr lang="sv-SE" sz="1600" dirty="0">
                <a:solidFill>
                  <a:srgbClr val="FFFFFF"/>
                </a:solidFill>
              </a:rPr>
              <a:t>IP</a:t>
            </a:r>
          </a:p>
        </p:txBody>
      </p:sp>
      <p:sp>
        <p:nvSpPr>
          <p:cNvPr id="29" name="AutoShape 10"/>
          <p:cNvSpPr>
            <a:spLocks noChangeArrowheads="1"/>
          </p:cNvSpPr>
          <p:nvPr/>
        </p:nvSpPr>
        <p:spPr bwMode="auto">
          <a:xfrm>
            <a:off x="6010468" y="2708582"/>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for packaging and labels</a:t>
            </a:r>
          </a:p>
        </p:txBody>
      </p:sp>
      <p:sp>
        <p:nvSpPr>
          <p:cNvPr id="30" name="AutoShape 10"/>
          <p:cNvSpPr>
            <a:spLocks noChangeArrowheads="1"/>
          </p:cNvSpPr>
          <p:nvPr/>
        </p:nvSpPr>
        <p:spPr bwMode="auto">
          <a:xfrm>
            <a:off x="6010468" y="3181130"/>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for aiding, abetting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enciting</a:t>
            </a:r>
          </a:p>
        </p:txBody>
      </p:sp>
      <p:sp>
        <p:nvSpPr>
          <p:cNvPr id="31" name="AutoShape 10"/>
          <p:cNvSpPr>
            <a:spLocks noChangeArrowheads="1"/>
          </p:cNvSpPr>
          <p:nvPr/>
        </p:nvSpPr>
        <p:spPr bwMode="auto">
          <a:xfrm>
            <a:off x="6010468" y="3654985"/>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smtClean="0">
                <a:solidFill>
                  <a:srgbClr val="FFFFFF"/>
                </a:solidFill>
              </a:rPr>
              <a:t>Often rules </a:t>
            </a:r>
            <a:r>
              <a:rPr lang="sv-SE" sz="1600" dirty="0">
                <a:solidFill>
                  <a:srgbClr val="FFFFFF"/>
                </a:solidFill>
              </a:rPr>
              <a:t>ex officio action</a:t>
            </a:r>
          </a:p>
        </p:txBody>
      </p:sp>
      <p:sp>
        <p:nvSpPr>
          <p:cNvPr id="32" name="AutoShape 10"/>
          <p:cNvSpPr>
            <a:spLocks noChangeArrowheads="1"/>
          </p:cNvSpPr>
          <p:nvPr/>
        </p:nvSpPr>
        <p:spPr bwMode="auto">
          <a:xfrm>
            <a:off x="6010468" y="4128838"/>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smtClean="0">
                <a:solidFill>
                  <a:srgbClr val="FFFFFF"/>
                </a:solidFill>
              </a:rPr>
              <a:t>Willful </a:t>
            </a:r>
            <a:r>
              <a:rPr lang="sv-SE" sz="1600" dirty="0">
                <a:solidFill>
                  <a:srgbClr val="FFFFFF"/>
                </a:solidFill>
              </a:rPr>
              <a:t>acts</a:t>
            </a:r>
          </a:p>
        </p:txBody>
      </p:sp>
      <p:sp>
        <p:nvSpPr>
          <p:cNvPr id="33" name="AutoShape 10"/>
          <p:cNvSpPr>
            <a:spLocks noChangeArrowheads="1"/>
          </p:cNvSpPr>
          <p:nvPr/>
        </p:nvSpPr>
        <p:spPr bwMode="auto">
          <a:xfrm>
            <a:off x="6010468" y="4602692"/>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Fines </a:t>
            </a:r>
            <a:r>
              <a:rPr lang="sv-SE" sz="1600" i="1" dirty="0">
                <a:solidFill>
                  <a:srgbClr val="FFFFFF"/>
                </a:solidFill>
              </a:rPr>
              <a:t>and</a:t>
            </a:r>
            <a:r>
              <a:rPr lang="sv-SE" sz="1600" dirty="0">
                <a:solidFill>
                  <a:srgbClr val="FFFFFF"/>
                </a:solidFill>
              </a:rPr>
              <a:t> imprisonment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up to </a:t>
            </a:r>
            <a:r>
              <a:rPr lang="sv-SE" sz="1600" dirty="0" smtClean="0">
                <a:solidFill>
                  <a:srgbClr val="FFFFFF"/>
                </a:solidFill>
              </a:rPr>
              <a:t>3 years or higher</a:t>
            </a:r>
            <a:endParaRPr lang="sv-SE" sz="1600" dirty="0">
              <a:solidFill>
                <a:srgbClr val="FFFFFF"/>
              </a:solidFill>
            </a:endParaRPr>
          </a:p>
        </p:txBody>
      </p:sp>
      <p:sp>
        <p:nvSpPr>
          <p:cNvPr id="34" name="AutoShape 10"/>
          <p:cNvSpPr>
            <a:spLocks noChangeArrowheads="1"/>
          </p:cNvSpPr>
          <p:nvPr/>
        </p:nvSpPr>
        <p:spPr bwMode="auto">
          <a:xfrm>
            <a:off x="6010468" y="5076545"/>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Liability for legal persons</a:t>
            </a:r>
          </a:p>
        </p:txBody>
      </p:sp>
      <p:sp>
        <p:nvSpPr>
          <p:cNvPr id="35" name="AutoShape 10"/>
          <p:cNvSpPr>
            <a:spLocks noChangeArrowheads="1"/>
          </p:cNvSpPr>
          <p:nvPr/>
        </p:nvSpPr>
        <p:spPr bwMode="auto">
          <a:xfrm>
            <a:off x="6010468" y="5550399"/>
            <a:ext cx="2665988" cy="705153"/>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Seizure of infringing goods,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implements, profits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documentary evidence</a:t>
            </a:r>
          </a:p>
        </p:txBody>
      </p:sp>
      <p:sp>
        <p:nvSpPr>
          <p:cNvPr id="36" name="AutoShape 10"/>
          <p:cNvSpPr>
            <a:spLocks noChangeArrowheads="1"/>
          </p:cNvSpPr>
          <p:nvPr/>
        </p:nvSpPr>
        <p:spPr bwMode="auto">
          <a:xfrm>
            <a:off x="395536" y="6327561"/>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other sanctions</a:t>
            </a:r>
          </a:p>
        </p:txBody>
      </p:sp>
      <p:sp>
        <p:nvSpPr>
          <p:cNvPr id="38" name="AutoShape 10"/>
          <p:cNvSpPr>
            <a:spLocks noChangeArrowheads="1"/>
          </p:cNvSpPr>
          <p:nvPr/>
        </p:nvSpPr>
        <p:spPr bwMode="auto">
          <a:xfrm>
            <a:off x="6010468" y="6327561"/>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smtClean="0">
                <a:solidFill>
                  <a:srgbClr val="FFFFFF"/>
                </a:solidFill>
              </a:rPr>
              <a:t>Sometimes bans</a:t>
            </a:r>
            <a:r>
              <a:rPr lang="sv-SE" sz="1600" dirty="0">
                <a:solidFill>
                  <a:srgbClr val="FFFFFF"/>
                </a:solidFill>
              </a:rPr>
              <a:t>, winding up a.o.</a:t>
            </a:r>
          </a:p>
        </p:txBody>
      </p:sp>
      <p:sp>
        <p:nvSpPr>
          <p:cNvPr id="42" name="Rectangle 41"/>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39" name="AutoShape 10"/>
          <p:cNvSpPr>
            <a:spLocks noChangeArrowheads="1"/>
          </p:cNvSpPr>
          <p:nvPr/>
        </p:nvSpPr>
        <p:spPr bwMode="auto">
          <a:xfrm>
            <a:off x="3202156" y="1124744"/>
            <a:ext cx="2665988" cy="735355"/>
          </a:xfrm>
          <a:prstGeom prst="roundRect">
            <a:avLst>
              <a:gd name="adj" fmla="val 16667"/>
            </a:avLst>
          </a:prstGeom>
          <a:solidFill>
            <a:srgbClr val="800080"/>
          </a:solidFill>
          <a:ln w="9360">
            <a:solidFill>
              <a:srgbClr val="000000"/>
            </a:solidFill>
            <a:miter lim="800000"/>
            <a:headEnd/>
            <a:tailEnd/>
          </a:ln>
          <a:effectLst>
            <a:outerShdw dist="80486" dir="20489041" algn="ctr" rotWithShape="0">
              <a:srgbClr val="000000">
                <a:alpha val="50027"/>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EC Proposed Criminal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Enforcement Directive 2006,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b="1" dirty="0">
                <a:solidFill>
                  <a:srgbClr val="FFFFFF"/>
                </a:solidFill>
              </a:rPr>
              <a:t>withdrawn 2009</a:t>
            </a:r>
          </a:p>
        </p:txBody>
      </p:sp>
      <p:sp>
        <p:nvSpPr>
          <p:cNvPr id="40" name="AutoShape 10"/>
          <p:cNvSpPr>
            <a:spLocks noChangeArrowheads="1"/>
          </p:cNvSpPr>
          <p:nvPr/>
        </p:nvSpPr>
        <p:spPr bwMode="auto">
          <a:xfrm>
            <a:off x="3202156" y="1916832"/>
            <a:ext cx="2665988" cy="741634"/>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Protected IP: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All IP</a:t>
            </a:r>
          </a:p>
        </p:txBody>
      </p:sp>
      <p:sp>
        <p:nvSpPr>
          <p:cNvPr id="41" name="AutoShape 10"/>
          <p:cNvSpPr>
            <a:spLocks noChangeArrowheads="1"/>
          </p:cNvSpPr>
          <p:nvPr/>
        </p:nvSpPr>
        <p:spPr bwMode="auto">
          <a:xfrm>
            <a:off x="3202156" y="2708582"/>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No rules for packaging and labels</a:t>
            </a:r>
          </a:p>
        </p:txBody>
      </p:sp>
      <p:sp>
        <p:nvSpPr>
          <p:cNvPr id="43" name="AutoShape 10"/>
          <p:cNvSpPr>
            <a:spLocks noChangeArrowheads="1"/>
          </p:cNvSpPr>
          <p:nvPr/>
        </p:nvSpPr>
        <p:spPr bwMode="auto">
          <a:xfrm>
            <a:off x="3202156" y="3181130"/>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for aiding, abetting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enciting</a:t>
            </a:r>
          </a:p>
        </p:txBody>
      </p:sp>
      <p:sp>
        <p:nvSpPr>
          <p:cNvPr id="44" name="AutoShape 10"/>
          <p:cNvSpPr>
            <a:spLocks noChangeArrowheads="1"/>
          </p:cNvSpPr>
          <p:nvPr/>
        </p:nvSpPr>
        <p:spPr bwMode="auto">
          <a:xfrm>
            <a:off x="3202156" y="3654985"/>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Rules ex officio action</a:t>
            </a:r>
          </a:p>
        </p:txBody>
      </p:sp>
      <p:sp>
        <p:nvSpPr>
          <p:cNvPr id="45" name="AutoShape 10"/>
          <p:cNvSpPr>
            <a:spLocks noChangeArrowheads="1"/>
          </p:cNvSpPr>
          <p:nvPr/>
        </p:nvSpPr>
        <p:spPr bwMode="auto">
          <a:xfrm>
            <a:off x="3202156" y="4128838"/>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(Willful) commercial acts</a:t>
            </a:r>
          </a:p>
        </p:txBody>
      </p:sp>
      <p:sp>
        <p:nvSpPr>
          <p:cNvPr id="46" name="AutoShape 10"/>
          <p:cNvSpPr>
            <a:spLocks noChangeArrowheads="1"/>
          </p:cNvSpPr>
          <p:nvPr/>
        </p:nvSpPr>
        <p:spPr bwMode="auto">
          <a:xfrm>
            <a:off x="3202156" y="4602692"/>
            <a:ext cx="2665988" cy="415112"/>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Fines </a:t>
            </a:r>
            <a:r>
              <a:rPr lang="sv-SE" sz="1600" i="1" dirty="0">
                <a:solidFill>
                  <a:srgbClr val="FFFFFF"/>
                </a:solidFill>
              </a:rPr>
              <a:t>and</a:t>
            </a:r>
            <a:r>
              <a:rPr lang="sv-SE" sz="1600" dirty="0">
                <a:solidFill>
                  <a:srgbClr val="FFFFFF"/>
                </a:solidFill>
              </a:rPr>
              <a:t> imprisonment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up to 4 years</a:t>
            </a:r>
          </a:p>
        </p:txBody>
      </p:sp>
      <p:sp>
        <p:nvSpPr>
          <p:cNvPr id="47" name="AutoShape 10"/>
          <p:cNvSpPr>
            <a:spLocks noChangeArrowheads="1"/>
          </p:cNvSpPr>
          <p:nvPr/>
        </p:nvSpPr>
        <p:spPr bwMode="auto">
          <a:xfrm>
            <a:off x="3202156" y="5076545"/>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Liability for legal persons</a:t>
            </a:r>
          </a:p>
        </p:txBody>
      </p:sp>
      <p:sp>
        <p:nvSpPr>
          <p:cNvPr id="48" name="AutoShape 10"/>
          <p:cNvSpPr>
            <a:spLocks noChangeArrowheads="1"/>
          </p:cNvSpPr>
          <p:nvPr/>
        </p:nvSpPr>
        <p:spPr bwMode="auto">
          <a:xfrm>
            <a:off x="3202156" y="5550399"/>
            <a:ext cx="2665988" cy="705153"/>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Seizure of infringing goods,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implements, profits </a:t>
            </a:r>
          </a:p>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and documentary evidence</a:t>
            </a:r>
          </a:p>
        </p:txBody>
      </p:sp>
      <p:sp>
        <p:nvSpPr>
          <p:cNvPr id="49" name="AutoShape 10"/>
          <p:cNvSpPr>
            <a:spLocks noChangeArrowheads="1"/>
          </p:cNvSpPr>
          <p:nvPr/>
        </p:nvSpPr>
        <p:spPr bwMode="auto">
          <a:xfrm>
            <a:off x="3202156" y="6327561"/>
            <a:ext cx="2665988" cy="413807"/>
          </a:xfrm>
          <a:prstGeom prst="roundRect">
            <a:avLst>
              <a:gd name="adj" fmla="val 16667"/>
            </a:avLst>
          </a:prstGeom>
          <a:solidFill>
            <a:srgbClr val="800000"/>
          </a:solidFill>
          <a:ln w="9398">
            <a:solidFill>
              <a:srgbClr val="000000"/>
            </a:solidFill>
            <a:miter lim="800000"/>
            <a:headEnd/>
            <a:tailEnd/>
          </a:ln>
          <a:effectLst>
            <a:outerShdw dist="80486" dir="20489041" algn="ctr" rotWithShape="0">
              <a:srgbClr val="000000">
                <a:alpha val="50026"/>
              </a:srgbClr>
            </a:outerShdw>
          </a:effectLst>
        </p:spPr>
        <p:txBody>
          <a:bodyPr wrap="none" lIns="0" tIns="0" rIns="0" bIns="0" anchor="ctr"/>
          <a:lstStyle/>
          <a:p>
            <a:pPr algn="ctr">
              <a:tabLst>
                <a:tab pos="0" algn="l"/>
                <a:tab pos="702810" algn="l"/>
                <a:tab pos="1405621" algn="l"/>
                <a:tab pos="2108431" algn="l"/>
                <a:tab pos="2811242" algn="l"/>
                <a:tab pos="3514052" algn="l"/>
                <a:tab pos="4216863" algn="l"/>
                <a:tab pos="4919673" algn="l"/>
                <a:tab pos="5622484" algn="l"/>
                <a:tab pos="6325294" algn="l"/>
                <a:tab pos="7028105" algn="l"/>
                <a:tab pos="7730915" algn="l"/>
              </a:tabLst>
              <a:defRPr/>
            </a:pPr>
            <a:r>
              <a:rPr lang="sv-SE" sz="1600" dirty="0">
                <a:solidFill>
                  <a:srgbClr val="FFFFFF"/>
                </a:solidFill>
              </a:rPr>
              <a:t>Bans, winding up a.o.</a:t>
            </a:r>
          </a:p>
        </p:txBody>
      </p:sp>
      <p:sp>
        <p:nvSpPr>
          <p:cNvPr id="50" name="Rectangle 49"/>
          <p:cNvSpPr/>
          <p:nvPr/>
        </p:nvSpPr>
        <p:spPr bwMode="auto">
          <a:xfrm>
            <a:off x="488088" y="248743"/>
            <a:ext cx="300379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r>
              <a:rPr kumimoji="0" lang="da-DK" sz="1800" b="0" i="0" u="none" strike="noStrike" cap="none" normalizeH="0" baseline="0" dirty="0" smtClean="0">
                <a:ln>
                  <a:noFill/>
                </a:ln>
                <a:solidFill>
                  <a:srgbClr val="FF0000"/>
                </a:solidFill>
                <a:effectLst/>
                <a:latin typeface="Arial Narrow" pitchFamily="34" charset="0"/>
              </a:rPr>
              <a:t>EU Law</a:t>
            </a:r>
            <a:endParaRPr kumimoji="0" lang="en-IE" sz="1800" b="0" i="0" u="none" strike="noStrike" cap="none" normalizeH="0" baseline="0" dirty="0" smtClean="0">
              <a:ln>
                <a:noFill/>
              </a:ln>
              <a:solidFill>
                <a:srgbClr val="FF0000"/>
              </a:solidFill>
              <a:effectLst/>
              <a:latin typeface="Arial Narrow" pitchFamily="34" charset="0"/>
            </a:endParaRPr>
          </a:p>
        </p:txBody>
      </p:sp>
      <p:cxnSp>
        <p:nvCxnSpPr>
          <p:cNvPr id="51" name="Straight Arrow Connector 50"/>
          <p:cNvCxnSpPr/>
          <p:nvPr/>
        </p:nvCxnSpPr>
        <p:spPr bwMode="auto">
          <a:xfrm flipH="1" flipV="1">
            <a:off x="971600" y="644787"/>
            <a:ext cx="756930" cy="313928"/>
          </a:xfrm>
          <a:prstGeom prst="straightConnector1">
            <a:avLst/>
          </a:prstGeom>
          <a:solidFill>
            <a:schemeClr val="accent1"/>
          </a:solidFill>
          <a:ln w="9525" cap="flat" cmpd="sng" algn="ctr">
            <a:solidFill>
              <a:srgbClr val="FF0000"/>
            </a:solidFill>
            <a:prstDash val="solid"/>
            <a:round/>
            <a:headEnd type="triangle" w="med" len="med"/>
            <a:tailEnd type="non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Tree>
    <p:extLst>
      <p:ext uri="{BB962C8B-B14F-4D97-AF65-F5344CB8AC3E}">
        <p14:creationId xmlns:p14="http://schemas.microsoft.com/office/powerpoint/2010/main" xmlns="" val="3690641310"/>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0"/>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1"/>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2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4"/>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4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2"/>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6"/>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24"/>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3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26"/>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8"/>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36"/>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49"/>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2" grpId="0" animBg="1"/>
      <p:bldP spid="16" grpId="0" animBg="1"/>
      <p:bldP spid="18" grpId="0" animBg="1"/>
      <p:bldP spid="20" grpId="0" animBg="1"/>
      <p:bldP spid="22" grpId="0" animBg="1"/>
      <p:bldP spid="24" grpId="0" animBg="1"/>
      <p:bldP spid="26" grpId="0" animBg="1"/>
      <p:bldP spid="28" grpId="0" animBg="1"/>
      <p:bldP spid="29" grpId="0" animBg="1"/>
      <p:bldP spid="30" grpId="0" animBg="1"/>
      <p:bldP spid="31" grpId="0" animBg="1"/>
      <p:bldP spid="32" grpId="0" animBg="1"/>
      <p:bldP spid="33" grpId="0" animBg="1"/>
      <p:bldP spid="34" grpId="0" animBg="1"/>
      <p:bldP spid="35" grpId="0" animBg="1"/>
      <p:bldP spid="36" grpId="0" animBg="1"/>
      <p:bldP spid="38" grpId="0" animBg="1"/>
      <p:bldP spid="40" grpId="0" animBg="1"/>
      <p:bldP spid="41" grpId="0" animBg="1"/>
      <p:bldP spid="43" grpId="0" animBg="1"/>
      <p:bldP spid="44" grpId="0" animBg="1"/>
      <p:bldP spid="45" grpId="0" animBg="1"/>
      <p:bldP spid="46" grpId="0" animBg="1"/>
      <p:bldP spid="47" grpId="0" animBg="1"/>
      <p:bldP spid="48" grpId="0" animBg="1"/>
      <p:bldP spid="49"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5"/>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060177" y="1088509"/>
            <a:ext cx="3214392" cy="524906"/>
          </a:xfrm>
          <a:prstGeom prst="rect">
            <a:avLst/>
          </a:prstGeom>
          <a:noFill/>
          <a:ln>
            <a:noFill/>
          </a:ln>
          <a:extLst>
            <a:ext uri="{909E8E84-426E-40DD-AFC4-6F175D3DCCD1}">
              <a14:hiddenFill xmlns:a14="http://schemas.microsoft.com/office/drawing/2010/main" xmlns="">
                <a:solidFill>
                  <a:srgbClr val="FFFFFF">
                    <a:alpha val="54117"/>
                  </a:srgbClr>
                </a:solidFill>
              </a14:hiddenFill>
            </a:ext>
            <a:ext uri="{91240B29-F687-4F45-9708-019B960494DF}">
              <a14:hiddenLine xmlns:a14="http://schemas.microsoft.com/office/drawing/2010/main" xmlns="" w="12700">
                <a:solidFill>
                  <a:schemeClr val="tx1">
                    <a:alpha val="54117"/>
                  </a:schemeClr>
                </a:solidFill>
                <a:miter lim="800000"/>
                <a:headEnd/>
                <a:tailEnd/>
              </a14:hiddenLine>
            </a:ext>
          </a:extLst>
        </p:spPr>
      </p:pic>
      <p:sp>
        <p:nvSpPr>
          <p:cNvPr id="5" name="Rectangle 3"/>
          <p:cNvSpPr>
            <a:spLocks noChangeArrowheads="1"/>
          </p:cNvSpPr>
          <p:nvPr/>
        </p:nvSpPr>
        <p:spPr bwMode="auto">
          <a:xfrm>
            <a:off x="3682280" y="2069107"/>
            <a:ext cx="4306490" cy="27280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r>
              <a:rPr lang="en-IE" sz="1700" spc="-60" dirty="0">
                <a:solidFill>
                  <a:srgbClr val="15548D"/>
                </a:solidFill>
                <a:sym typeface="Wingdings" pitchFamily="2" charset="2"/>
              </a:rPr>
              <a:t>(+ 34) </a:t>
            </a:r>
            <a:r>
              <a:rPr lang="en-IE" sz="1700" spc="-60" dirty="0">
                <a:solidFill>
                  <a:srgbClr val="15548D"/>
                </a:solidFill>
              </a:rPr>
              <a:t>609 161 </a:t>
            </a:r>
            <a:r>
              <a:rPr lang="en-IE" sz="1700" spc="-60" dirty="0" smtClean="0">
                <a:solidFill>
                  <a:srgbClr val="15548D"/>
                </a:solidFill>
              </a:rPr>
              <a:t>115</a:t>
            </a:r>
            <a:r>
              <a:rPr lang="en-IE" sz="1700" spc="-60" dirty="0">
                <a:solidFill>
                  <a:srgbClr val="15548D"/>
                </a:solidFill>
                <a:sym typeface="Wingdings" pitchFamily="2" charset="2"/>
              </a:rPr>
              <a:t/>
            </a:r>
            <a:br>
              <a:rPr lang="en-IE" sz="1700" spc="-60" dirty="0">
                <a:solidFill>
                  <a:srgbClr val="15548D"/>
                </a:solidFill>
                <a:sym typeface="Wingdings" pitchFamily="2" charset="2"/>
              </a:rPr>
            </a:br>
            <a:r>
              <a:rPr lang="en-IE" sz="1700" spc="-60" dirty="0">
                <a:solidFill>
                  <a:srgbClr val="15548D"/>
                </a:solidFill>
                <a:sym typeface="Wingdings" pitchFamily="2" charset="2"/>
              </a:rPr>
              <a:t/>
            </a:r>
            <a:br>
              <a:rPr lang="en-IE" sz="1700" spc="-60" dirty="0">
                <a:solidFill>
                  <a:srgbClr val="15548D"/>
                </a:solidFill>
                <a:sym typeface="Wingdings" pitchFamily="2" charset="2"/>
              </a:rPr>
            </a:br>
            <a:r>
              <a:rPr lang="en-IE" sz="1700" spc="-60" dirty="0" err="1">
                <a:solidFill>
                  <a:srgbClr val="15548D"/>
                </a:solidFill>
              </a:rPr>
              <a:t>erling.vestergaard@ext.oami.europa.eu</a:t>
            </a:r>
            <a:r>
              <a:rPr lang="en-IE" sz="1700" spc="-60" dirty="0" err="1">
                <a:solidFill>
                  <a:srgbClr val="15548D"/>
                </a:solidFill>
                <a:sym typeface="Wingdings" pitchFamily="2" charset="2"/>
              </a:rPr>
              <a:t>u</a:t>
            </a:r>
            <a:r>
              <a:rPr lang="en-IE" sz="1700" spc="-60" dirty="0">
                <a:solidFill>
                  <a:srgbClr val="15548D"/>
                </a:solidFill>
                <a:sym typeface="Wingdings" pitchFamily="2" charset="2"/>
              </a:rPr>
              <a:t/>
            </a:r>
            <a:br>
              <a:rPr lang="en-IE" sz="1700" spc="-60" dirty="0">
                <a:solidFill>
                  <a:srgbClr val="15548D"/>
                </a:solidFill>
                <a:sym typeface="Wingdings" pitchFamily="2" charset="2"/>
              </a:rPr>
            </a:br>
            <a:r>
              <a:rPr lang="en-IE" sz="1700" spc="-60" dirty="0">
                <a:solidFill>
                  <a:srgbClr val="15548D"/>
                </a:solidFill>
                <a:sym typeface="Wingdings" pitchFamily="2" charset="2"/>
              </a:rPr>
              <a:t/>
            </a:r>
            <a:br>
              <a:rPr lang="en-IE" sz="1700" spc="-60" dirty="0">
                <a:solidFill>
                  <a:srgbClr val="15548D"/>
                </a:solidFill>
                <a:sym typeface="Wingdings" pitchFamily="2" charset="2"/>
              </a:rPr>
            </a:br>
            <a:endParaRPr lang="en-IE" sz="1700" spc="-60" dirty="0" smtClean="0">
              <a:solidFill>
                <a:srgbClr val="15548D"/>
              </a:solidFill>
              <a:sym typeface="Wingdings" pitchFamily="2" charset="2"/>
            </a:endParaRPr>
          </a:p>
          <a:p>
            <a:endParaRPr lang="en-IE" sz="1700" b="1" spc="-60" dirty="0">
              <a:solidFill>
                <a:srgbClr val="15548D"/>
              </a:solidFill>
              <a:sym typeface="Wingdings" pitchFamily="2" charset="2"/>
            </a:endParaRPr>
          </a:p>
          <a:p>
            <a:endParaRPr lang="en-IE" sz="1700" b="1" spc="-60" dirty="0" smtClean="0">
              <a:solidFill>
                <a:srgbClr val="15548D"/>
              </a:solidFill>
              <a:sym typeface="Wingdings" pitchFamily="2" charset="2"/>
            </a:endParaRPr>
          </a:p>
          <a:p>
            <a:r>
              <a:rPr lang="en-IE" sz="2400" b="1" spc="-150" dirty="0" smtClean="0">
                <a:solidFill>
                  <a:srgbClr val="15548D"/>
                </a:solidFill>
                <a:sym typeface="Wingdings" pitchFamily="2" charset="2"/>
              </a:rPr>
              <a:t>https</a:t>
            </a:r>
            <a:r>
              <a:rPr lang="en-IE" sz="2400" b="1" spc="-150" dirty="0">
                <a:solidFill>
                  <a:srgbClr val="15548D"/>
                </a:solidFill>
                <a:sym typeface="Wingdings" pitchFamily="2" charset="2"/>
              </a:rPr>
              <a:t>://</a:t>
            </a:r>
            <a:r>
              <a:rPr lang="en-IE" sz="2400" b="1" spc="-150" dirty="0" smtClean="0">
                <a:solidFill>
                  <a:srgbClr val="15548D"/>
                </a:solidFill>
                <a:sym typeface="Wingdings" pitchFamily="2" charset="2"/>
              </a:rPr>
              <a:t>oami.europa.eu</a:t>
            </a:r>
            <a:r>
              <a:rPr lang="en-IE" sz="1700" b="1" dirty="0">
                <a:solidFill>
                  <a:srgbClr val="15548D"/>
                </a:solidFill>
                <a:sym typeface="Wingdings" pitchFamily="2" charset="2"/>
              </a:rPr>
              <a:t/>
            </a:r>
            <a:br>
              <a:rPr lang="en-IE" sz="1700" b="1" dirty="0">
                <a:solidFill>
                  <a:srgbClr val="15548D"/>
                </a:solidFill>
                <a:sym typeface="Wingdings" pitchFamily="2" charset="2"/>
              </a:rPr>
            </a:br>
            <a:endParaRPr lang="en-US" sz="2400" b="1" spc="-150" dirty="0">
              <a:solidFill>
                <a:srgbClr val="15548D"/>
              </a:solidFill>
              <a:sym typeface="Wingdings" pitchFamily="2" charset="2"/>
            </a:endParaRPr>
          </a:p>
        </p:txBody>
      </p:sp>
      <p:sp>
        <p:nvSpPr>
          <p:cNvPr id="8" name="Rectangle 11"/>
          <p:cNvSpPr>
            <a:spLocks/>
          </p:cNvSpPr>
          <p:nvPr/>
        </p:nvSpPr>
        <p:spPr bwMode="auto">
          <a:xfrm rot="16200000">
            <a:off x="2385282" y="2428663"/>
            <a:ext cx="1839913" cy="49011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defRPr/>
            </a:pPr>
            <a:r>
              <a:rPr lang="en-US" sz="2800" b="1" cap="small" spc="-150" dirty="0" smtClean="0">
                <a:solidFill>
                  <a:schemeClr val="bg1">
                    <a:lumMod val="85000"/>
                  </a:schemeClr>
                </a:solidFill>
                <a:ea typeface="Helvetica Neue Light"/>
                <a:cs typeface="Helvetica Neue Light"/>
                <a:sym typeface="Helvetica Neue Light"/>
              </a:rPr>
              <a:t>contact  me:</a:t>
            </a:r>
            <a:endParaRPr lang="en-US" sz="2800" b="1" cap="small" spc="-150" dirty="0">
              <a:solidFill>
                <a:schemeClr val="bg1">
                  <a:lumMod val="85000"/>
                </a:schemeClr>
              </a:solidFill>
              <a:ea typeface="Helvetica Neue Light"/>
              <a:cs typeface="Helvetica Neue Light"/>
              <a:sym typeface="Helvetica Neue Light"/>
            </a:endParaRPr>
          </a:p>
        </p:txBody>
      </p:sp>
      <p:sp>
        <p:nvSpPr>
          <p:cNvPr id="6" name="Rectangle 5"/>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7" name="Rectangle 3"/>
          <p:cNvSpPr>
            <a:spLocks noChangeArrowheads="1"/>
          </p:cNvSpPr>
          <p:nvPr/>
        </p:nvSpPr>
        <p:spPr bwMode="auto">
          <a:xfrm>
            <a:off x="6588224" y="5733256"/>
            <a:ext cx="4306490" cy="452824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lIns="0" tIns="0" rIns="0" bIns="0"/>
          <a:lstStyle/>
          <a:p>
            <a:r>
              <a:rPr lang="en-IE" sz="2400" b="1" spc="-60" dirty="0" smtClean="0">
                <a:solidFill>
                  <a:srgbClr val="15548D"/>
                </a:solidFill>
                <a:sym typeface="Wingdings" pitchFamily="2" charset="2"/>
              </a:rPr>
              <a:t>Thank You</a:t>
            </a:r>
            <a:r>
              <a:rPr lang="en-IE" sz="2400" b="1" dirty="0">
                <a:solidFill>
                  <a:srgbClr val="15548D"/>
                </a:solidFill>
                <a:sym typeface="Wingdings" pitchFamily="2" charset="2"/>
              </a:rPr>
              <a:t/>
            </a:r>
            <a:br>
              <a:rPr lang="en-IE" sz="2400" b="1" dirty="0">
                <a:solidFill>
                  <a:srgbClr val="15548D"/>
                </a:solidFill>
                <a:sym typeface="Wingdings" pitchFamily="2" charset="2"/>
              </a:rPr>
            </a:br>
            <a:endParaRPr lang="en-US" sz="2400" b="1" dirty="0">
              <a:solidFill>
                <a:srgbClr val="15548D"/>
              </a:solidFill>
              <a:sym typeface="Wingdings" pitchFamily="2" charset="2"/>
            </a:endParaRPr>
          </a:p>
        </p:txBody>
      </p:sp>
    </p:spTree>
    <p:extLst>
      <p:ext uri="{BB962C8B-B14F-4D97-AF65-F5344CB8AC3E}">
        <p14:creationId xmlns:p14="http://schemas.microsoft.com/office/powerpoint/2010/main" xmlns="" val="4211023919"/>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4" name="Content Placeholder 3"/>
          <p:cNvSpPr>
            <a:spLocks noGrp="1"/>
          </p:cNvSpPr>
          <p:nvPr>
            <p:ph/>
          </p:nvPr>
        </p:nvSpPr>
        <p:spPr>
          <a:xfrm>
            <a:off x="676394" y="1844824"/>
            <a:ext cx="8072070" cy="648072"/>
          </a:xfrm>
        </p:spPr>
        <p:txBody>
          <a:bodyPr/>
          <a:lstStyle/>
          <a:p>
            <a:pPr marL="1438275" indent="-1438275">
              <a:buNone/>
              <a:tabLst>
                <a:tab pos="1438275" algn="l"/>
              </a:tabLst>
            </a:pPr>
            <a:endParaRPr lang="es-ES" sz="2400" b="1" kern="1200" dirty="0" smtClean="0">
              <a:solidFill>
                <a:schemeClr val="bg1">
                  <a:lumMod val="50000"/>
                </a:schemeClr>
              </a:solidFill>
              <a:latin typeface="Arial Narrow" pitchFamily="34" charset="0"/>
            </a:endParaRPr>
          </a:p>
          <a:p>
            <a:pPr marL="1438275" indent="-1438275">
              <a:buNone/>
              <a:tabLst>
                <a:tab pos="1438275" algn="l"/>
              </a:tabLst>
            </a:pPr>
            <a:endParaRPr lang="es-ES" sz="2400" b="1" kern="1200" dirty="0">
              <a:solidFill>
                <a:schemeClr val="bg1">
                  <a:lumMod val="50000"/>
                </a:schemeClr>
              </a:solidFill>
              <a:latin typeface="Arial Narrow" pitchFamily="34" charset="0"/>
            </a:endParaRPr>
          </a:p>
          <a:p>
            <a:pPr marL="1438275" indent="-1438275">
              <a:buNone/>
              <a:tabLst>
                <a:tab pos="1438275" algn="l"/>
              </a:tabLst>
            </a:pPr>
            <a:endParaRPr lang="es-ES" sz="2400" b="1" kern="1200" dirty="0" smtClean="0">
              <a:solidFill>
                <a:schemeClr val="bg1">
                  <a:lumMod val="50000"/>
                </a:schemeClr>
              </a:solidFill>
              <a:latin typeface="Arial Narrow" pitchFamily="34" charset="0"/>
            </a:endParaRPr>
          </a:p>
          <a:p>
            <a:pPr marL="1438275" indent="-1438275">
              <a:buNone/>
              <a:tabLst>
                <a:tab pos="1438275" algn="l"/>
              </a:tabLst>
            </a:pPr>
            <a:endParaRPr lang="es-ES" sz="2400" b="1" kern="1200" dirty="0">
              <a:solidFill>
                <a:schemeClr val="bg1">
                  <a:lumMod val="50000"/>
                </a:schemeClr>
              </a:solidFill>
              <a:latin typeface="Arial Narrow" pitchFamily="34" charset="0"/>
            </a:endParaRPr>
          </a:p>
          <a:p>
            <a:pPr marL="0" indent="0" algn="ctr">
              <a:buNone/>
              <a:tabLst>
                <a:tab pos="542925" algn="l"/>
              </a:tabLst>
            </a:pPr>
            <a:r>
              <a:rPr lang="es-ES" sz="2400" b="1" kern="1200" dirty="0">
                <a:solidFill>
                  <a:schemeClr val="bg1">
                    <a:lumMod val="50000"/>
                  </a:schemeClr>
                </a:solidFill>
                <a:latin typeface="Arial Narrow" pitchFamily="34" charset="0"/>
              </a:rPr>
              <a:t>EU IPR Enforcement </a:t>
            </a:r>
            <a:r>
              <a:rPr lang="es-ES" sz="2400" b="1" kern="1200" dirty="0" err="1">
                <a:solidFill>
                  <a:schemeClr val="bg1">
                    <a:lumMod val="50000"/>
                  </a:schemeClr>
                </a:solidFill>
                <a:latin typeface="Arial Narrow" pitchFamily="34" charset="0"/>
              </a:rPr>
              <a:t>Legislation</a:t>
            </a:r>
            <a:r>
              <a:rPr lang="es-ES" sz="2400" b="1" kern="1200" dirty="0">
                <a:solidFill>
                  <a:schemeClr val="bg1">
                    <a:lumMod val="50000"/>
                  </a:schemeClr>
                </a:solidFill>
                <a:latin typeface="Arial Narrow" pitchFamily="34" charset="0"/>
              </a:rPr>
              <a:t> </a:t>
            </a:r>
            <a:r>
              <a:rPr lang="es-ES" sz="2400" b="1" kern="1200" dirty="0" err="1">
                <a:solidFill>
                  <a:schemeClr val="bg1">
                    <a:lumMod val="50000"/>
                  </a:schemeClr>
                </a:solidFill>
                <a:latin typeface="Arial Narrow" pitchFamily="34" charset="0"/>
              </a:rPr>
              <a:t>Overview</a:t>
            </a:r>
            <a:endParaRPr lang="es-ES" sz="2400" b="1" kern="1200" dirty="0">
              <a:solidFill>
                <a:schemeClr val="bg1">
                  <a:lumMod val="50000"/>
                </a:schemeClr>
              </a:solidFill>
              <a:latin typeface="Arial Narrow" pitchFamily="34" charset="0"/>
            </a:endParaRPr>
          </a:p>
          <a:p>
            <a:pPr marL="0" indent="0">
              <a:buNone/>
            </a:pPr>
            <a:r>
              <a:rPr lang="en-GB" sz="2400" dirty="0"/>
              <a:t> </a:t>
            </a:r>
            <a:endParaRPr lang="en-IE" sz="2400" dirty="0"/>
          </a:p>
          <a:p>
            <a:pPr marL="0" indent="0">
              <a:buNone/>
              <a:tabLst>
                <a:tab pos="180975" algn="l"/>
              </a:tabLst>
            </a:pPr>
            <a:endParaRPr lang="en-IE" sz="2400" kern="1200" spc="-71" dirty="0">
              <a:solidFill>
                <a:srgbClr val="15548D"/>
              </a:solidFill>
              <a:latin typeface="Arial Narrow" pitchFamily="34" charset="0"/>
            </a:endParaRPr>
          </a:p>
          <a:p>
            <a:pPr marL="457200" indent="-457200">
              <a:buAutoNum type="arabicPeriod"/>
              <a:tabLst>
                <a:tab pos="180975" algn="l"/>
              </a:tabLst>
            </a:pPr>
            <a:endParaRPr lang="en-IE" sz="2400" kern="1200" spc="-71" dirty="0">
              <a:solidFill>
                <a:srgbClr val="15548D"/>
              </a:solidFill>
              <a:latin typeface="Arial Narrow" pitchFamily="34" charset="0"/>
            </a:endParaRPr>
          </a:p>
        </p:txBody>
      </p:sp>
      <p:sp>
        <p:nvSpPr>
          <p:cNvPr id="6" name="Rectangle 5"/>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9"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0"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3417772957"/>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AutoShape 15"/>
          <p:cNvSpPr>
            <a:spLocks noChangeArrowheads="1"/>
          </p:cNvSpPr>
          <p:nvPr/>
        </p:nvSpPr>
        <p:spPr bwMode="auto">
          <a:xfrm rot="18792237" flipV="1">
            <a:off x="1726522" y="3391198"/>
            <a:ext cx="3532053" cy="568325"/>
          </a:xfrm>
          <a:prstGeom prst="rightArrow">
            <a:avLst>
              <a:gd name="adj1" fmla="val 50000"/>
              <a:gd name="adj2" fmla="val 169483"/>
            </a:avLst>
          </a:prstGeom>
          <a:solidFill>
            <a:schemeClr val="accent3">
              <a:lumMod val="50000"/>
            </a:schemeClr>
          </a:solidFill>
          <a:ln>
            <a:noFill/>
          </a:ln>
        </p:spPr>
        <p:txBody>
          <a:bodyPr lIns="0" tIns="0" rIns="0" bIns="0" anchor="ctr"/>
          <a:lstStyle/>
          <a:p>
            <a:pPr algn="ctr"/>
            <a:endParaRPr lang="da-DK" sz="2400" b="1">
              <a:solidFill>
                <a:schemeClr val="bg1"/>
              </a:solidFill>
            </a:endParaRPr>
          </a:p>
        </p:txBody>
      </p:sp>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13" name="AutoShape 15"/>
          <p:cNvSpPr>
            <a:spLocks noChangeArrowheads="1"/>
          </p:cNvSpPr>
          <p:nvPr/>
        </p:nvSpPr>
        <p:spPr bwMode="auto">
          <a:xfrm rot="18792237" flipV="1">
            <a:off x="299776" y="5078736"/>
            <a:ext cx="3248448" cy="568325"/>
          </a:xfrm>
          <a:prstGeom prst="rightArrow">
            <a:avLst>
              <a:gd name="adj1" fmla="val 50000"/>
              <a:gd name="adj2" fmla="val 169483"/>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endParaRPr lang="da-DK" sz="2400" b="1">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17" name="Rectangle 16"/>
          <p:cNvSpPr/>
          <p:nvPr/>
        </p:nvSpPr>
        <p:spPr bwMode="auto">
          <a:xfrm>
            <a:off x="467544" y="5306437"/>
            <a:ext cx="2318544" cy="994586"/>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sv-SE" sz="2400" b="1" dirty="0">
                <a:solidFill>
                  <a:schemeClr val="bg1"/>
                </a:solidFill>
              </a:rPr>
              <a:t>19th Century:</a:t>
            </a:r>
          </a:p>
          <a:p>
            <a:pPr algn="ctr"/>
            <a:r>
              <a:rPr lang="sv-SE" sz="2400" b="1" dirty="0">
                <a:solidFill>
                  <a:schemeClr val="bg1"/>
                </a:solidFill>
              </a:rPr>
              <a:t>Berne and Paris</a:t>
            </a:r>
          </a:p>
        </p:txBody>
      </p:sp>
      <p:sp>
        <p:nvSpPr>
          <p:cNvPr id="19" name="Rectangle 18"/>
          <p:cNvSpPr/>
          <p:nvPr/>
        </p:nvSpPr>
        <p:spPr bwMode="auto">
          <a:xfrm>
            <a:off x="2144684" y="3501008"/>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1994: TRIPS</a:t>
            </a:r>
            <a:endParaRPr lang="sv-SE" sz="2400" b="1" dirty="0">
              <a:solidFill>
                <a:schemeClr val="bg1"/>
              </a:solidFill>
            </a:endParaRPr>
          </a:p>
        </p:txBody>
      </p:sp>
      <p:sp>
        <p:nvSpPr>
          <p:cNvPr id="26" name="Rectangle 25"/>
          <p:cNvSpPr/>
          <p:nvPr/>
        </p:nvSpPr>
        <p:spPr bwMode="auto">
          <a:xfrm>
            <a:off x="6202837" y="3728381"/>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Customs</a:t>
            </a:r>
            <a:endParaRPr lang="sv-SE" sz="2400" b="1" dirty="0">
              <a:solidFill>
                <a:schemeClr val="bg1"/>
              </a:solidFill>
            </a:endParaRPr>
          </a:p>
        </p:txBody>
      </p:sp>
      <p:sp>
        <p:nvSpPr>
          <p:cNvPr id="27" name="Rectangle 26"/>
          <p:cNvSpPr/>
          <p:nvPr/>
        </p:nvSpPr>
        <p:spPr bwMode="auto">
          <a:xfrm>
            <a:off x="6429920" y="4420518"/>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Civil</a:t>
            </a:r>
            <a:endParaRPr lang="sv-SE" sz="2400" b="1" dirty="0">
              <a:solidFill>
                <a:schemeClr val="bg1"/>
              </a:solidFill>
            </a:endParaRPr>
          </a:p>
        </p:txBody>
      </p:sp>
      <p:sp>
        <p:nvSpPr>
          <p:cNvPr id="28" name="Rectangle 27"/>
          <p:cNvSpPr/>
          <p:nvPr/>
        </p:nvSpPr>
        <p:spPr bwMode="auto">
          <a:xfrm>
            <a:off x="5907119" y="303145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Administrative</a:t>
            </a:r>
          </a:p>
        </p:txBody>
      </p:sp>
      <p:sp>
        <p:nvSpPr>
          <p:cNvPr id="29" name="Rectangle 28"/>
          <p:cNvSpPr/>
          <p:nvPr/>
        </p:nvSpPr>
        <p:spPr bwMode="auto">
          <a:xfrm>
            <a:off x="5590362" y="231836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Criminal</a:t>
            </a:r>
            <a:endParaRPr lang="sv-SE" sz="2400" b="1" dirty="0">
              <a:solidFill>
                <a:schemeClr val="bg1"/>
              </a:solidFill>
            </a:endParaRPr>
          </a:p>
        </p:txBody>
      </p:sp>
      <p:sp>
        <p:nvSpPr>
          <p:cNvPr id="20"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21"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675119431"/>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27" name="Rectangle 26"/>
          <p:cNvSpPr/>
          <p:nvPr/>
        </p:nvSpPr>
        <p:spPr bwMode="auto">
          <a:xfrm>
            <a:off x="6429920" y="4420518"/>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Civil</a:t>
            </a:r>
          </a:p>
        </p:txBody>
      </p:sp>
      <p:sp>
        <p:nvSpPr>
          <p:cNvPr id="26" name="Rectangle 25"/>
          <p:cNvSpPr/>
          <p:nvPr/>
        </p:nvSpPr>
        <p:spPr bwMode="auto">
          <a:xfrm>
            <a:off x="6213896" y="3724404"/>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Customs</a:t>
            </a:r>
          </a:p>
        </p:txBody>
      </p:sp>
      <p:cxnSp>
        <p:nvCxnSpPr>
          <p:cNvPr id="18" name="Straight Arrow Connector 17"/>
          <p:cNvCxnSpPr/>
          <p:nvPr/>
        </p:nvCxnSpPr>
        <p:spPr bwMode="auto">
          <a:xfrm flipH="1" flipV="1">
            <a:off x="3347864" y="3701363"/>
            <a:ext cx="3082056" cy="1023781"/>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9" name="Text Box 4"/>
          <p:cNvSpPr txBox="1">
            <a:spLocks noChangeArrowheads="1"/>
          </p:cNvSpPr>
          <p:nvPr/>
        </p:nvSpPr>
        <p:spPr bwMode="auto">
          <a:xfrm>
            <a:off x="545712" y="2671694"/>
            <a:ext cx="2802152" cy="2875396"/>
          </a:xfrm>
          <a:prstGeom prst="rect">
            <a:avLst/>
          </a:prstGeom>
          <a:solidFill>
            <a:srgbClr val="C00000"/>
          </a:solidFill>
          <a:ln w="9360">
            <a:solidFill>
              <a:srgbClr val="FFFFFF"/>
            </a:solidFill>
            <a:miter lim="800000"/>
            <a:headEnd/>
            <a:tailEnd/>
          </a:ln>
        </p:spPr>
        <p:txBody>
          <a:bodyPr wrap="square" lIns="104387" tIns="52194" rIns="104387" bIns="52194">
            <a:spAutoFit/>
          </a:bodyPr>
          <a:ls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bg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bg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bg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bg1"/>
                </a:solidFill>
                <a:latin typeface="Arial" pitchFamily="34" charset="0"/>
                <a:ea typeface="ヒラギノ角ゴ Pro W3"/>
                <a:cs typeface="ヒラギノ角ゴ Pro W3"/>
              </a:defRPr>
            </a:lvl9pPr>
          </a:lstStyle>
          <a:p>
            <a:pP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da-DK" sz="1800" b="1" dirty="0" smtClean="0"/>
              <a:t>Directive 48/2004</a:t>
            </a:r>
          </a:p>
          <a:p>
            <a:pPr marL="273050" indent="-273050">
              <a:tabLst>
                <a:tab pos="273050"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09113" algn="l"/>
                <a:tab pos="10133013" algn="l"/>
              </a:tabLst>
            </a:pPr>
            <a:r>
              <a:rPr lang="da-DK" sz="1800" dirty="0" smtClean="0"/>
              <a:t>-	Injunctions (also targeting third parties)</a:t>
            </a:r>
          </a:p>
          <a:p>
            <a:pPr marL="273050" indent="-273050">
              <a:tabLst>
                <a:tab pos="273050"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09113" algn="l"/>
                <a:tab pos="10133013" algn="l"/>
              </a:tabLst>
            </a:pPr>
            <a:r>
              <a:rPr lang="da-DK" sz="1800" dirty="0" smtClean="0"/>
              <a:t>-	Preservation of evidence and right of information</a:t>
            </a:r>
          </a:p>
          <a:p>
            <a:pPr marL="273050" indent="-273050">
              <a:tabLst>
                <a:tab pos="273050" algn="l"/>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 pos="9409113" algn="l"/>
                <a:tab pos="10133013" algn="l"/>
              </a:tabLst>
            </a:pPr>
            <a:r>
              <a:rPr lang="da-DK" sz="1800" dirty="0" smtClean="0"/>
              <a:t>-	Damages, legal costs, corrective measures and publication of judicial decisions</a:t>
            </a:r>
            <a:endParaRPr lang="en-US" sz="1800" dirty="0"/>
          </a:p>
        </p:txBody>
      </p:sp>
      <p:sp>
        <p:nvSpPr>
          <p:cNvPr id="17" name="Rectangle 16"/>
          <p:cNvSpPr/>
          <p:nvPr/>
        </p:nvSpPr>
        <p:spPr bwMode="auto">
          <a:xfrm>
            <a:off x="4549585" y="4109335"/>
            <a:ext cx="1318559" cy="659405"/>
          </a:xfrm>
          <a:prstGeom prst="rect">
            <a:avLst/>
          </a:prstGeom>
          <a:solidFill>
            <a:srgbClr val="C00000"/>
          </a:solidFill>
          <a:ln w="9360">
            <a:solidFill>
              <a:srgbClr val="FFFFFF"/>
            </a:solidFill>
            <a:miter lim="800000"/>
            <a:headEnd/>
            <a:tailEnd/>
          </a:ln>
          <a:extLst/>
        </p:spPr>
        <p:txBody>
          <a:bodyPr wrap="square" lIns="104387" tIns="52194" rIns="104387" bIns="52194">
            <a:spAutoFit/>
          </a:bodyPr>
          <a:lstStyle/>
          <a:p>
            <a:pPr algn="ctr" defTabSz="449263">
              <a:buClr>
                <a:srgbClr val="000000"/>
              </a:buClr>
              <a:buSzPct val="100000"/>
              <a:buFont typeface="Times New Roman" pitchFamily="18" charset="0"/>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sv-SE" b="1" dirty="0" smtClean="0">
                <a:solidFill>
                  <a:schemeClr val="bg1"/>
                </a:solidFill>
                <a:latin typeface="Arial" pitchFamily="34" charset="0"/>
                <a:ea typeface="ヒラギノ角ゴ Pro W3"/>
                <a:cs typeface="ヒラギノ角ゴ Pro W3"/>
              </a:rPr>
              <a:t>TRIPS Part III-2/3</a:t>
            </a:r>
            <a:endParaRPr lang="sv-SE" b="1" dirty="0">
              <a:solidFill>
                <a:schemeClr val="bg1"/>
              </a:solidFill>
              <a:latin typeface="Arial" pitchFamily="34" charset="0"/>
              <a:ea typeface="ヒラギノ角ゴ Pro W3"/>
              <a:cs typeface="ヒラギノ角ゴ Pro W3"/>
            </a:endParaRPr>
          </a:p>
        </p:txBody>
      </p:sp>
      <p:sp>
        <p:nvSpPr>
          <p:cNvPr id="20" name="Rectangle 19"/>
          <p:cNvSpPr/>
          <p:nvPr/>
        </p:nvSpPr>
        <p:spPr bwMode="auto">
          <a:xfrm>
            <a:off x="5907119" y="303145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Administrative</a:t>
            </a:r>
          </a:p>
        </p:txBody>
      </p:sp>
      <p:sp>
        <p:nvSpPr>
          <p:cNvPr id="21" name="Rectangle 20"/>
          <p:cNvSpPr/>
          <p:nvPr/>
        </p:nvSpPr>
        <p:spPr bwMode="auto">
          <a:xfrm>
            <a:off x="5590362" y="231836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Criminal</a:t>
            </a:r>
            <a:endParaRPr lang="sv-SE" sz="2400" b="1" dirty="0">
              <a:solidFill>
                <a:schemeClr val="bg1"/>
              </a:solidFill>
            </a:endParaRPr>
          </a:p>
        </p:txBody>
      </p:sp>
      <p:sp>
        <p:nvSpPr>
          <p:cNvPr id="22"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23"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45998322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27" name="Rectangle 26"/>
          <p:cNvSpPr/>
          <p:nvPr/>
        </p:nvSpPr>
        <p:spPr bwMode="auto">
          <a:xfrm>
            <a:off x="6429920" y="4420518"/>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Civil</a:t>
            </a:r>
            <a:endParaRPr lang="sv-SE" sz="2400" b="1" dirty="0">
              <a:solidFill>
                <a:schemeClr val="bg1"/>
              </a:solidFill>
            </a:endParaRPr>
          </a:p>
        </p:txBody>
      </p:sp>
      <p:cxnSp>
        <p:nvCxnSpPr>
          <p:cNvPr id="5" name="Straight Arrow Connector 4"/>
          <p:cNvCxnSpPr/>
          <p:nvPr/>
        </p:nvCxnSpPr>
        <p:spPr bwMode="auto">
          <a:xfrm flipH="1" flipV="1">
            <a:off x="3347864" y="2996952"/>
            <a:ext cx="3082056" cy="1023781"/>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6" name="Rectangle 25"/>
          <p:cNvSpPr/>
          <p:nvPr/>
        </p:nvSpPr>
        <p:spPr bwMode="auto">
          <a:xfrm>
            <a:off x="6213896" y="3724404"/>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Customs</a:t>
            </a:r>
          </a:p>
        </p:txBody>
      </p:sp>
      <p:cxnSp>
        <p:nvCxnSpPr>
          <p:cNvPr id="17" name="Straight Arrow Connector 16"/>
          <p:cNvCxnSpPr/>
          <p:nvPr/>
        </p:nvCxnSpPr>
        <p:spPr bwMode="auto">
          <a:xfrm>
            <a:off x="3275856" y="3645024"/>
            <a:ext cx="3154064" cy="1071070"/>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0" name="Text Box 4"/>
          <p:cNvSpPr txBox="1">
            <a:spLocks noChangeArrowheads="1"/>
          </p:cNvSpPr>
          <p:nvPr/>
        </p:nvSpPr>
        <p:spPr bwMode="auto">
          <a:xfrm>
            <a:off x="545712" y="2671694"/>
            <a:ext cx="2802152" cy="2044400"/>
          </a:xfrm>
          <a:prstGeom prst="rect">
            <a:avLst/>
          </a:prstGeom>
          <a:solidFill>
            <a:srgbClr val="C00000"/>
          </a:solidFill>
          <a:ln w="9360">
            <a:solidFill>
              <a:srgbClr val="FFFFFF"/>
            </a:solidFill>
            <a:miter lim="800000"/>
            <a:headEnd/>
            <a:tailEnd/>
          </a:ln>
        </p:spPr>
        <p:txBody>
          <a:bodyPr wrap="square" lIns="104387" tIns="52194" rIns="104387" bIns="52194">
            <a:spAutoFit/>
          </a:bodyPr>
          <a:ls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bg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bg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bg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bg1"/>
                </a:solidFill>
                <a:latin typeface="Arial" pitchFamily="34" charset="0"/>
                <a:ea typeface="ヒラギノ角ゴ Pro W3"/>
                <a:cs typeface="ヒラギノ角ゴ Pro W3"/>
              </a:defRPr>
            </a:lvl9pPr>
          </a:lstStyle>
          <a:p>
            <a:pP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endParaRPr lang="da-DK" sz="1800" b="1" dirty="0" smtClean="0"/>
          </a:p>
          <a:p>
            <a:pPr algn="ct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da-DK" sz="1800" b="1" dirty="0" smtClean="0"/>
              <a:t>Regulation 3295/1994</a:t>
            </a:r>
          </a:p>
          <a:p>
            <a:pPr algn="ct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endParaRPr lang="da-DK" sz="1800" b="1" dirty="0" smtClean="0"/>
          </a:p>
          <a:p>
            <a:pPr algn="ct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da-DK" sz="1800" b="1" dirty="0" smtClean="0"/>
              <a:t>Regulation 1383/2003</a:t>
            </a:r>
          </a:p>
          <a:p>
            <a:pPr algn="ct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endParaRPr lang="da-DK" sz="1800" b="1" dirty="0" smtClean="0"/>
          </a:p>
          <a:p>
            <a:pPr algn="ct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da-DK" sz="1800" b="1" dirty="0" smtClean="0"/>
              <a:t>Regulation 608/2013</a:t>
            </a:r>
          </a:p>
          <a:p>
            <a:pP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endParaRPr lang="en-US" sz="1800" dirty="0"/>
          </a:p>
        </p:txBody>
      </p:sp>
      <p:sp>
        <p:nvSpPr>
          <p:cNvPr id="21" name="Rectangle 20"/>
          <p:cNvSpPr/>
          <p:nvPr/>
        </p:nvSpPr>
        <p:spPr bwMode="auto">
          <a:xfrm>
            <a:off x="4229612" y="3072615"/>
            <a:ext cx="1318559" cy="659405"/>
          </a:xfrm>
          <a:prstGeom prst="rect">
            <a:avLst/>
          </a:prstGeom>
          <a:solidFill>
            <a:srgbClr val="C00000"/>
          </a:solidFill>
          <a:ln w="9360">
            <a:solidFill>
              <a:srgbClr val="FFFFFF"/>
            </a:solidFill>
            <a:miter lim="800000"/>
            <a:headEnd/>
            <a:tailEnd/>
          </a:ln>
          <a:extLst/>
        </p:spPr>
        <p:txBody>
          <a:bodyPr wrap="square" lIns="104387" tIns="52194" rIns="104387" bIns="52194">
            <a:spAutoFit/>
          </a:bodyPr>
          <a:lstStyle/>
          <a:p>
            <a:pPr algn="ctr" defTabSz="449263">
              <a:buClr>
                <a:srgbClr val="000000"/>
              </a:buClr>
              <a:buSzPct val="100000"/>
              <a:buFont typeface="Times New Roman" pitchFamily="18" charset="0"/>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sv-SE" b="1" dirty="0" smtClean="0">
                <a:solidFill>
                  <a:schemeClr val="bg1"/>
                </a:solidFill>
                <a:latin typeface="Arial" pitchFamily="34" charset="0"/>
                <a:ea typeface="ヒラギノ角ゴ Pro W3"/>
                <a:cs typeface="ヒラギノ角ゴ Pro W3"/>
              </a:rPr>
              <a:t>TRIPS Part III-4</a:t>
            </a:r>
            <a:endParaRPr lang="sv-SE" b="1" dirty="0">
              <a:solidFill>
                <a:schemeClr val="bg1"/>
              </a:solidFill>
              <a:latin typeface="Arial" pitchFamily="34" charset="0"/>
              <a:ea typeface="ヒラギノ角ゴ Pro W3"/>
              <a:cs typeface="ヒラギノ角ゴ Pro W3"/>
            </a:endParaRPr>
          </a:p>
        </p:txBody>
      </p:sp>
      <p:sp>
        <p:nvSpPr>
          <p:cNvPr id="22" name="Rectangle 21"/>
          <p:cNvSpPr/>
          <p:nvPr/>
        </p:nvSpPr>
        <p:spPr bwMode="auto">
          <a:xfrm>
            <a:off x="5907119" y="303145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a:solidFill>
                  <a:schemeClr val="bg1"/>
                </a:solidFill>
              </a:rPr>
              <a:t>Administrative</a:t>
            </a:r>
          </a:p>
        </p:txBody>
      </p:sp>
      <p:sp>
        <p:nvSpPr>
          <p:cNvPr id="23" name="Rectangle 22"/>
          <p:cNvSpPr/>
          <p:nvPr/>
        </p:nvSpPr>
        <p:spPr bwMode="auto">
          <a:xfrm>
            <a:off x="5590362" y="231836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Criminal</a:t>
            </a:r>
            <a:endParaRPr lang="sv-SE" sz="2400" b="1" dirty="0">
              <a:solidFill>
                <a:schemeClr val="bg1"/>
              </a:solidFill>
            </a:endParaRPr>
          </a:p>
        </p:txBody>
      </p:sp>
      <p:sp>
        <p:nvSpPr>
          <p:cNvPr id="18"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9"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462370692"/>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26" name="Rectangle 25"/>
          <p:cNvSpPr/>
          <p:nvPr/>
        </p:nvSpPr>
        <p:spPr bwMode="auto">
          <a:xfrm>
            <a:off x="6213896" y="3724404"/>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Customs</a:t>
            </a:r>
            <a:endParaRPr lang="sv-SE" sz="2400" b="1" dirty="0">
              <a:solidFill>
                <a:schemeClr val="bg1"/>
              </a:solidFill>
            </a:endParaRPr>
          </a:p>
        </p:txBody>
      </p:sp>
      <p:sp>
        <p:nvSpPr>
          <p:cNvPr id="27" name="Rectangle 26"/>
          <p:cNvSpPr/>
          <p:nvPr/>
        </p:nvSpPr>
        <p:spPr bwMode="auto">
          <a:xfrm>
            <a:off x="6429920" y="4420518"/>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Civil</a:t>
            </a:r>
            <a:endParaRPr lang="sv-SE" sz="2400" b="1" dirty="0">
              <a:solidFill>
                <a:schemeClr val="bg1"/>
              </a:solidFill>
            </a:endParaRPr>
          </a:p>
        </p:txBody>
      </p:sp>
      <p:sp>
        <p:nvSpPr>
          <p:cNvPr id="20" name="Text Box 4"/>
          <p:cNvSpPr txBox="1">
            <a:spLocks noChangeArrowheads="1"/>
          </p:cNvSpPr>
          <p:nvPr/>
        </p:nvSpPr>
        <p:spPr bwMode="auto">
          <a:xfrm>
            <a:off x="545712" y="2669711"/>
            <a:ext cx="4602352" cy="1767401"/>
          </a:xfrm>
          <a:prstGeom prst="rect">
            <a:avLst/>
          </a:prstGeom>
          <a:solidFill>
            <a:srgbClr val="C00000"/>
          </a:solidFill>
          <a:ln w="9360">
            <a:solidFill>
              <a:srgbClr val="FFFFFF"/>
            </a:solidFill>
            <a:miter lim="800000"/>
            <a:headEnd/>
            <a:tailEnd/>
          </a:ln>
        </p:spPr>
        <p:txBody>
          <a:bodyPr wrap="square" lIns="104387" tIns="52194" rIns="104387" bIns="52194">
            <a:spAutoFit/>
          </a:bodyPr>
          <a:lstStyle>
            <a:defPPr>
              <a:defRPr lang="en-GB"/>
            </a:defPPr>
            <a:lvl1pPr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1pPr>
            <a:lvl2pPr marL="742950" indent="-28575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2pPr>
            <a:lvl3pPr marL="11430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3pPr>
            <a:lvl4pPr marL="16002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4pPr>
            <a:lvl5pPr marL="2057400" indent="-228600" algn="l" defTabSz="449263" rtl="0" fontAlgn="base">
              <a:spcBef>
                <a:spcPct val="0"/>
              </a:spcBef>
              <a:spcAft>
                <a:spcPct val="0"/>
              </a:spcAft>
              <a:buClr>
                <a:srgbClr val="000000"/>
              </a:buClr>
              <a:buSzPct val="100000"/>
              <a:buFont typeface="Times New Roman" pitchFamily="18" charset="0"/>
              <a:defRPr sz="2400" kern="1200">
                <a:solidFill>
                  <a:schemeClr val="bg1"/>
                </a:solidFill>
                <a:latin typeface="Arial" pitchFamily="34" charset="0"/>
                <a:ea typeface="ヒラギノ角ゴ Pro W3"/>
                <a:cs typeface="ヒラギノ角ゴ Pro W3"/>
              </a:defRPr>
            </a:lvl5pPr>
            <a:lvl6pPr marL="2286000" algn="l" defTabSz="914400" rtl="0" eaLnBrk="1" latinLnBrk="0" hangingPunct="1">
              <a:defRPr sz="2400" kern="1200">
                <a:solidFill>
                  <a:schemeClr val="bg1"/>
                </a:solidFill>
                <a:latin typeface="Arial" pitchFamily="34" charset="0"/>
                <a:ea typeface="ヒラギノ角ゴ Pro W3"/>
                <a:cs typeface="ヒラギノ角ゴ Pro W3"/>
              </a:defRPr>
            </a:lvl6pPr>
            <a:lvl7pPr marL="2743200" algn="l" defTabSz="914400" rtl="0" eaLnBrk="1" latinLnBrk="0" hangingPunct="1">
              <a:defRPr sz="2400" kern="1200">
                <a:solidFill>
                  <a:schemeClr val="bg1"/>
                </a:solidFill>
                <a:latin typeface="Arial" pitchFamily="34" charset="0"/>
                <a:ea typeface="ヒラギノ角ゴ Pro W3"/>
                <a:cs typeface="ヒラギノ角ゴ Pro W3"/>
              </a:defRPr>
            </a:lvl7pPr>
            <a:lvl8pPr marL="3200400" algn="l" defTabSz="914400" rtl="0" eaLnBrk="1" latinLnBrk="0" hangingPunct="1">
              <a:defRPr sz="2400" kern="1200">
                <a:solidFill>
                  <a:schemeClr val="bg1"/>
                </a:solidFill>
                <a:latin typeface="Arial" pitchFamily="34" charset="0"/>
                <a:ea typeface="ヒラギノ角ゴ Pro W3"/>
                <a:cs typeface="ヒラギノ角ゴ Pro W3"/>
              </a:defRPr>
            </a:lvl8pPr>
            <a:lvl9pPr marL="3657600" algn="l" defTabSz="914400" rtl="0" eaLnBrk="1" latinLnBrk="0" hangingPunct="1">
              <a:defRPr sz="2400" kern="1200">
                <a:solidFill>
                  <a:schemeClr val="bg1"/>
                </a:solidFill>
                <a:latin typeface="Arial" pitchFamily="34" charset="0"/>
                <a:ea typeface="ヒラギノ角ゴ Pro W3"/>
                <a:cs typeface="ヒラギノ角ゴ Pro W3"/>
              </a:defRPr>
            </a:lvl9pPr>
          </a:lstStyle>
          <a:p>
            <a:pP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da-DK" sz="1800" b="1" dirty="0" smtClean="0"/>
              <a:t>TRIPS art. 49 og art 50.8 :</a:t>
            </a:r>
            <a:endParaRPr lang="en-US" sz="1800" dirty="0"/>
          </a:p>
          <a:p>
            <a:pPr>
              <a:tabLst>
                <a:tab pos="0" algn="l"/>
                <a:tab pos="447620" algn="l"/>
                <a:tab pos="896828" algn="l"/>
                <a:tab pos="1346034" algn="l"/>
                <a:tab pos="1795241" algn="l"/>
                <a:tab pos="2244447" algn="l"/>
                <a:tab pos="2693655" algn="l"/>
                <a:tab pos="3142861" algn="l"/>
                <a:tab pos="3592069" algn="l"/>
                <a:tab pos="4041275" algn="l"/>
                <a:tab pos="4490483" algn="l"/>
                <a:tab pos="4939689" algn="l"/>
                <a:tab pos="5388897" algn="l"/>
                <a:tab pos="5838103" algn="l"/>
                <a:tab pos="6287311" algn="l"/>
                <a:tab pos="6736517" algn="l"/>
                <a:tab pos="7185725" algn="l"/>
                <a:tab pos="7634931" algn="l"/>
                <a:tab pos="8084138" algn="l"/>
                <a:tab pos="8533344" algn="l"/>
                <a:tab pos="8982552" algn="l"/>
                <a:tab pos="9409537" algn="l"/>
                <a:tab pos="10133347" algn="l"/>
              </a:tabLst>
            </a:pPr>
            <a:r>
              <a:rPr lang="en-GB" sz="1800" i="1" dirty="0" smtClean="0"/>
              <a:t>“To the extent that any provisional measure can be ordered as a result of administrative procedures, such procedures shall conform to principles equivalent in substance to those set forth in this Section.“</a:t>
            </a:r>
            <a:endParaRPr lang="en-US" sz="1800" i="1" dirty="0"/>
          </a:p>
        </p:txBody>
      </p:sp>
      <p:sp>
        <p:nvSpPr>
          <p:cNvPr id="18" name="Rectangle 17"/>
          <p:cNvSpPr/>
          <p:nvPr/>
        </p:nvSpPr>
        <p:spPr bwMode="auto">
          <a:xfrm>
            <a:off x="5590362" y="231836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Criminal</a:t>
            </a:r>
            <a:endParaRPr lang="sv-SE" sz="2400" b="1" dirty="0">
              <a:solidFill>
                <a:schemeClr val="bg1"/>
              </a:solidFill>
            </a:endParaRPr>
          </a:p>
        </p:txBody>
      </p:sp>
      <p:cxnSp>
        <p:nvCxnSpPr>
          <p:cNvPr id="21" name="Straight Arrow Connector 20"/>
          <p:cNvCxnSpPr/>
          <p:nvPr/>
        </p:nvCxnSpPr>
        <p:spPr bwMode="auto">
          <a:xfrm flipH="1" flipV="1">
            <a:off x="5143607" y="3041521"/>
            <a:ext cx="1286313" cy="387479"/>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bwMode="auto">
          <a:xfrm>
            <a:off x="5907119" y="3031459"/>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Administrative</a:t>
            </a:r>
          </a:p>
        </p:txBody>
      </p:sp>
      <p:sp>
        <p:nvSpPr>
          <p:cNvPr id="19"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22"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1514945917"/>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sp>
        <p:nvSpPr>
          <p:cNvPr id="2" name="Rectangle 1"/>
          <p:cNvSpPr/>
          <p:nvPr/>
        </p:nvSpPr>
        <p:spPr bwMode="auto">
          <a:xfrm>
            <a:off x="3347864" y="5932685"/>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Valid IP Right</a:t>
            </a:r>
            <a:endParaRPr lang="en-IE" sz="2400" b="1" dirty="0">
              <a:solidFill>
                <a:schemeClr val="bg1"/>
              </a:solidFill>
            </a:endParaRPr>
          </a:p>
        </p:txBody>
      </p:sp>
      <p:sp>
        <p:nvSpPr>
          <p:cNvPr id="16" name="Rectangle 15"/>
          <p:cNvSpPr/>
          <p:nvPr/>
        </p:nvSpPr>
        <p:spPr bwMode="auto">
          <a:xfrm>
            <a:off x="3895352" y="5140597"/>
            <a:ext cx="4637088" cy="592659"/>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ctr"/>
            <a:r>
              <a:rPr lang="da-DK" sz="2400" b="1" dirty="0" smtClean="0">
                <a:solidFill>
                  <a:schemeClr val="bg1"/>
                </a:solidFill>
              </a:rPr>
              <a:t>Civil Infringement</a:t>
            </a:r>
            <a:endParaRPr lang="en-IE" sz="2400" b="1" dirty="0">
              <a:solidFill>
                <a:schemeClr val="bg1"/>
              </a:solidFill>
            </a:endParaRPr>
          </a:p>
        </p:txBody>
      </p:sp>
      <p:sp>
        <p:nvSpPr>
          <p:cNvPr id="26" name="Rectangle 25"/>
          <p:cNvSpPr/>
          <p:nvPr/>
        </p:nvSpPr>
        <p:spPr bwMode="auto">
          <a:xfrm>
            <a:off x="6213896" y="3724404"/>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Customs</a:t>
            </a:r>
            <a:endParaRPr lang="sv-SE" sz="2400" b="1" dirty="0">
              <a:solidFill>
                <a:schemeClr val="bg1"/>
              </a:solidFill>
            </a:endParaRPr>
          </a:p>
        </p:txBody>
      </p:sp>
      <p:sp>
        <p:nvSpPr>
          <p:cNvPr id="27" name="Rectangle 26"/>
          <p:cNvSpPr/>
          <p:nvPr/>
        </p:nvSpPr>
        <p:spPr bwMode="auto">
          <a:xfrm>
            <a:off x="6429920" y="4420518"/>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Civil</a:t>
            </a:r>
            <a:endParaRPr lang="sv-SE" sz="2400" b="1" dirty="0">
              <a:solidFill>
                <a:schemeClr val="bg1"/>
              </a:solidFill>
            </a:endParaRPr>
          </a:p>
        </p:txBody>
      </p:sp>
      <p:sp>
        <p:nvSpPr>
          <p:cNvPr id="18" name="Rectangle 17"/>
          <p:cNvSpPr/>
          <p:nvPr/>
        </p:nvSpPr>
        <p:spPr bwMode="auto">
          <a:xfrm>
            <a:off x="5590362" y="2318369"/>
            <a:ext cx="2318544" cy="592658"/>
          </a:xfrm>
          <a:prstGeom prst="rect">
            <a:avLst/>
          </a:prstGeom>
          <a:solidFill>
            <a:schemeClr val="accent3">
              <a:lumMod val="50000"/>
            </a:schemeClr>
          </a:solidFill>
          <a:ln>
            <a:noFill/>
          </a:ln>
          <a:extLst/>
        </p:spPr>
        <p:txBody>
          <a:bodyPr lIns="0" tIns="0" rIns="0" bIns="0" anchor="ctr"/>
          <a:lstStyle/>
          <a:p>
            <a:pPr algn="ctr"/>
            <a:r>
              <a:rPr lang="sv-SE" sz="2400" b="1" dirty="0" smtClean="0">
                <a:solidFill>
                  <a:schemeClr val="bg1"/>
                </a:solidFill>
              </a:rPr>
              <a:t>Criminal</a:t>
            </a:r>
            <a:endParaRPr lang="sv-SE" sz="2400" b="1" dirty="0">
              <a:solidFill>
                <a:schemeClr val="bg1"/>
              </a:solidFill>
            </a:endParaRPr>
          </a:p>
        </p:txBody>
      </p:sp>
      <p:cxnSp>
        <p:nvCxnSpPr>
          <p:cNvPr id="21" name="Straight Arrow Connector 20"/>
          <p:cNvCxnSpPr/>
          <p:nvPr/>
        </p:nvCxnSpPr>
        <p:spPr bwMode="auto">
          <a:xfrm flipH="1" flipV="1">
            <a:off x="5143607" y="3041521"/>
            <a:ext cx="1286313" cy="387479"/>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bwMode="auto">
          <a:xfrm>
            <a:off x="5907119" y="3031459"/>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Administrative</a:t>
            </a:r>
          </a:p>
        </p:txBody>
      </p:sp>
      <p:pic>
        <p:nvPicPr>
          <p:cNvPr id="19" name="Picture 4" descr="http://observatoriodainternet.br/wp-content/uploads/2011/11/CVRIA.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91247" y="2422027"/>
            <a:ext cx="1140793" cy="1013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 name="Tekstboks 44"/>
          <p:cNvSpPr txBox="1">
            <a:spLocks noChangeArrowheads="1"/>
          </p:cNvSpPr>
          <p:nvPr/>
        </p:nvSpPr>
        <p:spPr bwMode="auto">
          <a:xfrm>
            <a:off x="1885851" y="2577499"/>
            <a:ext cx="2832969" cy="10042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0155" tIns="40078" rIns="80155" bIns="40078">
            <a:spAutoFit/>
          </a:bodyPr>
          <a:lstStyle/>
          <a:p>
            <a:r>
              <a:rPr lang="en-US" altLang="da-DK" sz="2000" dirty="0">
                <a:solidFill>
                  <a:srgbClr val="002060"/>
                </a:solidFill>
                <a:cs typeface="Arial" pitchFamily="34" charset="0"/>
              </a:rPr>
              <a:t>CJEU,</a:t>
            </a:r>
          </a:p>
          <a:p>
            <a:r>
              <a:rPr lang="en-US" altLang="da-DK" sz="2000" dirty="0">
                <a:solidFill>
                  <a:srgbClr val="002060"/>
                </a:solidFill>
                <a:cs typeface="Arial" pitchFamily="34" charset="0"/>
              </a:rPr>
              <a:t>C-583/12 Syntax</a:t>
            </a:r>
          </a:p>
          <a:p>
            <a:r>
              <a:rPr lang="en-US" altLang="da-DK" sz="2000" dirty="0">
                <a:solidFill>
                  <a:srgbClr val="002060"/>
                </a:solidFill>
                <a:cs typeface="Arial" pitchFamily="34" charset="0"/>
              </a:rPr>
              <a:t>(9 April 2014)</a:t>
            </a:r>
          </a:p>
        </p:txBody>
      </p:sp>
      <p:sp>
        <p:nvSpPr>
          <p:cNvPr id="20"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23"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1923824534"/>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p:nvPr>
        </p:nvSpPr>
        <p:spPr>
          <a:xfrm>
            <a:off x="676394" y="1844824"/>
            <a:ext cx="8072070" cy="648072"/>
          </a:xfrm>
        </p:spPr>
        <p:txBody>
          <a:bodyPr/>
          <a:lstStyle/>
          <a:p>
            <a:pPr marL="1609725" indent="-1609725">
              <a:buNone/>
              <a:tabLst>
                <a:tab pos="1609725" algn="l"/>
              </a:tabLst>
            </a:pPr>
            <a:r>
              <a:rPr lang="da-DK" sz="2400" b="1" kern="1200" dirty="0" smtClean="0">
                <a:solidFill>
                  <a:schemeClr val="bg1">
                    <a:lumMod val="50000"/>
                  </a:schemeClr>
                </a:solidFill>
                <a:latin typeface="Arial Narrow" pitchFamily="34" charset="0"/>
              </a:rPr>
              <a:t>EU IPR Enforcement Legislation Overview</a:t>
            </a:r>
            <a:endParaRPr lang="es-ES" sz="2400" kern="1200" spc="-71" dirty="0">
              <a:solidFill>
                <a:srgbClr val="15548D"/>
              </a:solidFill>
              <a:latin typeface="Arial Narrow" pitchFamily="34" charset="0"/>
            </a:endParaRPr>
          </a:p>
          <a:p>
            <a:pPr marL="0" indent="0">
              <a:buNone/>
              <a:tabLst>
                <a:tab pos="180975" algn="l"/>
                <a:tab pos="361950" algn="l"/>
              </a:tabLst>
            </a:pPr>
            <a:endParaRPr lang="en-IE" sz="2400" kern="1200" spc="-71" dirty="0">
              <a:solidFill>
                <a:srgbClr val="15548D"/>
              </a:solidFill>
              <a:latin typeface="Arial Narrow" pitchFamily="34" charset="0"/>
            </a:endParaRPr>
          </a:p>
        </p:txBody>
      </p:sp>
      <p:sp>
        <p:nvSpPr>
          <p:cNvPr id="6" name="Rectangle 5"/>
          <p:cNvSpPr>
            <a:spLocks/>
          </p:cNvSpPr>
          <p:nvPr/>
        </p:nvSpPr>
        <p:spPr bwMode="auto">
          <a:xfrm>
            <a:off x="676394" y="579160"/>
            <a:ext cx="4321493" cy="44005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chemeClr val="tx1"/>
                </a:solidFill>
                <a:miter lim="800000"/>
                <a:headEnd/>
                <a:tailEnd/>
              </a14:hiddenLine>
            </a:ext>
          </a:extLst>
        </p:spPr>
        <p:txBody>
          <a:bodyPr lIns="0" tIns="0" rIns="0" bIns="0" anchor="ctr"/>
          <a:lstStyle/>
          <a:p>
            <a:pPr algn="l">
              <a:defRPr/>
            </a:pPr>
            <a:r>
              <a:rPr lang="en-US" sz="1300" spc="-71" dirty="0" smtClean="0">
                <a:solidFill>
                  <a:schemeClr val="accent3">
                    <a:lumMod val="65000"/>
                  </a:schemeClr>
                </a:solidFill>
                <a:latin typeface="Arial Narrow" pitchFamily="34" charset="0"/>
                <a:ea typeface="Helvetica Neue UltraLight"/>
                <a:cs typeface="Helvetica Neue UltraLight"/>
                <a:sym typeface="Helvetica Neue UltraLight"/>
              </a:rPr>
              <a:t>Examples of business models</a:t>
            </a:r>
            <a:endParaRPr lang="en-US" sz="1300" spc="-71" dirty="0">
              <a:solidFill>
                <a:schemeClr val="accent3">
                  <a:lumMod val="65000"/>
                </a:schemeClr>
              </a:solidFill>
              <a:latin typeface="Arial Narrow" pitchFamily="34" charset="0"/>
              <a:ea typeface="Helvetica Neue UltraLight"/>
              <a:cs typeface="Helvetica Neue UltraLight"/>
              <a:sym typeface="Helvetica Neue UltraLight"/>
            </a:endParaRPr>
          </a:p>
        </p:txBody>
      </p:sp>
      <p:sp>
        <p:nvSpPr>
          <p:cNvPr id="9" name="Rectangle 8"/>
          <p:cNvSpPr/>
          <p:nvPr/>
        </p:nvSpPr>
        <p:spPr bwMode="auto">
          <a:xfrm>
            <a:off x="395536" y="116632"/>
            <a:ext cx="2088232" cy="792088"/>
          </a:xfrm>
          <a:prstGeom prst="rect">
            <a:avLst/>
          </a:prstGeom>
          <a:solidFill>
            <a:schemeClr val="bg1"/>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IE" sz="1800" b="0" i="0" u="none" strike="noStrike" cap="none" normalizeH="0" baseline="0" smtClean="0">
              <a:ln>
                <a:noFill/>
              </a:ln>
              <a:solidFill>
                <a:srgbClr val="141944"/>
              </a:solidFill>
              <a:effectLst/>
              <a:latin typeface="Arial Narrow" pitchFamily="34" charset="0"/>
            </a:endParaRPr>
          </a:p>
        </p:txBody>
      </p:sp>
      <p:sp>
        <p:nvSpPr>
          <p:cNvPr id="10" name="Title 1"/>
          <p:cNvSpPr txBox="1">
            <a:spLocks/>
          </p:cNvSpPr>
          <p:nvPr/>
        </p:nvSpPr>
        <p:spPr bwMode="auto">
          <a:xfrm>
            <a:off x="719614" y="1735313"/>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EU Legislation and National Implementations</a:t>
            </a:r>
            <a:endParaRPr lang="en-IE" sz="1600" b="1" dirty="0">
              <a:solidFill>
                <a:schemeClr val="bg1"/>
              </a:solidFill>
            </a:endParaRPr>
          </a:p>
        </p:txBody>
      </p:sp>
      <p:cxnSp>
        <p:nvCxnSpPr>
          <p:cNvPr id="21" name="Straight Arrow Connector 20"/>
          <p:cNvCxnSpPr/>
          <p:nvPr/>
        </p:nvCxnSpPr>
        <p:spPr bwMode="auto">
          <a:xfrm flipH="1" flipV="1">
            <a:off x="5143607" y="3041521"/>
            <a:ext cx="1286313" cy="387479"/>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17" name="Rectangle 16"/>
          <p:cNvSpPr/>
          <p:nvPr/>
        </p:nvSpPr>
        <p:spPr bwMode="auto">
          <a:xfrm>
            <a:off x="5907119" y="3031459"/>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Administrative</a:t>
            </a:r>
          </a:p>
        </p:txBody>
      </p:sp>
      <p:pic>
        <p:nvPicPr>
          <p:cNvPr id="19" name="Picture 4" descr="http://observatoriodainternet.br/wp-content/uploads/2011/11/CVRIA.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3791247" y="2422027"/>
            <a:ext cx="1140793" cy="101344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 name="Tekstboks 44"/>
          <p:cNvSpPr txBox="1">
            <a:spLocks noChangeArrowheads="1"/>
          </p:cNvSpPr>
          <p:nvPr/>
        </p:nvSpPr>
        <p:spPr bwMode="auto">
          <a:xfrm>
            <a:off x="1885851" y="2577499"/>
            <a:ext cx="2832969" cy="100426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0155" tIns="40078" rIns="80155" bIns="40078">
            <a:spAutoFit/>
          </a:bodyPr>
          <a:lstStyle/>
          <a:p>
            <a:r>
              <a:rPr lang="en-US" altLang="da-DK" sz="2000" dirty="0">
                <a:solidFill>
                  <a:srgbClr val="002060"/>
                </a:solidFill>
                <a:cs typeface="Arial" pitchFamily="34" charset="0"/>
              </a:rPr>
              <a:t>CJEU,</a:t>
            </a:r>
          </a:p>
          <a:p>
            <a:r>
              <a:rPr lang="en-US" altLang="da-DK" sz="2000" dirty="0">
                <a:solidFill>
                  <a:srgbClr val="002060"/>
                </a:solidFill>
                <a:cs typeface="Arial" pitchFamily="34" charset="0"/>
              </a:rPr>
              <a:t>C-583/12 Syntax</a:t>
            </a:r>
          </a:p>
          <a:p>
            <a:r>
              <a:rPr lang="en-US" altLang="da-DK" sz="2000" dirty="0">
                <a:solidFill>
                  <a:srgbClr val="002060"/>
                </a:solidFill>
                <a:cs typeface="Arial" pitchFamily="34" charset="0"/>
              </a:rPr>
              <a:t>(9 April 2014)</a:t>
            </a:r>
          </a:p>
        </p:txBody>
      </p:sp>
      <p:cxnSp>
        <p:nvCxnSpPr>
          <p:cNvPr id="20" name="Straight Arrow Connector 19"/>
          <p:cNvCxnSpPr/>
          <p:nvPr/>
        </p:nvCxnSpPr>
        <p:spPr bwMode="auto">
          <a:xfrm flipH="1" flipV="1">
            <a:off x="5009314" y="3616089"/>
            <a:ext cx="1286313" cy="387479"/>
          </a:xfrm>
          <a:prstGeom prst="straightConnector1">
            <a:avLst/>
          </a:prstGeom>
          <a:solidFill>
            <a:schemeClr val="accent1"/>
          </a:solidFill>
          <a:ln w="38100" cap="flat" cmpd="sng" algn="ctr">
            <a:solidFill>
              <a:srgbClr val="FF0000"/>
            </a:solidFill>
            <a:prstDash val="solid"/>
            <a:round/>
            <a:headEnd type="none" w="med" len="med"/>
            <a:tailEnd type="triangle" w="med" len="me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cxnSp>
      <p:sp>
        <p:nvSpPr>
          <p:cNvPr id="26" name="Rectangle 25"/>
          <p:cNvSpPr/>
          <p:nvPr/>
        </p:nvSpPr>
        <p:spPr bwMode="auto">
          <a:xfrm>
            <a:off x="6213896" y="3724404"/>
            <a:ext cx="2318544" cy="592658"/>
          </a:xfrm>
          <a:prstGeom prst="rect">
            <a:avLst/>
          </a:prstGeom>
          <a:solidFill>
            <a:srgbClr val="C00000"/>
          </a:solidFill>
          <a:ln>
            <a:noFill/>
          </a:ln>
          <a:extLst/>
        </p:spPr>
        <p:txBody>
          <a:bodyPr lIns="0" tIns="0" rIns="0" bIns="0" anchor="ctr"/>
          <a:lstStyle/>
          <a:p>
            <a:pPr algn="ctr"/>
            <a:r>
              <a:rPr lang="sv-SE" sz="2400" b="1" dirty="0">
                <a:solidFill>
                  <a:schemeClr val="bg1"/>
                </a:solidFill>
              </a:rPr>
              <a:t>Customs</a:t>
            </a:r>
          </a:p>
        </p:txBody>
      </p:sp>
      <p:sp>
        <p:nvSpPr>
          <p:cNvPr id="23" name="Tekstboks 2"/>
          <p:cNvSpPr txBox="1">
            <a:spLocks noChangeArrowheads="1"/>
          </p:cNvSpPr>
          <p:nvPr/>
        </p:nvSpPr>
        <p:spPr bwMode="auto">
          <a:xfrm>
            <a:off x="275362" y="3933056"/>
            <a:ext cx="8689125" cy="512079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80165" tIns="40083" rIns="80165" bIns="40083">
            <a:spAutoFit/>
          </a:bodyPr>
          <a:lstStyle/>
          <a:p>
            <a:pPr marL="342900" indent="-342900">
              <a:spcAft>
                <a:spcPts val="0"/>
              </a:spcAft>
              <a:buFont typeface="Arial" panose="020B0604020202020204" pitchFamily="34" charset="0"/>
              <a:buChar char="•"/>
            </a:pPr>
            <a:r>
              <a:rPr lang="en-US" altLang="da-DK" sz="2000" dirty="0">
                <a:solidFill>
                  <a:srgbClr val="002060"/>
                </a:solidFill>
              </a:rPr>
              <a:t>Syntax imported bottles of bath products into Estonia.</a:t>
            </a:r>
          </a:p>
          <a:p>
            <a:pPr marL="342900" indent="-342900">
              <a:spcAft>
                <a:spcPts val="0"/>
              </a:spcAft>
              <a:buFont typeface="Arial" panose="020B0604020202020204" pitchFamily="34" charset="0"/>
              <a:buChar char="•"/>
            </a:pPr>
            <a:r>
              <a:rPr lang="en-US" altLang="da-DK" sz="2000" dirty="0">
                <a:solidFill>
                  <a:srgbClr val="002060"/>
                </a:solidFill>
              </a:rPr>
              <a:t>Customs seized the goods and got an opinion from </a:t>
            </a:r>
            <a:r>
              <a:rPr lang="en-US" altLang="da-DK" sz="2000" dirty="0" smtClean="0">
                <a:solidFill>
                  <a:srgbClr val="002060"/>
                </a:solidFill>
              </a:rPr>
              <a:t>patent </a:t>
            </a:r>
          </a:p>
          <a:p>
            <a:pPr>
              <a:spcAft>
                <a:spcPts val="0"/>
              </a:spcAft>
              <a:tabLst>
                <a:tab pos="355600" algn="l"/>
              </a:tabLst>
            </a:pPr>
            <a:r>
              <a:rPr lang="en-US" altLang="da-DK" sz="2000" dirty="0">
                <a:solidFill>
                  <a:srgbClr val="002060"/>
                </a:solidFill>
              </a:rPr>
              <a:t>	</a:t>
            </a:r>
            <a:r>
              <a:rPr lang="en-US" altLang="da-DK" sz="2000" dirty="0" smtClean="0">
                <a:solidFill>
                  <a:srgbClr val="002060"/>
                </a:solidFill>
              </a:rPr>
              <a:t>right </a:t>
            </a:r>
            <a:r>
              <a:rPr lang="en-US" altLang="da-DK" sz="2000" dirty="0">
                <a:solidFill>
                  <a:srgbClr val="002060"/>
                </a:solidFill>
              </a:rPr>
              <a:t>holder </a:t>
            </a:r>
            <a:r>
              <a:rPr lang="en-US" altLang="da-DK" sz="2000" dirty="0" err="1">
                <a:solidFill>
                  <a:srgbClr val="002060"/>
                </a:solidFill>
              </a:rPr>
              <a:t>Acerra</a:t>
            </a:r>
            <a:r>
              <a:rPr lang="en-US" altLang="da-DK" sz="2000" dirty="0">
                <a:solidFill>
                  <a:srgbClr val="002060"/>
                </a:solidFill>
              </a:rPr>
              <a:t> that confirmed patent infringement. </a:t>
            </a:r>
          </a:p>
          <a:p>
            <a:pPr marL="342900" indent="-342900">
              <a:spcAft>
                <a:spcPts val="0"/>
              </a:spcAft>
              <a:buFont typeface="Arial" panose="020B0604020202020204" pitchFamily="34" charset="0"/>
              <a:buChar char="•"/>
            </a:pPr>
            <a:r>
              <a:rPr lang="en-US" altLang="da-DK" sz="2000" dirty="0">
                <a:solidFill>
                  <a:srgbClr val="002060"/>
                </a:solidFill>
              </a:rPr>
              <a:t>Customs suspended the release of the goods based on an administrative customs decision - in accordance with national law </a:t>
            </a:r>
            <a:r>
              <a:rPr lang="en-US" altLang="da-DK" sz="2000" dirty="0" smtClean="0">
                <a:solidFill>
                  <a:srgbClr val="002060"/>
                </a:solidFill>
              </a:rPr>
              <a:t>- </a:t>
            </a:r>
            <a:r>
              <a:rPr lang="en-US" altLang="da-DK" sz="2000" dirty="0">
                <a:solidFill>
                  <a:srgbClr val="002060"/>
                </a:solidFill>
              </a:rPr>
              <a:t>establishing that the goods infringed the patent.</a:t>
            </a:r>
          </a:p>
          <a:p>
            <a:pPr marL="342900" indent="-342900">
              <a:spcAft>
                <a:spcPts val="0"/>
              </a:spcAft>
              <a:buFont typeface="Arial" panose="020B0604020202020204" pitchFamily="34" charset="0"/>
              <a:buChar char="•"/>
            </a:pPr>
            <a:r>
              <a:rPr lang="en-US" altLang="da-DK" sz="2000" dirty="0">
                <a:solidFill>
                  <a:srgbClr val="002060"/>
                </a:solidFill>
              </a:rPr>
              <a:t>Syntax brought court action against Customs arguing that civil action had not been taken within 10 days in accordance with Article 13(1) of Regulation 1383/2003</a:t>
            </a:r>
            <a:r>
              <a:rPr lang="en-US" altLang="da-DK" sz="2000" dirty="0" smtClean="0">
                <a:solidFill>
                  <a:srgbClr val="002060"/>
                </a:solidFill>
              </a:rPr>
              <a:t>.</a:t>
            </a:r>
            <a:r>
              <a:rPr lang="en-US" altLang="da-DK" sz="2000" b="1" dirty="0">
                <a:solidFill>
                  <a:srgbClr val="FF0000"/>
                </a:solidFill>
              </a:rPr>
              <a:t> </a:t>
            </a:r>
            <a:endParaRPr lang="en-US" altLang="da-DK" sz="2000" b="1" dirty="0" smtClean="0">
              <a:solidFill>
                <a:srgbClr val="FF0000"/>
              </a:solidFill>
            </a:endParaRPr>
          </a:p>
          <a:p>
            <a:pPr marL="342900" indent="-342900">
              <a:spcAft>
                <a:spcPts val="0"/>
              </a:spcAft>
              <a:buFont typeface="Arial" panose="020B0604020202020204" pitchFamily="34" charset="0"/>
              <a:buChar char="•"/>
            </a:pPr>
            <a:r>
              <a:rPr lang="en-US" altLang="da-DK" sz="2000" b="1" dirty="0" smtClean="0">
                <a:solidFill>
                  <a:srgbClr val="FF0000"/>
                </a:solidFill>
              </a:rPr>
              <a:t>Was </a:t>
            </a:r>
            <a:r>
              <a:rPr lang="en-US" altLang="da-DK" sz="2000" b="1" dirty="0">
                <a:solidFill>
                  <a:srgbClr val="FF0000"/>
                </a:solidFill>
              </a:rPr>
              <a:t>Estonian law contrary to EU law?</a:t>
            </a:r>
          </a:p>
          <a:p>
            <a:pPr>
              <a:spcAft>
                <a:spcPts val="0"/>
              </a:spcAft>
            </a:pPr>
            <a:endParaRPr lang="en-US" altLang="da-DK" sz="2000" dirty="0" smtClean="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pPr>
              <a:spcAft>
                <a:spcPts val="1052"/>
              </a:spcAft>
            </a:pPr>
            <a:endParaRPr lang="en-US" altLang="da-DK" sz="2000" dirty="0">
              <a:solidFill>
                <a:srgbClr val="002060"/>
              </a:solidFill>
            </a:endParaRPr>
          </a:p>
          <a:p>
            <a:endParaRPr lang="en-US" altLang="da-DK" sz="2000" dirty="0">
              <a:solidFill>
                <a:srgbClr val="002060"/>
              </a:solidFill>
            </a:endParaRPr>
          </a:p>
          <a:p>
            <a:endParaRPr lang="da-DK" altLang="da-DK" sz="2000" dirty="0">
              <a:solidFill>
                <a:srgbClr val="002060"/>
              </a:solidFill>
            </a:endParaRPr>
          </a:p>
        </p:txBody>
      </p:sp>
      <p:sp>
        <p:nvSpPr>
          <p:cNvPr id="16" name="Rectangle 8"/>
          <p:cNvSpPr>
            <a:spLocks/>
          </p:cNvSpPr>
          <p:nvPr/>
        </p:nvSpPr>
        <p:spPr bwMode="auto">
          <a:xfrm>
            <a:off x="718185" y="1344453"/>
            <a:ext cx="8030279" cy="440055"/>
          </a:xfrm>
          <a:prstGeom prst="rect">
            <a:avLst/>
          </a:prstGeom>
          <a:solidFill>
            <a:srgbClr val="2A5494"/>
          </a:solidFill>
          <a:ln>
            <a:noFill/>
          </a:ln>
          <a:extLst>
            <a:ext uri="{91240B29-F687-4F45-9708-019B960494DF}">
              <a14:hiddenLine xmlns:a14="http://schemas.microsoft.com/office/drawing/2010/main" xmlns="" w="12700">
                <a:solidFill>
                  <a:schemeClr val="tx1"/>
                </a:solidFill>
                <a:miter lim="800000"/>
                <a:headEnd/>
                <a:tailEnd/>
              </a14:hiddenLine>
            </a:ext>
          </a:extLst>
        </p:spPr>
        <p:txBody>
          <a:bodyPr lIns="0" tIns="0" rIns="0" bIns="0"/>
          <a:lstStyle/>
          <a:p>
            <a:endParaRPr lang="en-IE">
              <a:latin typeface="Arial Narrow" pitchFamily="34" charset="0"/>
            </a:endParaRPr>
          </a:p>
        </p:txBody>
      </p:sp>
      <p:sp>
        <p:nvSpPr>
          <p:cNvPr id="18" name="Title 1"/>
          <p:cNvSpPr txBox="1">
            <a:spLocks/>
          </p:cNvSpPr>
          <p:nvPr/>
        </p:nvSpPr>
        <p:spPr bwMode="auto">
          <a:xfrm>
            <a:off x="719614" y="1386965"/>
            <a:ext cx="7668810" cy="39754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charset="0"/>
              </a:defRPr>
            </a:lvl2pPr>
            <a:lvl3pPr algn="ctr" rtl="0" eaLnBrk="1" fontAlgn="base" hangingPunct="1">
              <a:spcBef>
                <a:spcPct val="0"/>
              </a:spcBef>
              <a:spcAft>
                <a:spcPct val="0"/>
              </a:spcAft>
              <a:defRPr sz="4400">
                <a:solidFill>
                  <a:schemeClr val="tx2"/>
                </a:solidFill>
                <a:latin typeface="Arial" charset="0"/>
              </a:defRPr>
            </a:lvl3pPr>
            <a:lvl4pPr algn="ctr" rtl="0" eaLnBrk="1" fontAlgn="base" hangingPunct="1">
              <a:spcBef>
                <a:spcPct val="0"/>
              </a:spcBef>
              <a:spcAft>
                <a:spcPct val="0"/>
              </a:spcAft>
              <a:defRPr sz="4400">
                <a:solidFill>
                  <a:schemeClr val="tx2"/>
                </a:solidFill>
                <a:latin typeface="Arial" charset="0"/>
              </a:defRPr>
            </a:lvl4pPr>
            <a:lvl5pPr algn="ctr" rtl="0" eaLnBrk="1" fontAlgn="base" hangingPunct="1">
              <a:spcBef>
                <a:spcPct val="0"/>
              </a:spcBef>
              <a:spcAft>
                <a:spcPct val="0"/>
              </a:spcAft>
              <a:defRPr sz="4400">
                <a:solidFill>
                  <a:schemeClr val="tx2"/>
                </a:solidFill>
                <a:latin typeface="Arial" charset="0"/>
              </a:defRPr>
            </a:lvl5pPr>
            <a:lvl6pPr marL="457200" algn="ctr" rtl="0" eaLnBrk="1" fontAlgn="base" hangingPunct="1">
              <a:spcBef>
                <a:spcPct val="0"/>
              </a:spcBef>
              <a:spcAft>
                <a:spcPct val="0"/>
              </a:spcAft>
              <a:defRPr sz="4400">
                <a:solidFill>
                  <a:schemeClr val="tx2"/>
                </a:solidFill>
                <a:latin typeface="Arial" charset="0"/>
              </a:defRPr>
            </a:lvl6pPr>
            <a:lvl7pPr marL="914400" algn="ctr" rtl="0" eaLnBrk="1" fontAlgn="base" hangingPunct="1">
              <a:spcBef>
                <a:spcPct val="0"/>
              </a:spcBef>
              <a:spcAft>
                <a:spcPct val="0"/>
              </a:spcAft>
              <a:defRPr sz="4400">
                <a:solidFill>
                  <a:schemeClr val="tx2"/>
                </a:solidFill>
                <a:latin typeface="Arial" charset="0"/>
              </a:defRPr>
            </a:lvl7pPr>
            <a:lvl8pPr marL="1371600" algn="ctr" rtl="0" eaLnBrk="1" fontAlgn="base" hangingPunct="1">
              <a:spcBef>
                <a:spcPct val="0"/>
              </a:spcBef>
              <a:spcAft>
                <a:spcPct val="0"/>
              </a:spcAft>
              <a:defRPr sz="4400">
                <a:solidFill>
                  <a:schemeClr val="tx2"/>
                </a:solidFill>
                <a:latin typeface="Arial" charset="0"/>
              </a:defRPr>
            </a:lvl8pPr>
            <a:lvl9pPr marL="1828800" algn="ctr" rtl="0" eaLnBrk="1" fontAlgn="base" hangingPunct="1">
              <a:spcBef>
                <a:spcPct val="0"/>
              </a:spcBef>
              <a:spcAft>
                <a:spcPct val="0"/>
              </a:spcAft>
              <a:defRPr sz="4400">
                <a:solidFill>
                  <a:schemeClr val="tx2"/>
                </a:solidFill>
                <a:latin typeface="Arial" charset="0"/>
              </a:defRPr>
            </a:lvl9pPr>
          </a:lstStyle>
          <a:p>
            <a:r>
              <a:rPr lang="en-GB" sz="1600" b="1" dirty="0" smtClean="0">
                <a:solidFill>
                  <a:schemeClr val="bg1"/>
                </a:solidFill>
              </a:rPr>
              <a:t>IP Crime Enforcement Principles</a:t>
            </a:r>
            <a:endParaRPr lang="en-IE" sz="1600" b="1" dirty="0">
              <a:solidFill>
                <a:schemeClr val="bg1"/>
              </a:solidFill>
            </a:endParaRPr>
          </a:p>
        </p:txBody>
      </p:sp>
    </p:spTree>
    <p:extLst>
      <p:ext uri="{BB962C8B-B14F-4D97-AF65-F5344CB8AC3E}">
        <p14:creationId xmlns:p14="http://schemas.microsoft.com/office/powerpoint/2010/main" xmlns="" val="2543462299"/>
      </p:ext>
    </p:extLst>
  </p:cSld>
  <p:clrMapOvr>
    <a:masterClrMapping/>
  </p:clrMapOvr>
  <mc:AlternateContent xmlns:mc="http://schemas.openxmlformats.org/markup-compatibility/2006">
    <mc:Choice xmlns:p14="http://schemas.microsoft.com/office/powerpoint/2010/main" xmlns="" Requires="p14">
      <p:transition p14:dur="100">
        <p:cut/>
      </p:transition>
    </mc:Choice>
    <mc:Fallback>
      <p:transition>
        <p:cut/>
      </p:transition>
    </mc:Fallback>
  </mc:AlternateContent>
  <p:timing>
    <p:tnLst>
      <p:par>
        <p:cTn id="1" dur="indefinite" restart="never" nodeType="tmRoot"/>
      </p:par>
    </p:tnLst>
  </p:timing>
</p:sld>
</file>

<file path=ppt/theme/theme1.xml><?xml version="1.0" encoding="utf-8"?>
<a:theme xmlns:a="http://schemas.openxmlformats.org/drawingml/2006/main" name="OHIM_PPT_TEMPLATE_E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IE" sz="1800" b="0" i="0" u="none" strike="noStrike" cap="none" normalizeH="0" baseline="0" smtClean="0">
            <a:ln>
              <a:noFill/>
            </a:ln>
            <a:solidFill>
              <a:srgbClr val="141944"/>
            </a:solidFill>
            <a:effectLst/>
            <a:latin typeface="Arial Narrow" pitchFamily="34" charset="0"/>
          </a:defRPr>
        </a:defPPr>
      </a:lstStyle>
    </a:spDef>
    <a:lnDef>
      <a:spPr bwMode="auto">
        <a:xfrm>
          <a:off x="0" y="0"/>
          <a:ext cx="1" cy="1"/>
        </a:xfrm>
        <a:custGeom>
          <a:avLst/>
          <a:gdLst/>
          <a:ahLst/>
          <a:cxnLst/>
          <a:rect l="0" t="0" r="0" b="0"/>
          <a:pathLst/>
        </a:custGeom>
        <a:solidFill>
          <a:schemeClr val="accent1"/>
        </a:solidFill>
        <a:ln>
          <a:noFill/>
        </a:ln>
        <a:effectLst/>
        <a:extLst>
          <a:ext uri="{91240B29-F687-4F45-9708-019B960494DF}">
            <a14:hiddenLine xmlns:a14="http://schemas.microsoft.com/office/drawing/2010/main" xmlns=""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xmlns="">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IE" sz="1800" b="0" i="0" u="none" strike="noStrike" cap="none" normalizeH="0" baseline="0" smtClean="0">
            <a:ln>
              <a:noFill/>
            </a:ln>
            <a:solidFill>
              <a:srgbClr val="141944"/>
            </a:solidFill>
            <a:effectLst/>
            <a:latin typeface="Arial Narrow"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2656</TotalTime>
  <Words>2050</Words>
  <Application>Microsoft Office PowerPoint</Application>
  <PresentationFormat>Diavetítés a képernyőre (4:3 oldalarány)</PresentationFormat>
  <Paragraphs>446</Paragraphs>
  <Slides>28</Slides>
  <Notes>22</Notes>
  <HiddenSlides>0</HiddenSlides>
  <MMClips>0</MMClips>
  <ScaleCrop>false</ScaleCrop>
  <HeadingPairs>
    <vt:vector size="4" baseType="variant">
      <vt:variant>
        <vt:lpstr>Téma</vt:lpstr>
      </vt:variant>
      <vt:variant>
        <vt:i4>1</vt:i4>
      </vt:variant>
      <vt:variant>
        <vt:lpstr>Diacímek</vt:lpstr>
      </vt:variant>
      <vt:variant>
        <vt:i4>28</vt:i4>
      </vt:variant>
    </vt:vector>
  </HeadingPairs>
  <TitlesOfParts>
    <vt:vector size="29" baseType="lpstr">
      <vt:lpstr>OHIM_PPT_TEMPLATE_EN</vt:lpstr>
      <vt:lpstr>IP Crime Enforcement Principles   Regional Seminar on Enforcement of Intellectual Property Rights  OHIM in cooperation with HIPO Budapest 11-13 November 2015 </vt:lpstr>
      <vt:lpstr>2. dia</vt:lpstr>
      <vt:lpstr>3. dia</vt:lpstr>
      <vt:lpstr>4. dia</vt:lpstr>
      <vt:lpstr>5. dia</vt:lpstr>
      <vt:lpstr>6. dia</vt:lpstr>
      <vt:lpstr>7. dia</vt:lpstr>
      <vt:lpstr>8. dia</vt:lpstr>
      <vt:lpstr>9. dia</vt:lpstr>
      <vt:lpstr>10. dia</vt:lpstr>
      <vt:lpstr>11. dia</vt:lpstr>
      <vt:lpstr>12. dia</vt:lpstr>
      <vt:lpstr>13. dia</vt:lpstr>
      <vt:lpstr>14. dia</vt:lpstr>
      <vt:lpstr>15. dia</vt:lpstr>
      <vt:lpstr>16. dia</vt:lpstr>
      <vt:lpstr>17. dia</vt:lpstr>
      <vt:lpstr>18. dia</vt:lpstr>
      <vt:lpstr>19. dia</vt:lpstr>
      <vt:lpstr>20. dia</vt:lpstr>
      <vt:lpstr>21. dia</vt:lpstr>
      <vt:lpstr>22. dia</vt:lpstr>
      <vt:lpstr>23. dia</vt:lpstr>
      <vt:lpstr>24. dia</vt:lpstr>
      <vt:lpstr>25. dia</vt:lpstr>
      <vt:lpstr>26. dia</vt:lpstr>
      <vt:lpstr>27. dia</vt:lpstr>
      <vt:lpstr>28. dia</vt:lpstr>
    </vt:vector>
  </TitlesOfParts>
  <Company>OAMI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MACCHIA DIAZ Antonio</dc:creator>
  <cp:lastModifiedBy>BARSVARI</cp:lastModifiedBy>
  <cp:revision>250</cp:revision>
  <dcterms:created xsi:type="dcterms:W3CDTF">2013-09-12T15:24:50Z</dcterms:created>
  <dcterms:modified xsi:type="dcterms:W3CDTF">2015-11-09T13:03:22Z</dcterms:modified>
</cp:coreProperties>
</file>