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91" r:id="rId4"/>
    <p:sldId id="292" r:id="rId5"/>
    <p:sldId id="293" r:id="rId6"/>
    <p:sldId id="283" r:id="rId7"/>
    <p:sldId id="282" r:id="rId8"/>
    <p:sldId id="286" r:id="rId9"/>
    <p:sldId id="290" r:id="rId10"/>
    <p:sldId id="289" r:id="rId11"/>
    <p:sldId id="264" r:id="rId12"/>
    <p:sldId id="295" r:id="rId13"/>
    <p:sldId id="288" r:id="rId14"/>
    <p:sldId id="259" r:id="rId15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004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Világos stílus 2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Világos stíl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A111915-BE36-4E01-A7E5-04B1672EAD32}" styleName="Világos stílus 2 – 5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08" autoAdjust="0"/>
    <p:restoredTop sz="95559"/>
  </p:normalViewPr>
  <p:slideViewPr>
    <p:cSldViewPr>
      <p:cViewPr varScale="1">
        <p:scale>
          <a:sx n="73" d="100"/>
          <a:sy n="73" d="100"/>
        </p:scale>
        <p:origin x="-5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1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5B70D-FD4C-4CCC-9E05-07ABD03B135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B38B9-6CC1-420C-971B-80B7243024CA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B4E9E-76BA-4026-B747-8F569EC437BA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EAB882-4564-4DBD-B100-2A36C578CB0C}" type="datetime1">
              <a:rPr lang="hu-HU"/>
              <a:pPr>
                <a:defRPr/>
              </a:pPr>
              <a:t>2015.11.11.</a:t>
            </a:fld>
            <a:endParaRPr lang="hu-H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34" charset="0"/>
              </a:defRPr>
            </a:lvl1pPr>
          </a:lstStyle>
          <a:p>
            <a:pPr>
              <a:defRPr/>
            </a:pPr>
            <a:fld id="{02F5FBC8-B6D2-4890-B9C3-FF238B9B484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  <p:transition spd="med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E5EF4-26AB-4827-AAAC-4DB13EFAF1C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D3225-DD82-46E5-9378-16A94D058072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F3FD0-6FAD-4672-A3DC-A5F791CF2BD9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948D2-419F-4B11-92C1-46F4644380AD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341E9-C7BC-4443-A799-EABC4C2E7286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A6C16-59A6-41B8-84E5-7D9A04CBD232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66976-A505-46DA-9DBB-92FF4D0B0DEF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 smtClean="0"/>
              <a:t>Kép beszúrásához kattintson az ikonra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54DA8-DF8D-4C0A-B8A3-F02833AE723C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DEB991-8FDA-46ED-A726-7A230CE0F523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  <p:sldLayoutId id="2147483672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>
            <a:off x="323528" y="5661248"/>
            <a:ext cx="1512168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itchFamily="34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2069976"/>
            <a:ext cx="8064896" cy="566936"/>
          </a:xfrm>
        </p:spPr>
        <p:txBody>
          <a:bodyPr/>
          <a:lstStyle/>
          <a:p>
            <a:r>
              <a:rPr lang="en-US" sz="3200" b="1" dirty="0" smtClean="0">
                <a:latin typeface="Calibri" pitchFamily="34" charset="0"/>
              </a:rPr>
              <a:t>Regional Seminar on Enforcement of IP rights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99792" y="2852936"/>
            <a:ext cx="3888432" cy="1944216"/>
          </a:xfrm>
        </p:spPr>
        <p:txBody>
          <a:bodyPr/>
          <a:lstStyle/>
          <a:p>
            <a:pPr algn="r" eaLnBrk="1" hangingPunct="1">
              <a:spcBef>
                <a:spcPts val="0"/>
              </a:spcBef>
              <a:spcAft>
                <a:spcPts val="2400"/>
              </a:spcAft>
            </a:pPr>
            <a:r>
              <a:rPr lang="en-US" sz="2400" b="1" dirty="0" smtClean="0">
                <a:latin typeface="Calibri" pitchFamily="34" charset="0"/>
              </a:rPr>
              <a:t>Enforcement of IPR</a:t>
            </a:r>
            <a:br>
              <a:rPr lang="en-US" sz="2400" b="1" dirty="0" smtClean="0">
                <a:latin typeface="Calibri" pitchFamily="34" charset="0"/>
              </a:rPr>
            </a:br>
            <a:r>
              <a:rPr lang="en-US" sz="2400" b="1" dirty="0" smtClean="0">
                <a:latin typeface="Calibri" pitchFamily="34" charset="0"/>
              </a:rPr>
              <a:t>Hungarian implementation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László Vass</a:t>
            </a:r>
          </a:p>
          <a:p>
            <a:pPr algn="r" ea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Legal and International Department</a:t>
            </a:r>
          </a:p>
          <a:p>
            <a:pPr algn="r" eaLnBrk="1" hangingPunct="1">
              <a:spcBef>
                <a:spcPts val="0"/>
              </a:spcBef>
              <a:spcAft>
                <a:spcPts val="1200"/>
              </a:spcAft>
            </a:pPr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HIPO</a:t>
            </a:r>
          </a:p>
        </p:txBody>
      </p:sp>
      <p:pic>
        <p:nvPicPr>
          <p:cNvPr id="2" name="Picture 2" descr="K:\arculati elemek\SZTNH logó teljes név EN.bmp"/>
          <p:cNvPicPr>
            <a:picLocks noChangeAspect="1" noChangeArrowheads="1"/>
          </p:cNvPicPr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5652120" y="5661248"/>
            <a:ext cx="1984578" cy="784324"/>
          </a:xfrm>
          <a:prstGeom prst="rect">
            <a:avLst/>
          </a:prstGeom>
          <a:noFill/>
        </p:spPr>
      </p:pic>
      <p:pic>
        <p:nvPicPr>
          <p:cNvPr id="1027" name="Picture 3" descr="K:\arculati elemek\ohimlogo_en.png"/>
          <p:cNvPicPr>
            <a:picLocks noChangeAspect="1" noChangeArrowheads="1"/>
          </p:cNvPicPr>
          <p:nvPr/>
        </p:nvPicPr>
        <p:blipFill>
          <a:blip r:embed="rId4" cstate="print">
            <a:lum/>
          </a:blip>
          <a:srcRect/>
          <a:stretch>
            <a:fillRect/>
          </a:stretch>
        </p:blipFill>
        <p:spPr bwMode="auto">
          <a:xfrm>
            <a:off x="1275208" y="5977886"/>
            <a:ext cx="3512816" cy="525872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323528" y="5661248"/>
            <a:ext cx="1512168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itchFamily="34" charset="0"/>
            </a:endParaRPr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760040" y="116632"/>
            <a:ext cx="7772400" cy="73116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Enforcement through </a:t>
            </a:r>
            <a:r>
              <a:rPr lang="hu-HU" sz="32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customs</a:t>
            </a:r>
            <a:r>
              <a:rPr lang="hu-HU" sz="32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32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procedures</a:t>
            </a:r>
            <a:endParaRPr lang="en-US" sz="3200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98475" y="1052736"/>
            <a:ext cx="8033965" cy="5400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None/>
            </a:pP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The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new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EU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regulation</a:t>
            </a:r>
            <a:endParaRPr lang="hu-HU" sz="2000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expands the range of IPR infringements covered</a:t>
            </a:r>
            <a:endParaRPr lang="hu-HU" sz="2000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  <a:p>
            <a:pPr marL="715963" indent="-357188">
              <a:buSzPct val="95000"/>
              <a:buFont typeface="Calibri" pitchFamily="34" charset="0"/>
              <a:buChar char="+"/>
            </a:pPr>
            <a:r>
              <a:rPr lang="en-GB" sz="1600" b="1" dirty="0" smtClean="0">
                <a:latin typeface="Calibri" pitchFamily="34" charset="0"/>
              </a:rPr>
              <a:t>utility model</a:t>
            </a:r>
            <a:r>
              <a:rPr lang="hu-HU" sz="1600" b="1" dirty="0" smtClean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 </a:t>
            </a:r>
            <a:r>
              <a:rPr lang="en-GB" sz="1600" i="1" dirty="0" smtClean="0">
                <a:latin typeface="Calibri" pitchFamily="34" charset="0"/>
              </a:rPr>
              <a:t>(as provided for by national or Union law)</a:t>
            </a:r>
          </a:p>
          <a:p>
            <a:pPr marL="715963" indent="-357188">
              <a:buSzPct val="95000"/>
              <a:buFont typeface="Calibri" pitchFamily="34" charset="0"/>
              <a:buChar char="+"/>
              <a:tabLst>
                <a:tab pos="2689225" algn="l"/>
              </a:tabLst>
            </a:pPr>
            <a:r>
              <a:rPr lang="en-GB" sz="1600" b="1" dirty="0" smtClean="0">
                <a:latin typeface="Calibri" pitchFamily="34" charset="0"/>
              </a:rPr>
              <a:t>trade name</a:t>
            </a:r>
            <a:r>
              <a:rPr lang="hu-HU" sz="1600" b="1" dirty="0" smtClean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 </a:t>
            </a:r>
            <a:r>
              <a:rPr lang="en-GB" sz="1600" i="1" dirty="0" smtClean="0">
                <a:latin typeface="Calibri" pitchFamily="34" charset="0"/>
              </a:rPr>
              <a:t>(if protected as an exclusive IP right by national or Union law)</a:t>
            </a:r>
            <a:endParaRPr lang="hu-HU" sz="1600" i="1" dirty="0" smtClean="0">
              <a:latin typeface="Calibri" pitchFamily="34" charset="0"/>
            </a:endParaRPr>
          </a:p>
          <a:p>
            <a:pPr marL="715963" indent="-357188">
              <a:buSzPct val="95000"/>
              <a:buNone/>
              <a:tabLst>
                <a:tab pos="2689225" algn="l"/>
              </a:tabLst>
            </a:pPr>
            <a:endParaRPr lang="en-US" sz="2000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streamlines procedures</a:t>
            </a:r>
            <a:endParaRPr lang="hu-HU" sz="2000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  <a:p>
            <a:pPr marL="719138" indent="-363538">
              <a:spcBef>
                <a:spcPts val="0"/>
              </a:spcBef>
              <a:spcAft>
                <a:spcPts val="600"/>
              </a:spcAft>
              <a:buFont typeface="Calibri" pitchFamily="34" charset="0"/>
              <a:buChar char="+"/>
            </a:pPr>
            <a:r>
              <a:rPr lang="hu-HU" sz="1600" dirty="0" smtClean="0">
                <a:latin typeface="Calibri" pitchFamily="34" charset="0"/>
              </a:rPr>
              <a:t>a</a:t>
            </a:r>
            <a:r>
              <a:rPr lang="en-US" sz="1600" dirty="0" err="1" smtClean="0">
                <a:latin typeface="Calibri" pitchFamily="34" charset="0"/>
              </a:rPr>
              <a:t>ccurately</a:t>
            </a:r>
            <a:r>
              <a:rPr lang="en-US" sz="1600" dirty="0" smtClean="0">
                <a:latin typeface="Calibri" pitchFamily="34" charset="0"/>
              </a:rPr>
              <a:t> define</a:t>
            </a:r>
            <a:r>
              <a:rPr lang="hu-HU" sz="1600" dirty="0" smtClean="0">
                <a:latin typeface="Calibri" pitchFamily="34" charset="0"/>
              </a:rPr>
              <a:t>d</a:t>
            </a:r>
            <a:r>
              <a:rPr lang="en-US" sz="1600" dirty="0" smtClean="0">
                <a:latin typeface="Calibri" pitchFamily="34" charset="0"/>
              </a:rPr>
              <a:t> types of customs applications and rules of submission</a:t>
            </a:r>
          </a:p>
          <a:p>
            <a:pPr marL="719138" indent="-363538">
              <a:spcBef>
                <a:spcPts val="0"/>
              </a:spcBef>
              <a:spcAft>
                <a:spcPts val="600"/>
              </a:spcAft>
              <a:buFont typeface="Calibri" pitchFamily="34" charset="0"/>
              <a:buChar char="+"/>
            </a:pPr>
            <a:r>
              <a:rPr lang="hu-HU" sz="1600" dirty="0" smtClean="0">
                <a:latin typeface="Calibri" pitchFamily="34" charset="0"/>
              </a:rPr>
              <a:t>s</a:t>
            </a:r>
            <a:r>
              <a:rPr lang="en-US" sz="1600" dirty="0" err="1" smtClean="0">
                <a:latin typeface="Calibri" pitchFamily="34" charset="0"/>
              </a:rPr>
              <a:t>implified</a:t>
            </a:r>
            <a:r>
              <a:rPr lang="en-US" sz="1600" dirty="0" smtClean="0">
                <a:latin typeface="Calibri" pitchFamily="34" charset="0"/>
              </a:rPr>
              <a:t> destruction procedure</a:t>
            </a:r>
            <a:r>
              <a:rPr lang="hu-HU" sz="1600" dirty="0" smtClean="0">
                <a:latin typeface="Calibri" pitchFamily="34" charset="0"/>
              </a:rPr>
              <a:t> </a:t>
            </a:r>
            <a:br>
              <a:rPr lang="hu-HU" sz="1600" dirty="0" smtClean="0">
                <a:latin typeface="Calibri" pitchFamily="34" charset="0"/>
              </a:rPr>
            </a:br>
            <a:r>
              <a:rPr lang="hu-HU" sz="1600" i="1" dirty="0" smtClean="0">
                <a:latin typeface="Calibri" pitchFamily="34" charset="0"/>
              </a:rPr>
              <a:t>(</a:t>
            </a:r>
            <a:r>
              <a:rPr lang="hu-HU" sz="1600" i="1" dirty="0" err="1" smtClean="0">
                <a:latin typeface="Calibri" pitchFamily="34" charset="0"/>
              </a:rPr>
              <a:t>both</a:t>
            </a:r>
            <a:r>
              <a:rPr lang="hu-HU" sz="1600" i="1" dirty="0" smtClean="0">
                <a:latin typeface="Calibri" pitchFamily="34" charset="0"/>
              </a:rPr>
              <a:t> </a:t>
            </a:r>
            <a:r>
              <a:rPr lang="hu-HU" sz="1600" i="1" dirty="0" err="1" smtClean="0">
                <a:latin typeface="Calibri" pitchFamily="34" charset="0"/>
              </a:rPr>
              <a:t>right-holder</a:t>
            </a:r>
            <a:r>
              <a:rPr lang="hu-HU" sz="1600" i="1" dirty="0" smtClean="0">
                <a:latin typeface="Calibri" pitchFamily="34" charset="0"/>
              </a:rPr>
              <a:t> and </a:t>
            </a:r>
            <a:r>
              <a:rPr lang="hu-HU" sz="1600" i="1" dirty="0" err="1" smtClean="0">
                <a:latin typeface="Calibri" pitchFamily="34" charset="0"/>
              </a:rPr>
              <a:t>consignee</a:t>
            </a:r>
            <a:r>
              <a:rPr lang="hu-HU" sz="1600" i="1" dirty="0" smtClean="0">
                <a:latin typeface="Calibri" pitchFamily="34" charset="0"/>
              </a:rPr>
              <a:t> </a:t>
            </a:r>
            <a:r>
              <a:rPr lang="hu-HU" sz="1600" i="1" dirty="0" err="1" smtClean="0">
                <a:latin typeface="Calibri" pitchFamily="34" charset="0"/>
              </a:rPr>
              <a:t>give</a:t>
            </a:r>
            <a:r>
              <a:rPr lang="hu-HU" sz="1600" i="1" dirty="0" smtClean="0">
                <a:latin typeface="Calibri" pitchFamily="34" charset="0"/>
              </a:rPr>
              <a:t> </a:t>
            </a:r>
            <a:r>
              <a:rPr lang="hu-HU" sz="1600" i="1" dirty="0" err="1" smtClean="0">
                <a:latin typeface="Calibri" pitchFamily="34" charset="0"/>
              </a:rPr>
              <a:t>consent</a:t>
            </a:r>
            <a:r>
              <a:rPr lang="hu-HU" sz="1600" i="1" dirty="0" smtClean="0">
                <a:latin typeface="Calibri" pitchFamily="34" charset="0"/>
              </a:rPr>
              <a:t> </a:t>
            </a:r>
            <a:r>
              <a:rPr lang="hu-HU" sz="1600" i="1" dirty="0" err="1" smtClean="0">
                <a:latin typeface="Calibri" pitchFamily="34" charset="0"/>
              </a:rPr>
              <a:t>or</a:t>
            </a:r>
            <a:r>
              <a:rPr lang="hu-HU" sz="1600" i="1" dirty="0" smtClean="0">
                <a:latin typeface="Calibri" pitchFamily="34" charset="0"/>
              </a:rPr>
              <a:t> </a:t>
            </a:r>
            <a:r>
              <a:rPr lang="hu-HU" sz="1600" i="1" dirty="0" err="1" smtClean="0">
                <a:latin typeface="Calibri" pitchFamily="34" charset="0"/>
              </a:rPr>
              <a:t>consent</a:t>
            </a:r>
            <a:r>
              <a:rPr lang="hu-HU" sz="1600" i="1" dirty="0" smtClean="0">
                <a:latin typeface="Calibri" pitchFamily="34" charset="0"/>
              </a:rPr>
              <a:t> is </a:t>
            </a:r>
            <a:r>
              <a:rPr lang="hu-HU" sz="1600" i="1" dirty="0" err="1" smtClean="0">
                <a:latin typeface="Calibri" pitchFamily="34" charset="0"/>
              </a:rPr>
              <a:t>presumed</a:t>
            </a:r>
            <a:r>
              <a:rPr lang="hu-HU" sz="1600" i="1" dirty="0" smtClean="0">
                <a:latin typeface="Calibri" pitchFamily="34" charset="0"/>
              </a:rPr>
              <a:t>)</a:t>
            </a:r>
            <a:endParaRPr lang="en-US" sz="1600" i="1" dirty="0" smtClean="0">
              <a:latin typeface="Calibri" pitchFamily="34" charset="0"/>
            </a:endParaRPr>
          </a:p>
          <a:p>
            <a:pPr marL="719138" indent="-363538">
              <a:spcBef>
                <a:spcPts val="0"/>
              </a:spcBef>
              <a:spcAft>
                <a:spcPts val="600"/>
              </a:spcAft>
              <a:buFont typeface="Calibri" pitchFamily="34" charset="0"/>
              <a:buChar char="+"/>
            </a:pPr>
            <a:r>
              <a:rPr lang="hu-HU" sz="1600" dirty="0" smtClean="0">
                <a:latin typeface="Calibri" pitchFamily="34" charset="0"/>
              </a:rPr>
              <a:t>r</a:t>
            </a:r>
            <a:r>
              <a:rPr lang="en-US" sz="1600" dirty="0" err="1" smtClean="0">
                <a:latin typeface="Calibri" pitchFamily="34" charset="0"/>
              </a:rPr>
              <a:t>ight</a:t>
            </a:r>
            <a:r>
              <a:rPr lang="hu-HU" sz="1600" dirty="0" smtClean="0">
                <a:latin typeface="Calibri" pitchFamily="34" charset="0"/>
              </a:rPr>
              <a:t>-</a:t>
            </a:r>
            <a:r>
              <a:rPr lang="en-US" sz="1600" dirty="0" smtClean="0">
                <a:latin typeface="Calibri" pitchFamily="34" charset="0"/>
              </a:rPr>
              <a:t>holder bears storage and destruction costs</a:t>
            </a:r>
          </a:p>
          <a:p>
            <a:pPr marL="719138" indent="-363538">
              <a:spcBef>
                <a:spcPts val="0"/>
              </a:spcBef>
              <a:spcAft>
                <a:spcPts val="600"/>
              </a:spcAft>
              <a:buFont typeface="Calibri" pitchFamily="34" charset="0"/>
              <a:buChar char="+"/>
            </a:pPr>
            <a:r>
              <a:rPr lang="hu-HU" sz="1600" dirty="0" smtClean="0">
                <a:latin typeface="Calibri" pitchFamily="34" charset="0"/>
              </a:rPr>
              <a:t>p</a:t>
            </a:r>
            <a:r>
              <a:rPr lang="en-US" sz="1600" dirty="0" err="1" smtClean="0">
                <a:latin typeface="Calibri" pitchFamily="34" charset="0"/>
              </a:rPr>
              <a:t>rocedure</a:t>
            </a:r>
            <a:r>
              <a:rPr lang="en-US" sz="1600" dirty="0" smtClean="0">
                <a:latin typeface="Calibri" pitchFamily="34" charset="0"/>
              </a:rPr>
              <a:t> for destruction of goods in small consignments</a:t>
            </a:r>
            <a:endParaRPr lang="hu-HU" sz="1600" dirty="0" smtClean="0">
              <a:latin typeface="Calibri" pitchFamily="34" charset="0"/>
            </a:endParaRPr>
          </a:p>
          <a:p>
            <a:pPr marL="719138" indent="-363538">
              <a:spcBef>
                <a:spcPts val="0"/>
              </a:spcBef>
              <a:spcAft>
                <a:spcPts val="600"/>
              </a:spcAft>
              <a:buNone/>
            </a:pPr>
            <a:endParaRPr lang="en-US" sz="1600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facilitates the exchange of information between customs authorities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(COPIS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database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further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protects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legitimate traders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2000" i="1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7772400" cy="720080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Calibri" pitchFamily="34" charset="0"/>
              </a:rPr>
              <a:t>Scope of the regulation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84784"/>
            <a:ext cx="8424936" cy="3456384"/>
          </a:xfrm>
        </p:spPr>
        <p:txBody>
          <a:bodyPr/>
          <a:lstStyle/>
          <a:p>
            <a:pPr eaLnBrk="1" hangingPunct="1">
              <a:spcAft>
                <a:spcPts val="600"/>
              </a:spcAft>
              <a:buClr>
                <a:schemeClr val="accent1">
                  <a:lumMod val="50000"/>
                </a:schemeClr>
              </a:buClr>
              <a:buSzPct val="200000"/>
              <a:buNone/>
            </a:pPr>
            <a:r>
              <a:rPr lang="en-US" sz="2600" dirty="0" smtClean="0">
                <a:latin typeface="Calibri" pitchFamily="34" charset="0"/>
              </a:rPr>
              <a:t>	”Situations” of applicability:</a:t>
            </a:r>
          </a:p>
          <a:p>
            <a:pPr marL="38100" indent="0" eaLnBrk="1" hangingPunct="1">
              <a:spcAft>
                <a:spcPts val="1200"/>
              </a:spcAft>
              <a:buNone/>
            </a:pPr>
            <a:r>
              <a:rPr lang="en-US" sz="2000" dirty="0">
                <a:latin typeface="Calibri" pitchFamily="34" charset="0"/>
              </a:rPr>
              <a:t>	</a:t>
            </a:r>
            <a:r>
              <a:rPr lang="hu-HU" sz="2000" dirty="0" err="1" smtClean="0">
                <a:latin typeface="Calibri" pitchFamily="34" charset="0"/>
              </a:rPr>
              <a:t>when</a:t>
            </a:r>
            <a:r>
              <a:rPr lang="hu-HU" sz="2000" dirty="0" smtClean="0">
                <a:latin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</a:rPr>
              <a:t>the goods are (or should have been) subject to customs 	supervision or customs control, particularly in the following situations:</a:t>
            </a:r>
          </a:p>
          <a:p>
            <a:pPr marL="1257300" indent="-358775"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latin typeface="Calibri" pitchFamily="34" charset="0"/>
              </a:rPr>
              <a:t>declared for release for free circulation, export, re-export</a:t>
            </a:r>
          </a:p>
          <a:p>
            <a:pPr marL="1257300" indent="-358775">
              <a:spcBef>
                <a:spcPts val="0"/>
              </a:spcBef>
              <a:spcAft>
                <a:spcPts val="600"/>
              </a:spcAft>
            </a:pPr>
            <a:r>
              <a:rPr lang="en-US" sz="2000" b="1" dirty="0" smtClean="0">
                <a:latin typeface="Calibri" pitchFamily="34" charset="0"/>
              </a:rPr>
              <a:t>entering or leaving the customs territory of the EU</a:t>
            </a:r>
          </a:p>
          <a:p>
            <a:pPr marL="1257300" indent="-358775"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latin typeface="Calibri" pitchFamily="34" charset="0"/>
              </a:rPr>
              <a:t>placed under suspensive procedure, in free zone or free warehouse</a:t>
            </a:r>
          </a:p>
          <a:p>
            <a:pPr marL="1257300" indent="-358775">
              <a:spcBef>
                <a:spcPts val="0"/>
              </a:spcBef>
              <a:spcAft>
                <a:spcPts val="600"/>
              </a:spcAft>
              <a:buNone/>
            </a:pPr>
            <a:endParaRPr lang="en-US" sz="2000" dirty="0" smtClean="0">
              <a:latin typeface="Calibri" pitchFamily="34" charset="0"/>
            </a:endParaRPr>
          </a:p>
        </p:txBody>
      </p:sp>
      <p:sp>
        <p:nvSpPr>
          <p:cNvPr id="4" name="Ellipszis 3"/>
          <p:cNvSpPr/>
          <p:nvPr/>
        </p:nvSpPr>
        <p:spPr>
          <a:xfrm>
            <a:off x="323528" y="1556792"/>
            <a:ext cx="288032" cy="288032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7772400" cy="720080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Calibri" pitchFamily="34" charset="0"/>
              </a:rPr>
              <a:t>Scope of the regulation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484784"/>
            <a:ext cx="8424936" cy="2448272"/>
          </a:xfrm>
        </p:spPr>
        <p:txBody>
          <a:bodyPr/>
          <a:lstStyle/>
          <a:p>
            <a:pPr marL="358775" indent="-358775">
              <a:spcAft>
                <a:spcPts val="600"/>
              </a:spcAft>
              <a:buNone/>
            </a:pPr>
            <a:r>
              <a:rPr lang="en-US" sz="2600" dirty="0" smtClean="0">
                <a:latin typeface="Calibri" pitchFamily="34" charset="0"/>
              </a:rPr>
              <a:t>	The regulation does not apply to:</a:t>
            </a:r>
          </a:p>
          <a:p>
            <a:pPr marL="1257300" indent="-358775"/>
            <a:r>
              <a:rPr lang="en-US" sz="2000" dirty="0" smtClean="0">
                <a:latin typeface="Calibri" pitchFamily="34" charset="0"/>
              </a:rPr>
              <a:t>goods released for free circulation under the end-use regime</a:t>
            </a:r>
          </a:p>
          <a:p>
            <a:pPr marL="1257300" indent="-358775"/>
            <a:r>
              <a:rPr lang="en-US" sz="2000" dirty="0" smtClean="0">
                <a:latin typeface="Calibri" pitchFamily="34" charset="0"/>
              </a:rPr>
              <a:t>travelers’ personal luggage</a:t>
            </a:r>
          </a:p>
          <a:p>
            <a:pPr marL="1257300" indent="-358775"/>
            <a:r>
              <a:rPr lang="en-US" sz="2000" dirty="0" smtClean="0">
                <a:latin typeface="Calibri" pitchFamily="34" charset="0"/>
              </a:rPr>
              <a:t>overruns, parallel import</a:t>
            </a:r>
          </a:p>
          <a:p>
            <a:pPr marL="1257300" indent="-358775"/>
            <a:r>
              <a:rPr lang="en-US" sz="2000" dirty="0" smtClean="0">
                <a:latin typeface="Calibri" pitchFamily="34" charset="0"/>
              </a:rPr>
              <a:t>goods in transit*</a:t>
            </a:r>
          </a:p>
        </p:txBody>
      </p:sp>
      <p:sp>
        <p:nvSpPr>
          <p:cNvPr id="5" name="Ellipszis 4"/>
          <p:cNvSpPr/>
          <p:nvPr/>
        </p:nvSpPr>
        <p:spPr>
          <a:xfrm>
            <a:off x="323528" y="1556792"/>
            <a:ext cx="288032" cy="28803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518" r="21358" b="5183"/>
          <a:stretch/>
        </p:blipFill>
        <p:spPr>
          <a:xfrm>
            <a:off x="4716016" y="2852936"/>
            <a:ext cx="3937938" cy="3600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08259221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73116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The role of the HIPO in IPR enforcement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98475" y="1124744"/>
            <a:ext cx="8033965" cy="460851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No competence to decide on the merits (courts)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Aims to render granted IP rights as valuable as possible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Unique concentration of expertise 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– </a:t>
            </a:r>
            <a:r>
              <a:rPr lang="en-US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providing services to right holders, potential applicants and authorities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Specific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tasks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hu-HU" sz="1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monitoring, </a:t>
            </a:r>
            <a:r>
              <a:rPr lang="hu-HU" sz="16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initiating</a:t>
            </a:r>
            <a:r>
              <a:rPr lang="hu-HU" sz="1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en-US" sz="1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legislation</a:t>
            </a:r>
            <a:r>
              <a:rPr lang="hu-HU" sz="1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, </a:t>
            </a:r>
            <a:r>
              <a:rPr lang="hu-HU" sz="16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drafting</a:t>
            </a:r>
            <a:r>
              <a:rPr lang="hu-HU" sz="1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16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government</a:t>
            </a:r>
            <a:r>
              <a:rPr lang="hu-HU" sz="1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IP </a:t>
            </a:r>
            <a:r>
              <a:rPr lang="hu-HU" sz="16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strategy</a:t>
            </a:r>
            <a:endParaRPr lang="hu-HU" sz="1600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1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raising</a:t>
            </a:r>
            <a:r>
              <a:rPr lang="hu-HU" sz="1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en-US" sz="1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awareness</a:t>
            </a:r>
            <a:r>
              <a:rPr lang="hu-HU" sz="1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, </a:t>
            </a:r>
            <a:r>
              <a:rPr lang="en-US" sz="1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providing information services</a:t>
            </a:r>
            <a:r>
              <a:rPr lang="hu-HU" sz="1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, </a:t>
            </a:r>
            <a:r>
              <a:rPr lang="hu-HU" sz="16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freedom-to-operate</a:t>
            </a:r>
            <a:r>
              <a:rPr lang="hu-HU" sz="1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16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analyses</a:t>
            </a:r>
            <a:endParaRPr lang="hu-HU" sz="1600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16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operati</a:t>
            </a:r>
            <a:r>
              <a:rPr lang="hu-HU" sz="16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ng</a:t>
            </a:r>
            <a:r>
              <a:rPr lang="hu-HU" sz="1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en-US" sz="1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the National Board Against Counterfeiting</a:t>
            </a:r>
            <a:endParaRPr lang="hu-HU" sz="1600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hu-HU" sz="16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operating</a:t>
            </a:r>
            <a:r>
              <a:rPr lang="hu-HU" sz="1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a </a:t>
            </a:r>
            <a:r>
              <a:rPr lang="en-US" sz="1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voluntary registry of works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56792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Calibri" pitchFamily="34" charset="0"/>
              </a:rPr>
              <a:t>Thank you for your attention!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796952"/>
            <a:ext cx="6400800" cy="406896"/>
          </a:xfrm>
        </p:spPr>
        <p:txBody>
          <a:bodyPr/>
          <a:lstStyle/>
          <a:p>
            <a:pPr eaLnBrk="1" hangingPunct="1"/>
            <a:r>
              <a:rPr lang="en-US" sz="2000" b="1" dirty="0" smtClean="0">
                <a:solidFill>
                  <a:srgbClr val="A40047"/>
                </a:solidFill>
                <a:latin typeface="Calibri" pitchFamily="34" charset="0"/>
              </a:rPr>
              <a:t>laszlo.vass@hipo.gov.hu</a:t>
            </a:r>
          </a:p>
        </p:txBody>
      </p:sp>
      <p:sp>
        <p:nvSpPr>
          <p:cNvPr id="4" name="Téglalap 3"/>
          <p:cNvSpPr/>
          <p:nvPr/>
        </p:nvSpPr>
        <p:spPr>
          <a:xfrm>
            <a:off x="323528" y="5661248"/>
            <a:ext cx="1512168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itchFamily="34" charset="0"/>
            </a:endParaRPr>
          </a:p>
        </p:txBody>
      </p:sp>
      <p:pic>
        <p:nvPicPr>
          <p:cNvPr id="5" name="Picture 2" descr="C:\Documents and Settings\VASSL\Dokumentumok\SZTNH_logo_rovid_eng_RGB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832" y="5768340"/>
            <a:ext cx="908308" cy="757004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3635896" y="3674268"/>
            <a:ext cx="1888289" cy="22030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HENT\Regionális konfi 2015\PlatoSocratesAristotle.jpg"/>
          <p:cNvPicPr>
            <a:picLocks noChangeAspect="1" noChangeArrowheads="1"/>
          </p:cNvPicPr>
          <p:nvPr/>
        </p:nvPicPr>
        <p:blipFill>
          <a:blip r:embed="rId2" cstate="print"/>
          <a:srcRect l="2421" t="15750" r="3080" b="21251"/>
          <a:stretch>
            <a:fillRect/>
          </a:stretch>
        </p:blipFill>
        <p:spPr bwMode="auto">
          <a:xfrm>
            <a:off x="2411760" y="2780928"/>
            <a:ext cx="4320480" cy="28803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églalap 7"/>
          <p:cNvSpPr/>
          <p:nvPr/>
        </p:nvSpPr>
        <p:spPr>
          <a:xfrm>
            <a:off x="2411760" y="1124744"/>
            <a:ext cx="432048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5400" kern="0" dirty="0" smtClean="0">
                <a:solidFill>
                  <a:schemeClr val="bg1">
                    <a:lumMod val="75000"/>
                  </a:schemeClr>
                </a:solidFill>
                <a:latin typeface="+mn-lt"/>
                <a:ea typeface="Geneva" pitchFamily="124" charset="-128"/>
                <a:cs typeface="Calibri" pitchFamily="34" charset="0"/>
              </a:rPr>
              <a:t>„</a:t>
            </a:r>
            <a:r>
              <a:rPr lang="en-US" kern="0" dirty="0" smtClean="0">
                <a:solidFill>
                  <a:schemeClr val="bg2">
                    <a:lumMod val="75000"/>
                  </a:schemeClr>
                </a:solidFill>
                <a:latin typeface="Century" pitchFamily="18" charset="0"/>
                <a:ea typeface="Batang" pitchFamily="18" charset="-127"/>
                <a:cs typeface="Calibri" pitchFamily="34" charset="0"/>
              </a:rPr>
              <a:t>Well begun is half done</a:t>
            </a:r>
            <a:endParaRPr lang="en-US" sz="2000" kern="0" dirty="0" smtClean="0">
              <a:solidFill>
                <a:schemeClr val="bg2">
                  <a:lumMod val="75000"/>
                </a:schemeClr>
              </a:solidFill>
              <a:latin typeface="Century" pitchFamily="18" charset="0"/>
              <a:ea typeface="Batang" pitchFamily="18" charset="-127"/>
              <a:cs typeface="Calibri" pitchFamily="34" charset="0"/>
            </a:endParaRPr>
          </a:p>
          <a:p>
            <a:pPr lvl="0" algn="r">
              <a:spcBef>
                <a:spcPct val="20000"/>
              </a:spcBef>
            </a:pPr>
            <a:r>
              <a:rPr lang="en-US" sz="1800" kern="0" dirty="0" smtClean="0">
                <a:solidFill>
                  <a:schemeClr val="bg2">
                    <a:lumMod val="75000"/>
                  </a:schemeClr>
                </a:solidFill>
                <a:latin typeface="Century" pitchFamily="18" charset="0"/>
                <a:ea typeface="Batang" pitchFamily="18" charset="-127"/>
                <a:cs typeface="Calibri" pitchFamily="34" charset="0"/>
              </a:rPr>
              <a:t>Aristotle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8032" y="188640"/>
            <a:ext cx="7772400" cy="720080"/>
          </a:xfrm>
        </p:spPr>
        <p:txBody>
          <a:bodyPr/>
          <a:lstStyle/>
          <a:p>
            <a:r>
              <a:rPr lang="en-US" sz="3200" dirty="0" smtClean="0">
                <a:latin typeface="Calibri" pitchFamily="34" charset="0"/>
              </a:rPr>
              <a:t>Enforcement of IPR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52736"/>
            <a:ext cx="7772400" cy="4680520"/>
          </a:xfrm>
        </p:spPr>
        <p:txBody>
          <a:bodyPr/>
          <a:lstStyle/>
          <a:p>
            <a:pPr>
              <a:spcAft>
                <a:spcPts val="3600"/>
              </a:spcAft>
            </a:pPr>
            <a:r>
              <a:rPr lang="en-US" sz="2600" dirty="0" smtClean="0">
                <a:latin typeface="Calibri" pitchFamily="34" charset="0"/>
              </a:rPr>
              <a:t>Civil law</a:t>
            </a:r>
            <a:r>
              <a:rPr lang="hu-HU" sz="2600" dirty="0" smtClean="0">
                <a:latin typeface="Calibri" pitchFamily="34" charset="0"/>
              </a:rPr>
              <a:t/>
            </a:r>
            <a:br>
              <a:rPr lang="hu-HU" sz="2600" dirty="0" smtClean="0">
                <a:latin typeface="Calibri" pitchFamily="34" charset="0"/>
              </a:rPr>
            </a:br>
            <a:r>
              <a:rPr lang="hu-HU" sz="2600" dirty="0" smtClean="0">
                <a:latin typeface="Calibri" pitchFamily="34" charset="0"/>
              </a:rPr>
              <a:t>R</a:t>
            </a:r>
            <a:r>
              <a:rPr lang="en-US" sz="2600" dirty="0" err="1" smtClean="0">
                <a:latin typeface="Calibri" pitchFamily="34" charset="0"/>
              </a:rPr>
              <a:t>emedies</a:t>
            </a:r>
            <a:r>
              <a:rPr lang="en-US" sz="2600" dirty="0" smtClean="0">
                <a:latin typeface="Calibri" pitchFamily="34" charset="0"/>
              </a:rPr>
              <a:t> harmonized by EU </a:t>
            </a:r>
            <a:r>
              <a:rPr lang="hu-HU" sz="2600" dirty="0" smtClean="0">
                <a:latin typeface="Calibri" pitchFamily="34" charset="0"/>
              </a:rPr>
              <a:t>E</a:t>
            </a:r>
            <a:r>
              <a:rPr lang="en-US" sz="2600" dirty="0" err="1" smtClean="0">
                <a:latin typeface="Calibri" pitchFamily="34" charset="0"/>
              </a:rPr>
              <a:t>nforcement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hu-HU" sz="2600" dirty="0" smtClean="0">
                <a:latin typeface="Calibri" pitchFamily="34" charset="0"/>
              </a:rPr>
              <a:t>D</a:t>
            </a:r>
            <a:r>
              <a:rPr lang="en-US" sz="2600" dirty="0" err="1" smtClean="0">
                <a:latin typeface="Calibri" pitchFamily="34" charset="0"/>
              </a:rPr>
              <a:t>irective</a:t>
            </a:r>
            <a:r>
              <a:rPr lang="hu-HU" sz="2600" dirty="0" smtClean="0">
                <a:latin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</a:rPr>
              <a:t>(Directive 2004/48/EC)</a:t>
            </a:r>
            <a:endParaRPr lang="en-US" sz="2600" dirty="0" smtClean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10800"/>
              </a:spcAft>
            </a:pPr>
            <a:r>
              <a:rPr lang="en-US" sz="2600" dirty="0" smtClean="0">
                <a:latin typeface="Calibri" pitchFamily="34" charset="0"/>
              </a:rPr>
              <a:t>Criminal law</a:t>
            </a:r>
          </a:p>
          <a:p>
            <a:r>
              <a:rPr lang="en-US" sz="2600" dirty="0" smtClean="0">
                <a:latin typeface="Calibri" pitchFamily="34" charset="0"/>
              </a:rPr>
              <a:t>Customs procedures</a:t>
            </a:r>
            <a:r>
              <a:rPr lang="hu-HU" sz="2600" dirty="0" smtClean="0">
                <a:latin typeface="Calibri" pitchFamily="34" charset="0"/>
              </a:rPr>
              <a:t/>
            </a:r>
            <a:br>
              <a:rPr lang="hu-HU" sz="2600" dirty="0" smtClean="0">
                <a:latin typeface="Calibri" pitchFamily="34" charset="0"/>
              </a:rPr>
            </a:br>
            <a:r>
              <a:rPr lang="hu-HU" sz="2600" dirty="0" smtClean="0">
                <a:latin typeface="Calibri" pitchFamily="34" charset="0"/>
              </a:rPr>
              <a:t>G</a:t>
            </a:r>
            <a:r>
              <a:rPr lang="en-US" sz="2600" dirty="0" err="1" smtClean="0">
                <a:latin typeface="Calibri" pitchFamily="34" charset="0"/>
              </a:rPr>
              <a:t>overned</a:t>
            </a:r>
            <a:r>
              <a:rPr lang="en-US" sz="2600" dirty="0" smtClean="0">
                <a:latin typeface="Calibri" pitchFamily="34" charset="0"/>
              </a:rPr>
              <a:t> by EU law</a:t>
            </a:r>
            <a:r>
              <a:rPr lang="hu-HU" sz="2600" dirty="0" smtClean="0">
                <a:latin typeface="Calibri" pitchFamily="34" charset="0"/>
              </a:rPr>
              <a:t/>
            </a:r>
            <a:br>
              <a:rPr lang="hu-HU" sz="2600" dirty="0" smtClean="0">
                <a:latin typeface="Calibri" pitchFamily="34" charset="0"/>
              </a:rPr>
            </a:br>
            <a:r>
              <a:rPr lang="hu-HU" sz="2000" dirty="0" smtClean="0">
                <a:latin typeface="Calibri" pitchFamily="34" charset="0"/>
              </a:rPr>
              <a:t>(</a:t>
            </a:r>
            <a:r>
              <a:rPr lang="en-US" sz="2000" dirty="0" smtClean="0">
                <a:latin typeface="Calibri" pitchFamily="34" charset="0"/>
              </a:rPr>
              <a:t>Regulation 608/2013/EU</a:t>
            </a:r>
            <a:r>
              <a:rPr lang="hu-HU" sz="2000" dirty="0" smtClean="0">
                <a:latin typeface="Calibri" pitchFamily="34" charset="0"/>
              </a:rPr>
              <a:t>)</a:t>
            </a:r>
            <a:endParaRPr lang="en-US" sz="2600" dirty="0" smtClean="0">
              <a:latin typeface="Calibri" pitchFamily="34" charset="0"/>
            </a:endParaRPr>
          </a:p>
          <a:p>
            <a:pPr>
              <a:buNone/>
            </a:pPr>
            <a:endParaRPr lang="en-US" sz="2600" dirty="0" smtClean="0">
              <a:solidFill>
                <a:schemeClr val="bg2">
                  <a:lumMod val="60000"/>
                  <a:lumOff val="40000"/>
                </a:schemeClr>
              </a:solidFill>
              <a:latin typeface="Calibri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115616" y="3068960"/>
            <a:ext cx="6912768" cy="136815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>
              <a:spcBef>
                <a:spcPct val="20000"/>
              </a:spcBef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Geneva" pitchFamily="124" charset="-128"/>
                <a:cs typeface="Calibri" pitchFamily="34" charset="0"/>
              </a:rPr>
              <a:t>Until 2013</a:t>
            </a:r>
            <a:r>
              <a:rPr kumimoji="0" lang="hu-HU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Geneva" pitchFamily="124" charset="-128"/>
                <a:cs typeface="Calibri" pitchFamily="34" charset="0"/>
              </a:rPr>
              <a:t>,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Geneva" pitchFamily="124" charset="-128"/>
                <a:cs typeface="Calibri" pitchFamily="34" charset="0"/>
              </a:rPr>
              <a:t> criminal proceedings were initiated ex officio by customs authorities</a:t>
            </a:r>
            <a:r>
              <a:rPr kumimoji="0" lang="hu-HU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kumimoji="0" lang="hu-HU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Geneva" pitchFamily="124" charset="-128"/>
                <a:cs typeface="Calibri" pitchFamily="34" charset="0"/>
              </a:rPr>
              <a:t>in</a:t>
            </a:r>
            <a:r>
              <a:rPr kumimoji="0" lang="hu-HU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kumimoji="0" lang="hu-HU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Geneva" pitchFamily="124" charset="-128"/>
                <a:cs typeface="Calibri" pitchFamily="34" charset="0"/>
              </a:rPr>
              <a:t>all</a:t>
            </a:r>
            <a:r>
              <a:rPr kumimoji="0" lang="hu-HU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kumimoji="0" lang="hu-HU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Geneva" pitchFamily="124" charset="-128"/>
                <a:cs typeface="Calibri" pitchFamily="34" charset="0"/>
              </a:rPr>
              <a:t>cases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Geneva" pitchFamily="124" charset="-128"/>
                <a:cs typeface="Calibri" pitchFamily="34" charset="0"/>
              </a:rPr>
              <a:t>, thus customs procedures could not be applied as prescribed </a:t>
            </a:r>
            <a:r>
              <a:rPr kumimoji="0" lang="hu-HU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Geneva" pitchFamily="124" charset="-128"/>
                <a:cs typeface="Calibri" pitchFamily="34" charset="0"/>
              </a:rPr>
              <a:t>by</a:t>
            </a:r>
            <a:r>
              <a:rPr kumimoji="0" lang="hu-HU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Geneva" pitchFamily="124" charset="-128"/>
                <a:cs typeface="Calibri" pitchFamily="34" charset="0"/>
              </a:rPr>
              <a:t> EU </a:t>
            </a:r>
            <a:r>
              <a:rPr kumimoji="0" lang="hu-HU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Geneva" pitchFamily="124" charset="-128"/>
                <a:cs typeface="Calibri" pitchFamily="34" charset="0"/>
              </a:rPr>
              <a:t>law</a:t>
            </a:r>
            <a:endParaRPr lang="hu-HU" sz="1600" kern="0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  <a:p>
            <a:pPr lvl="0">
              <a:spcBef>
                <a:spcPct val="20000"/>
              </a:spcBef>
            </a:pPr>
            <a:r>
              <a:rPr kumimoji="0" lang="hu-HU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Geneva" pitchFamily="124" charset="-128"/>
                <a:cs typeface="Calibri" pitchFamily="34" charset="0"/>
              </a:rPr>
              <a:t>S</a:t>
            </a:r>
            <a:r>
              <a:rPr kumimoji="0" lang="en-US" sz="16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Geneva" pitchFamily="124" charset="-128"/>
                <a:cs typeface="Calibri" pitchFamily="34" charset="0"/>
              </a:rPr>
              <a:t>olution</a:t>
            </a:r>
            <a:r>
              <a:rPr kumimoji="0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Geneva" pitchFamily="124" charset="-128"/>
                <a:cs typeface="Calibri" pitchFamily="34" charset="0"/>
              </a:rPr>
              <a:t>: infringing products found by customs result in criminal </a:t>
            </a:r>
            <a:r>
              <a:rPr lang="en-US" sz="1600" i="1" kern="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prosecution only on </a:t>
            </a:r>
            <a:r>
              <a:rPr kumimoji="0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Geneva" pitchFamily="124" charset="-128"/>
                <a:cs typeface="Calibri" pitchFamily="34" charset="0"/>
              </a:rPr>
              <a:t>private motion of the right holder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5"/>
          <p:cNvSpPr/>
          <p:nvPr/>
        </p:nvSpPr>
        <p:spPr>
          <a:xfrm>
            <a:off x="323528" y="5661248"/>
            <a:ext cx="1512168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itchFamily="34" charset="0"/>
            </a:endParaRPr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731168"/>
          </a:xfrm>
        </p:spPr>
        <p:txBody>
          <a:bodyPr>
            <a:normAutofit/>
          </a:bodyPr>
          <a:lstStyle/>
          <a:p>
            <a:pPr eaLnBrk="1" hangingPunct="1"/>
            <a:r>
              <a:rPr lang="hu-HU" sz="32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I</a:t>
            </a:r>
            <a:r>
              <a:rPr lang="en-US" sz="32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nitiat</a:t>
            </a:r>
            <a:r>
              <a:rPr lang="hu-HU" sz="32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ing</a:t>
            </a:r>
            <a:r>
              <a:rPr lang="en-US" sz="32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enforcement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4361557" cy="4104456"/>
          </a:xfrm>
        </p:spPr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2400"/>
              </a:spcAft>
            </a:pPr>
            <a:r>
              <a:rPr lang="en-GB" sz="2000" b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Right</a:t>
            </a:r>
            <a:r>
              <a:rPr lang="hu-HU" sz="2000" b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-</a:t>
            </a:r>
            <a:r>
              <a:rPr lang="en-GB" sz="2000" b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holders</a:t>
            </a:r>
          </a:p>
          <a:p>
            <a:pPr eaLnBrk="1" hangingPunct="1">
              <a:spcBef>
                <a:spcPts val="0"/>
              </a:spcBef>
              <a:spcAft>
                <a:spcPts val="2400"/>
              </a:spcAft>
            </a:pPr>
            <a:r>
              <a:rPr lang="en-GB" sz="2000" b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Holders of contractual licenses</a:t>
            </a:r>
            <a:r>
              <a:rPr lang="en-GB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, if entered into register and only after unsuccessfully inviting the right holder to initiate proceedings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Organizations concerned with the </a:t>
            </a:r>
            <a:r>
              <a:rPr lang="en-GB" sz="2000" b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collective administration of copyright</a:t>
            </a:r>
            <a:r>
              <a:rPr lang="en-GB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are entitled to enforce claims falling within the collective administration of rights in their own name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716016" y="2276872"/>
            <a:ext cx="4289549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en-GB" sz="2000" kern="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May enforce IP rights through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Courier New" charset="0"/>
              <a:buChar char="o"/>
            </a:pPr>
            <a:r>
              <a:rPr lang="en-GB" sz="2000" kern="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civil action,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Courier New" charset="0"/>
              <a:buChar char="o"/>
            </a:pPr>
            <a:r>
              <a:rPr lang="en-GB" sz="2000" kern="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criminal charges (also private motion),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Courier New" charset="0"/>
              <a:buChar char="o"/>
            </a:pPr>
            <a:r>
              <a:rPr lang="en-GB" sz="2000" kern="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customs applications, or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Courier New" charset="0"/>
              <a:buChar char="o"/>
            </a:pPr>
            <a:r>
              <a:rPr lang="en-GB" sz="2000" kern="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the notice-and-takedown procedure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572000" y="1412776"/>
            <a:ext cx="0" cy="4104456"/>
          </a:xfrm>
          <a:prstGeom prst="line">
            <a:avLst/>
          </a:prstGeom>
          <a:ln w="38100">
            <a:solidFill>
              <a:srgbClr val="A400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551858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5"/>
          <p:cNvSpPr/>
          <p:nvPr/>
        </p:nvSpPr>
        <p:spPr>
          <a:xfrm>
            <a:off x="323528" y="5661248"/>
            <a:ext cx="1512168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itchFamily="34" charset="0"/>
            </a:endParaRPr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731168"/>
          </a:xfrm>
        </p:spPr>
        <p:txBody>
          <a:bodyPr>
            <a:normAutofit/>
          </a:bodyPr>
          <a:lstStyle/>
          <a:p>
            <a:pPr eaLnBrk="1" hangingPunct="1"/>
            <a:r>
              <a:rPr lang="hu-HU" sz="32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I</a:t>
            </a:r>
            <a:r>
              <a:rPr lang="en-US" sz="32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nitiat</a:t>
            </a:r>
            <a:r>
              <a:rPr lang="hu-HU" sz="32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ing</a:t>
            </a:r>
            <a:r>
              <a:rPr lang="en-US" sz="32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enforcement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3275856" y="1268760"/>
            <a:ext cx="5616624" cy="4824536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Notice-and-takedown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GB" sz="2400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on right-holder’s request, online service providers remove copyright/trademark infringing content within 12 hours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sz="2000" dirty="0">
                <a:latin typeface="Calibri" pitchFamily="34" charset="0"/>
                <a:ea typeface="Geneva" pitchFamily="124" charset="-128"/>
                <a:cs typeface="Calibri" pitchFamily="34" charset="0"/>
              </a:rPr>
              <a:t>u</a:t>
            </a:r>
            <a:r>
              <a:rPr lang="en-GB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ploader may object the removal within 8 days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in case of an objection the content is replaced, and the right-holder may file infringement action or criminal charges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definitive removal by order of the court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7272" y="2564904"/>
            <a:ext cx="2650960" cy="1846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4885267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731168"/>
          </a:xfrm>
        </p:spPr>
        <p:txBody>
          <a:bodyPr>
            <a:normAutofit/>
          </a:bodyPr>
          <a:lstStyle/>
          <a:p>
            <a:pPr eaLnBrk="1" hangingPunct="1"/>
            <a:r>
              <a:rPr lang="hu-HU" sz="32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Enforcement</a:t>
            </a:r>
            <a:r>
              <a:rPr lang="hu-HU" sz="32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32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in</a:t>
            </a:r>
            <a:r>
              <a:rPr lang="hu-HU" sz="32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civil </a:t>
            </a:r>
            <a:r>
              <a:rPr lang="hu-HU" sz="32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law</a:t>
            </a:r>
            <a:endParaRPr lang="en-US" sz="3200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98475" y="1124744"/>
            <a:ext cx="8401685" cy="4824536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2400"/>
              </a:spcAft>
            </a:pP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Harmonized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through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horizontal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approach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of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the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Enforcement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Directive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- </a:t>
            </a:r>
            <a:r>
              <a:rPr lang="en-US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applie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s</a:t>
            </a:r>
            <a:r>
              <a:rPr lang="en-US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to infringement of all IPRs</a:t>
            </a:r>
            <a:endParaRPr lang="hu-HU" sz="2000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2400"/>
              </a:spcAft>
            </a:pP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Hungarian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implementation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: </a:t>
            </a:r>
            <a:r>
              <a:rPr lang="en-US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Act CLXV of 2005 </a:t>
            </a:r>
            <a:endParaRPr lang="hu-HU" sz="2000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Competence for first instance proceedings</a:t>
            </a:r>
            <a:endParaRPr lang="hu-HU" sz="2000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Industrial property right infringement: </a:t>
            </a:r>
            <a:br>
              <a:rPr lang="en-US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</a:br>
            <a:r>
              <a:rPr lang="en-US" sz="2000" b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Budapest Capital Regional Court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Copyright infringement: </a:t>
            </a:r>
            <a:br>
              <a:rPr lang="en-US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</a:br>
            <a:r>
              <a:rPr lang="en-US" sz="2000" b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County courts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Invalidity proceedings: </a:t>
            </a:r>
            <a:br>
              <a:rPr lang="en-US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</a:br>
            <a:r>
              <a:rPr lang="en-US" sz="2000" b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HIPO</a:t>
            </a:r>
            <a:r>
              <a:rPr lang="en-US" sz="2000" dirty="0">
                <a:latin typeface="Calibri" pitchFamily="34" charset="0"/>
                <a:ea typeface="Geneva" pitchFamily="124" charset="-128"/>
                <a:cs typeface="Calibri" pitchFamily="34" charset="0"/>
              </a:rPr>
              <a:t/>
            </a:r>
            <a:br>
              <a:rPr lang="en-US" sz="2000" dirty="0">
                <a:latin typeface="Calibri" pitchFamily="34" charset="0"/>
                <a:ea typeface="Geneva" pitchFamily="124" charset="-128"/>
                <a:cs typeface="Calibri" pitchFamily="34" charset="0"/>
              </a:rPr>
            </a:br>
            <a:r>
              <a:rPr lang="en-US" sz="2000" dirty="0">
                <a:latin typeface="Calibri" pitchFamily="34" charset="0"/>
                <a:ea typeface="Geneva" pitchFamily="124" charset="-128"/>
                <a:cs typeface="Calibri" pitchFamily="34" charset="0"/>
              </a:rPr>
              <a:t>J</a:t>
            </a:r>
            <a:r>
              <a:rPr lang="en-US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udicial review of decisions available: Budapest Capital Regional Court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323528" y="5661248"/>
            <a:ext cx="1512168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itchFamily="34" charset="0"/>
            </a:endParaRPr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73116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Civil remedies available to the right-holder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98475" y="1196752"/>
            <a:ext cx="8033965" cy="489654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The fact of infringement being </a:t>
            </a:r>
            <a:r>
              <a:rPr lang="en-US" sz="2600" b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declared</a:t>
            </a:r>
            <a:r>
              <a:rPr lang="en-US" sz="2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by the court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600" b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Injunction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Demanding that the infringer </a:t>
            </a:r>
            <a:r>
              <a:rPr lang="en-US" sz="2600" b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give information </a:t>
            </a:r>
            <a:r>
              <a:rPr lang="en-US" sz="2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on the identity of persons involved in the production and distribution of the infringing goods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Demanding satisfaction from the infringer by way of a </a:t>
            </a:r>
            <a:r>
              <a:rPr lang="en-US" sz="2600" b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declaration or by other appropriate means </a:t>
            </a:r>
            <a:r>
              <a:rPr lang="en-US" sz="2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(made public if necessary)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Requiring </a:t>
            </a:r>
            <a:r>
              <a:rPr lang="en-US" sz="2600" b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surrender of the enrichment </a:t>
            </a:r>
            <a:r>
              <a:rPr lang="en-US" sz="2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obtained through the infringement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600" b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Seizure</a:t>
            </a:r>
            <a:r>
              <a:rPr lang="en-US" sz="2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, </a:t>
            </a:r>
            <a:r>
              <a:rPr lang="hu-HU" sz="2600" b="1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recall</a:t>
            </a:r>
            <a:r>
              <a:rPr lang="en-US" sz="2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, definitive </a:t>
            </a:r>
            <a:r>
              <a:rPr lang="en-US" sz="2600" b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removal</a:t>
            </a:r>
            <a:r>
              <a:rPr lang="en-US" sz="2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from the channels of commerce, </a:t>
            </a:r>
            <a:r>
              <a:rPr lang="en-US" sz="2600" b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destruction</a:t>
            </a:r>
            <a:r>
              <a:rPr lang="hu-HU" sz="2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of </a:t>
            </a:r>
            <a:r>
              <a:rPr lang="hu-HU" sz="26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infringing</a:t>
            </a:r>
            <a:r>
              <a:rPr lang="hu-HU" sz="2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26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products</a:t>
            </a:r>
            <a:endParaRPr lang="en-US" sz="2600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600" b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Damages</a:t>
            </a:r>
            <a:r>
              <a:rPr lang="en-US" sz="2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under the rules of civil liability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hu-HU" sz="2600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600" i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Providing information and seizure of goods are objective claims – also available against bona fide defendants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323528" y="5661248"/>
            <a:ext cx="1512168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itchFamily="34" charset="0"/>
            </a:endParaRPr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731168"/>
          </a:xfrm>
        </p:spPr>
        <p:txBody>
          <a:bodyPr>
            <a:normAutofit/>
          </a:bodyPr>
          <a:lstStyle/>
          <a:p>
            <a:r>
              <a:rPr lang="hu-HU" sz="32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Noteworthy</a:t>
            </a:r>
            <a:r>
              <a:rPr lang="hu-HU" sz="32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32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procedural</a:t>
            </a:r>
            <a:r>
              <a:rPr lang="hu-HU" sz="32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32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aspects</a:t>
            </a:r>
            <a:endParaRPr lang="en-US" sz="3200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105973" cy="561662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In IP cases </a:t>
            </a:r>
            <a:r>
              <a:rPr lang="en-US" sz="2000" b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provisional measures</a:t>
            </a:r>
            <a:r>
              <a:rPr lang="hu-HU" sz="2000" b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are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presumed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by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law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to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be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necessary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to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protect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the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genuine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interests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of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the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right-holder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,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if</a:t>
            </a:r>
            <a:endParaRPr lang="hu-HU" sz="2000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hu-HU" sz="18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there</a:t>
            </a:r>
            <a:r>
              <a:rPr lang="hu-HU" sz="18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is a </a:t>
            </a:r>
            <a:r>
              <a:rPr lang="hu-HU" sz="18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valid</a:t>
            </a:r>
            <a:r>
              <a:rPr lang="hu-HU" sz="18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IP </a:t>
            </a:r>
            <a:r>
              <a:rPr lang="hu-HU" sz="18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title</a:t>
            </a:r>
            <a:r>
              <a:rPr lang="hu-HU" sz="18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and</a:t>
            </a:r>
          </a:p>
          <a:p>
            <a:pPr lvl="1">
              <a:spcBef>
                <a:spcPts val="0"/>
              </a:spcBef>
              <a:spcAft>
                <a:spcPts val="2400"/>
              </a:spcAft>
            </a:pPr>
            <a:r>
              <a:rPr lang="hu-HU" sz="18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the</a:t>
            </a:r>
            <a:r>
              <a:rPr lang="hu-HU" sz="18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18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request</a:t>
            </a:r>
            <a:r>
              <a:rPr lang="hu-HU" sz="18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is </a:t>
            </a:r>
            <a:r>
              <a:rPr lang="hu-HU" sz="18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filed</a:t>
            </a:r>
            <a:r>
              <a:rPr lang="hu-HU" sz="18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no </a:t>
            </a:r>
            <a:r>
              <a:rPr lang="hu-HU" sz="18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later</a:t>
            </a:r>
            <a:r>
              <a:rPr lang="hu-HU" sz="18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18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than</a:t>
            </a:r>
            <a:r>
              <a:rPr lang="hu-HU" sz="18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6 </a:t>
            </a:r>
            <a:r>
              <a:rPr lang="hu-HU" sz="18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months</a:t>
            </a:r>
            <a:r>
              <a:rPr lang="hu-HU" sz="18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18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after</a:t>
            </a:r>
            <a:r>
              <a:rPr lang="hu-HU" sz="18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18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the</a:t>
            </a:r>
            <a:r>
              <a:rPr lang="hu-HU" sz="18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start of </a:t>
            </a:r>
            <a:r>
              <a:rPr lang="hu-HU" sz="18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infringement</a:t>
            </a:r>
            <a:endParaRPr lang="hu-HU" sz="1800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hu-HU" sz="2000" b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P</a:t>
            </a:r>
            <a:r>
              <a:rPr lang="en-US" sz="2000" b="1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rovisional</a:t>
            </a:r>
            <a:r>
              <a:rPr lang="en-US" sz="2000" b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measures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may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also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be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requested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prior to filing </a:t>
            </a: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the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infringement action </a:t>
            </a:r>
            <a:r>
              <a:rPr lang="en-US" sz="1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(action needs to be filed within 15 days afterwards)</a:t>
            </a:r>
            <a:endParaRPr lang="en-US" sz="2000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The </a:t>
            </a:r>
            <a:r>
              <a:rPr lang="en-US" sz="2000" b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preliminary production of evidence </a:t>
            </a:r>
            <a:r>
              <a:rPr lang="en-US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is also admissible before starting infringement proceedings if the right holder has substantiated the fact or danger of infringement to a reasonable extent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Provisional measures and the preliminary production of evidence </a:t>
            </a:r>
            <a:r>
              <a:rPr lang="en-US" sz="2000" b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may be ordered without the opposite party having been heard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in cases of extreme urgency (when delay would cause irreparable harm),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if the affected party missed the concerning deadline set by the court</a:t>
            </a:r>
            <a:r>
              <a:rPr lang="hu-HU" sz="18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, </a:t>
            </a:r>
            <a:r>
              <a:rPr lang="hu-HU" sz="18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or</a:t>
            </a:r>
            <a:endParaRPr lang="hu-HU" sz="1800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18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there is a </a:t>
            </a:r>
            <a:r>
              <a:rPr lang="hu-HU" sz="18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clear</a:t>
            </a:r>
            <a:r>
              <a:rPr lang="hu-HU" sz="18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risk of evidence being destroyed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323528" y="5661248"/>
            <a:ext cx="1512168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itchFamily="34" charset="0"/>
            </a:endParaRPr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576064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Enforcement in criminal law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6840760" cy="5904656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Criminal offences related to IP: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hu-HU" sz="20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Claiming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en-GB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works of another as one’s own, resulting in financial loss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Abusing professional position through making the enforcement/exploitation of an IP title conditional upon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8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being given a share of the gains received, or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GB" sz="18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being falsely indicated as co-proprietor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Infringement of copyright or neighbouring rights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Compromising the integrity of technical protection</a:t>
            </a:r>
          </a:p>
          <a:p>
            <a:pPr>
              <a:spcBef>
                <a:spcPts val="0"/>
              </a:spcBef>
              <a:spcAft>
                <a:spcPts val="7800"/>
              </a:spcAft>
            </a:pPr>
            <a:r>
              <a:rPr lang="en-GB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Infringement of industrial property rights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Imitation of competitors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1600" i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(</a:t>
            </a:r>
            <a:r>
              <a:rPr lang="hu-HU" sz="1600" i="1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passing</a:t>
            </a:r>
            <a:r>
              <a:rPr lang="hu-HU" sz="1600" i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1600" i="1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off</a:t>
            </a:r>
            <a:r>
              <a:rPr lang="hu-HU" sz="1600" i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)</a:t>
            </a:r>
            <a:endParaRPr lang="en-GB" sz="2000" i="1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Counterfeiting healthcare products</a:t>
            </a:r>
            <a:r>
              <a:rPr lang="hu-HU" sz="20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1600" i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(MEDICRIME </a:t>
            </a:r>
            <a:r>
              <a:rPr lang="hu-HU" sz="1600" i="1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convention</a:t>
            </a:r>
            <a:r>
              <a:rPr lang="hu-HU" sz="1600" i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, 2013)</a:t>
            </a:r>
            <a:endParaRPr lang="en-GB" sz="2000" i="1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67544" y="4653136"/>
            <a:ext cx="5328592" cy="86409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spcBef>
                <a:spcPct val="20000"/>
              </a:spcBef>
            </a:pPr>
            <a:r>
              <a:rPr lang="en-GB" sz="1600" i="1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Willful</a:t>
            </a:r>
            <a:r>
              <a:rPr lang="en-GB" sz="1600" i="1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imitation or copying of the subject matter of IP protection and obtaining, keeping or marketing goods produced thereby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524328" y="3284984"/>
            <a:ext cx="1368152" cy="720080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kumimoji="0" lang="hu-HU" sz="14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Geneva" pitchFamily="124" charset="-128"/>
                <a:cs typeface="Calibri" pitchFamily="34" charset="0"/>
              </a:rPr>
              <a:t>Nationa</a:t>
            </a:r>
            <a:r>
              <a:rPr lang="hu-HU" sz="1400" kern="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l </a:t>
            </a:r>
            <a:r>
              <a:rPr lang="hu-HU" sz="1400" kern="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Tax</a:t>
            </a:r>
            <a:r>
              <a:rPr lang="hu-HU" sz="1400" kern="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and </a:t>
            </a:r>
            <a:r>
              <a:rPr lang="hu-HU" sz="1400" kern="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Customs</a:t>
            </a:r>
            <a:r>
              <a:rPr lang="hu-HU" sz="1400" kern="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1400" kern="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Administration</a:t>
            </a:r>
            <a:endParaRPr kumimoji="0" lang="en-GB" sz="14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Geneva" pitchFamily="124" charset="-128"/>
              <a:cs typeface="Calibri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7524328" y="6021288"/>
            <a:ext cx="1368152" cy="720080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kumimoji="0" lang="hu-HU" sz="1400" b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Geneva" pitchFamily="124" charset="-128"/>
                <a:cs typeface="Calibri" pitchFamily="34" charset="0"/>
              </a:rPr>
              <a:t>Police</a:t>
            </a:r>
            <a:endParaRPr kumimoji="0" lang="en-GB" sz="14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Geneva" pitchFamily="124" charset="-128"/>
              <a:cs typeface="Calibri" pitchFamily="34" charset="0"/>
            </a:endParaRPr>
          </a:p>
        </p:txBody>
      </p:sp>
      <p:sp>
        <p:nvSpPr>
          <p:cNvPr id="10" name="Jobb oldali kapcsos zárójel 9"/>
          <p:cNvSpPr/>
          <p:nvPr/>
        </p:nvSpPr>
        <p:spPr>
          <a:xfrm>
            <a:off x="7020272" y="1412776"/>
            <a:ext cx="288032" cy="4464496"/>
          </a:xfrm>
          <a:prstGeom prst="rightBrace">
            <a:avLst>
              <a:gd name="adj1" fmla="val 71322"/>
              <a:gd name="adj2" fmla="val 4984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Jobb oldali kapcsos zárójel 10"/>
          <p:cNvSpPr/>
          <p:nvPr/>
        </p:nvSpPr>
        <p:spPr>
          <a:xfrm>
            <a:off x="7020272" y="6021288"/>
            <a:ext cx="216024" cy="720080"/>
          </a:xfrm>
          <a:prstGeom prst="rightBrace">
            <a:avLst>
              <a:gd name="adj1" fmla="val 51354"/>
              <a:gd name="adj2" fmla="val 50000"/>
            </a:avLst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Téglalap 12"/>
          <p:cNvSpPr/>
          <p:nvPr/>
        </p:nvSpPr>
        <p:spPr>
          <a:xfrm>
            <a:off x="7056917" y="879691"/>
            <a:ext cx="20515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hu-HU" sz="16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Investigating</a:t>
            </a:r>
            <a:r>
              <a:rPr lang="hu-HU" sz="1600" dirty="0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 </a:t>
            </a:r>
            <a:r>
              <a:rPr lang="hu-HU" sz="1600" dirty="0" err="1" smtClean="0">
                <a:latin typeface="Calibri" pitchFamily="34" charset="0"/>
                <a:ea typeface="Geneva" pitchFamily="124" charset="-128"/>
                <a:cs typeface="Calibri" pitchFamily="34" charset="0"/>
              </a:rPr>
              <a:t>authority</a:t>
            </a:r>
            <a:endParaRPr lang="en-GB" sz="1600" dirty="0" smtClean="0">
              <a:latin typeface="Calibri" pitchFamily="34" charset="0"/>
              <a:ea typeface="Geneva" pitchFamily="124" charset="-128"/>
              <a:cs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ZTNH prezentacio minta angol">
  <a:themeElements>
    <a:clrScheme name="Alapértelmezett terv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lapértelmezett terv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SZTNH prezentacio minta angol</Template>
  <TotalTime>2846</TotalTime>
  <Words>758</Words>
  <Application>Microsoft Office PowerPoint</Application>
  <PresentationFormat>Diavetítés a képernyőre (4:3 oldalarány)</PresentationFormat>
  <Paragraphs>109</Paragraphs>
  <Slides>14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SZTNH prezentacio minta angol</vt:lpstr>
      <vt:lpstr>Regional Seminar on Enforcement of IP rights</vt:lpstr>
      <vt:lpstr>2. dia</vt:lpstr>
      <vt:lpstr>Enforcement of IPR</vt:lpstr>
      <vt:lpstr>Initiating enforcement</vt:lpstr>
      <vt:lpstr>Initiating enforcement</vt:lpstr>
      <vt:lpstr>Enforcement in civil law</vt:lpstr>
      <vt:lpstr>Civil remedies available to the right-holder</vt:lpstr>
      <vt:lpstr>Noteworthy procedural aspects</vt:lpstr>
      <vt:lpstr>Enforcement in criminal law</vt:lpstr>
      <vt:lpstr>Enforcement through customs procedures</vt:lpstr>
      <vt:lpstr>Scope of the regulation</vt:lpstr>
      <vt:lpstr>Scope of the regulation</vt:lpstr>
      <vt:lpstr>The role of the HIPO in IPR enforcement</vt:lpstr>
      <vt:lpstr>Thank you for your attention!</vt:lpstr>
    </vt:vector>
  </TitlesOfParts>
  <Company>HIPO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Vass László</dc:creator>
  <cp:lastModifiedBy>user_2</cp:lastModifiedBy>
  <cp:revision>77</cp:revision>
  <dcterms:created xsi:type="dcterms:W3CDTF">2014-02-24T12:55:00Z</dcterms:created>
  <dcterms:modified xsi:type="dcterms:W3CDTF">2015-11-11T10:06:58Z</dcterms:modified>
</cp:coreProperties>
</file>