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9" r:id="rId2"/>
    <p:sldId id="377" r:id="rId3"/>
    <p:sldId id="436" r:id="rId4"/>
    <p:sldId id="393" r:id="rId5"/>
    <p:sldId id="437" r:id="rId6"/>
    <p:sldId id="378" r:id="rId7"/>
    <p:sldId id="338" r:id="rId8"/>
    <p:sldId id="401" r:id="rId9"/>
    <p:sldId id="403" r:id="rId10"/>
    <p:sldId id="405" r:id="rId11"/>
    <p:sldId id="409" r:id="rId12"/>
    <p:sldId id="413" r:id="rId13"/>
    <p:sldId id="415" r:id="rId14"/>
    <p:sldId id="419" r:id="rId15"/>
    <p:sldId id="382" r:id="rId16"/>
    <p:sldId id="421" r:id="rId17"/>
    <p:sldId id="434" r:id="rId18"/>
    <p:sldId id="435" r:id="rId19"/>
    <p:sldId id="429" r:id="rId20"/>
    <p:sldId id="423" r:id="rId21"/>
    <p:sldId id="439" r:id="rId22"/>
    <p:sldId id="371" r:id="rId2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6" clrIdx="0"/>
  <p:cmAuthor id="1" name="PAL" initials="P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E03440"/>
    <a:srgbClr val="D3202D"/>
    <a:srgbClr val="EE8E95"/>
    <a:srgbClr val="E5555F"/>
    <a:srgbClr val="179D8D"/>
    <a:srgbClr val="A91B25"/>
    <a:srgbClr val="14877A"/>
    <a:srgbClr val="890A14"/>
    <a:srgbClr val="117166"/>
    <a:srgbClr val="9517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Sötét stílus 1 – 3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5024" autoAdjust="0"/>
  </p:normalViewPr>
  <p:slideViewPr>
    <p:cSldViewPr>
      <p:cViewPr>
        <p:scale>
          <a:sx n="120" d="100"/>
          <a:sy n="120" d="100"/>
        </p:scale>
        <p:origin x="-64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0"/>
  <c:chart>
    <c:plotArea>
      <c:layout>
        <c:manualLayout>
          <c:layoutTarget val="inner"/>
          <c:xMode val="edge"/>
          <c:yMode val="edge"/>
          <c:x val="0.11098398169336347"/>
          <c:y val="3.3018867924528454E-2"/>
          <c:w val="0.62864704206382704"/>
          <c:h val="0.81500176870570051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03440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</c:numCache>
            </c:numRef>
          </c:cat>
          <c:val>
            <c:numRef>
              <c:f>Munka1!$B$2:$B$5</c:f>
              <c:numCache>
                <c:formatCode>General</c:formatCode>
                <c:ptCount val="4"/>
                <c:pt idx="0">
                  <c:v>81</c:v>
                </c:pt>
                <c:pt idx="1">
                  <c:v>77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Maybe</c:v>
                </c:pt>
              </c:strCache>
            </c:strRef>
          </c:tx>
          <c:spPr>
            <a:solidFill>
              <a:srgbClr val="A91B25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</c:numCache>
            </c:numRef>
          </c:cat>
          <c:val>
            <c:numRef>
              <c:f>Munka1!$C$2:$C$5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Yes, any time</c:v>
                </c:pt>
              </c:strCache>
            </c:strRef>
          </c:tx>
          <c:spPr>
            <a:solidFill>
              <a:srgbClr val="890A14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</c:numCache>
            </c:numRef>
          </c:cat>
          <c:val>
            <c:numRef>
              <c:f>Munka1!$D$2:$D$5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overlap val="100"/>
        <c:axId val="74857472"/>
        <c:axId val="74879744"/>
      </c:barChart>
      <c:catAx>
        <c:axId val="74857472"/>
        <c:scaling>
          <c:orientation val="minMax"/>
        </c:scaling>
        <c:axPos val="l"/>
        <c:numFmt formatCode="General" sourceLinked="1"/>
        <c:tickLblPos val="nextTo"/>
        <c:spPr>
          <a:ln>
            <a:noFill/>
          </a:ln>
        </c:spPr>
        <c:crossAx val="74879744"/>
        <c:crosses val="autoZero"/>
        <c:auto val="1"/>
        <c:lblAlgn val="ctr"/>
        <c:lblOffset val="100"/>
      </c:catAx>
      <c:valAx>
        <c:axId val="74879744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74857472"/>
        <c:crosses val="autoZero"/>
        <c:crossBetween val="between"/>
      </c:valAx>
      <c:spPr>
        <a:noFill/>
        <a:ln w="22950">
          <a:noFill/>
        </a:ln>
      </c:spPr>
    </c:plotArea>
    <c:legend>
      <c:legendPos val="r"/>
      <c:layout>
        <c:manualLayout>
          <c:xMode val="edge"/>
          <c:yMode val="edge"/>
          <c:x val="0.76249446382064912"/>
          <c:y val="0.28589778191203802"/>
          <c:w val="0.23441071099158228"/>
          <c:h val="0.30839961798668492"/>
        </c:manualLayout>
      </c:layout>
    </c:legend>
    <c:plotVisOnly val="1"/>
    <c:dispBlanksAs val="gap"/>
  </c:chart>
  <c:txPr>
    <a:bodyPr/>
    <a:lstStyle/>
    <a:p>
      <a:pPr>
        <a:defRPr sz="1626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0"/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2010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171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179D8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E034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Val val="1"/>
            <c:showLeaderLines val="1"/>
          </c:dLbls>
          <c:cat>
            <c:strRef>
              <c:f>Munka1!$A$2:$A$4</c:f>
              <c:strCache>
                <c:ptCount val="3"/>
                <c:pt idx="0">
                  <c:v>Yes, more than once</c:v>
                </c:pt>
                <c:pt idx="1">
                  <c:v>Once</c:v>
                </c:pt>
                <c:pt idx="2">
                  <c:v>No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87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0"/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2011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171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179D8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E034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Val val="1"/>
            <c:showLeaderLines val="1"/>
          </c:dLbls>
          <c:cat>
            <c:strRef>
              <c:f>Munka1!$A$2:$A$4</c:f>
              <c:strCache>
                <c:ptCount val="3"/>
                <c:pt idx="0">
                  <c:v>1. negyedév</c:v>
                </c:pt>
                <c:pt idx="1">
                  <c:v>2. negyedév</c:v>
                </c:pt>
                <c:pt idx="2">
                  <c:v>3. negyedév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85</c:v>
                </c:pt>
              </c:numCache>
            </c:numRef>
          </c:val>
        </c:ser>
        <c:firstSliceAng val="0"/>
      </c:pieChart>
      <c:spPr>
        <a:noFill/>
        <a:ln w="25406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0"/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2012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171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179D8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E034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Val val="1"/>
            <c:showLeaderLines val="1"/>
          </c:dLbls>
          <c:cat>
            <c:strRef>
              <c:f>Munka1!$A$2:$A$4</c:f>
              <c:strCache>
                <c:ptCount val="3"/>
                <c:pt idx="0">
                  <c:v>Yes, more than once</c:v>
                </c:pt>
                <c:pt idx="1">
                  <c:v>Once</c:v>
                </c:pt>
                <c:pt idx="2">
                  <c:v>No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82</c:v>
                </c:pt>
              </c:numCache>
            </c:numRef>
          </c:val>
        </c:ser>
        <c:firstSliceAng val="0"/>
      </c:pieChart>
      <c:spPr>
        <a:noFill/>
        <a:ln w="25369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0"/>
  <c:chart>
    <c:autoTitleDeleted val="1"/>
    <c:plotArea>
      <c:layout>
        <c:manualLayout>
          <c:layoutTarget val="inner"/>
          <c:xMode val="edge"/>
          <c:yMode val="edge"/>
          <c:x val="0.33259245495667084"/>
          <c:y val="4.0240806005738469E-2"/>
          <c:w val="0.31751991349243913"/>
          <c:h val="0.68285272577200529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spPr>
              <a:solidFill>
                <a:srgbClr val="14877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179D8D"/>
              </a:solidFill>
            </c:spPr>
          </c:dPt>
          <c:dPt>
            <c:idx val="2"/>
            <c:spPr>
              <a:solidFill>
                <a:srgbClr val="E5555F"/>
              </a:solidFill>
            </c:spPr>
          </c:dPt>
          <c:dPt>
            <c:idx val="3"/>
            <c:spPr>
              <a:solidFill>
                <a:srgbClr val="E03440"/>
              </a:solidFill>
            </c:spPr>
          </c:dPt>
          <c:dPt>
            <c:idx val="4"/>
            <c:spPr>
              <a:solidFill>
                <a:srgbClr val="A91B25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bestFit"/>
            <c:showVal val="1"/>
            <c:showLeaderLines val="1"/>
          </c:dLbls>
          <c:cat>
            <c:strRef>
              <c:f>Munka1!$A$2:$A$6</c:f>
              <c:strCache>
                <c:ptCount val="5"/>
                <c:pt idx="0">
                  <c:v>Yes</c:v>
                </c:pt>
                <c:pt idx="1">
                  <c:v>Only if it is offered much cheaper than the current retail price</c:v>
                </c:pt>
                <c:pt idx="2">
                  <c:v>No, because it is all the same if it has been posted legally or illegaly on the internet</c:v>
                </c:pt>
                <c:pt idx="3">
                  <c:v>No, as long as there is a website where it can be downloaded free of charge</c:v>
                </c:pt>
                <c:pt idx="4">
                  <c:v>Do not know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9</c:v>
                </c:pt>
                <c:pt idx="1">
                  <c:v>26</c:v>
                </c:pt>
                <c:pt idx="2">
                  <c:v>10</c:v>
                </c:pt>
                <c:pt idx="3">
                  <c:v>38</c:v>
                </c:pt>
                <c:pt idx="4">
                  <c:v>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3.4496180455409059E-2"/>
          <c:y val="0.69663313592533738"/>
          <c:w val="0.95630209357617935"/>
          <c:h val="0.2900424556252863"/>
        </c:manualLayout>
      </c:layout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0"/>
  <c:chart>
    <c:plotArea>
      <c:layout>
        <c:manualLayout>
          <c:layoutTarget val="inner"/>
          <c:xMode val="edge"/>
          <c:yMode val="edge"/>
          <c:x val="2.2916666666666672E-2"/>
          <c:y val="4.6575019120095477E-2"/>
          <c:w val="0.96532530336135491"/>
          <c:h val="0.9534251096283419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95172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Counterfeit products are as good in quality as originals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Partly agree, partly don’t</c:v>
                </c:pt>
              </c:strCache>
            </c:strRef>
          </c:tx>
          <c:spPr>
            <a:solidFill>
              <a:srgbClr val="A91B2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Counterfeit products are as good in quality as originals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 not agree</c:v>
                </c:pt>
              </c:strCache>
            </c:strRef>
          </c:tx>
          <c:spPr>
            <a:solidFill>
              <a:srgbClr val="E034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Counterfeit products are as good in quality as originals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rgbClr val="E5555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Counterfeit products are as good in quality as originals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</c:ser>
        <c:gapWidth val="107"/>
        <c:overlap val="100"/>
        <c:axId val="85420288"/>
        <c:axId val="85430272"/>
      </c:barChart>
      <c:catAx>
        <c:axId val="85420288"/>
        <c:scaling>
          <c:orientation val="minMax"/>
        </c:scaling>
        <c:delete val="1"/>
        <c:axPos val="l"/>
        <c:tickLblPos val="none"/>
        <c:crossAx val="85430272"/>
        <c:crosses val="autoZero"/>
        <c:auto val="1"/>
        <c:lblAlgn val="ctr"/>
        <c:lblOffset val="100"/>
      </c:catAx>
      <c:valAx>
        <c:axId val="85430272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85420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0"/>
  <c:chart>
    <c:plotArea>
      <c:layout>
        <c:manualLayout>
          <c:layoutTarget val="inner"/>
          <c:xMode val="edge"/>
          <c:yMode val="edge"/>
          <c:x val="2.2916743818588058E-2"/>
          <c:y val="4.6575118118021973E-2"/>
          <c:w val="0.96532530336135491"/>
          <c:h val="0.9534251096283419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95172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In the long run it is more profitable to choose an original product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Partly agree, partly don’t</c:v>
                </c:pt>
              </c:strCache>
            </c:strRef>
          </c:tx>
          <c:spPr>
            <a:solidFill>
              <a:srgbClr val="A91B2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In the long run it is more profitable to choose an original product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 not agree</c:v>
                </c:pt>
              </c:strCache>
            </c:strRef>
          </c:tx>
          <c:spPr>
            <a:solidFill>
              <a:srgbClr val="E034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 algn="ctr">
                  <a:defRPr lang="de-DE" sz="1400" b="0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In the long run it is more profitable to choose an original product 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rgbClr val="E5555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Sheet1!$A$2</c:f>
              <c:strCache>
                <c:ptCount val="1"/>
                <c:pt idx="0">
                  <c:v>In the long run it is more profitable to choose an original product 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</c:ser>
        <c:gapWidth val="107"/>
        <c:overlap val="100"/>
        <c:axId val="85953152"/>
        <c:axId val="85983616"/>
      </c:barChart>
      <c:catAx>
        <c:axId val="85953152"/>
        <c:scaling>
          <c:orientation val="minMax"/>
        </c:scaling>
        <c:delete val="1"/>
        <c:axPos val="l"/>
        <c:tickLblPos val="none"/>
        <c:crossAx val="85983616"/>
        <c:crosses val="autoZero"/>
        <c:auto val="1"/>
        <c:lblAlgn val="ctr"/>
        <c:lblOffset val="100"/>
      </c:catAx>
      <c:valAx>
        <c:axId val="85983616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85953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90058-FA82-4A04-8B1D-FA3F70887B4E}" type="doc">
      <dgm:prSet loTypeId="urn:microsoft.com/office/officeart/2005/8/layout/cycle6" loCatId="cycle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E8C17AE5-CF4C-4431-A11A-11739006A680}">
      <dgm:prSet phldrT="[Text]" custT="1"/>
      <dgm:spPr/>
      <dgm:t>
        <a:bodyPr/>
        <a:lstStyle/>
        <a:p>
          <a:r>
            <a:rPr lang="en-US" sz="1600" b="1" noProof="0" dirty="0" smtClean="0">
              <a:latin typeface="Calibri" pitchFamily="34" charset="0"/>
            </a:rPr>
            <a:t>Daily new</a:t>
          </a:r>
          <a:r>
            <a:rPr lang="hu-HU" sz="1600" b="1" noProof="0" dirty="0" smtClean="0">
              <a:latin typeface="Calibri" pitchFamily="34" charset="0"/>
            </a:rPr>
            <a:t>s</a:t>
          </a:r>
          <a:r>
            <a:rPr lang="en-US" sz="1600" b="1" noProof="0" dirty="0" smtClean="0">
              <a:latin typeface="Calibri" pitchFamily="34" charset="0"/>
            </a:rPr>
            <a:t>letters</a:t>
          </a:r>
          <a:endParaRPr lang="en-US" sz="1600" b="1" noProof="0" dirty="0">
            <a:latin typeface="Calibri" pitchFamily="34" charset="0"/>
          </a:endParaRPr>
        </a:p>
      </dgm:t>
    </dgm:pt>
    <dgm:pt modelId="{FACE9CD6-64B0-4F72-BB8A-01024821B639}" type="parTrans" cxnId="{664FB562-D86B-41C2-936B-38B1D4B161AF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87BEA3AB-6AD3-46CB-BCD0-37EB2E908F1C}" type="sibTrans" cxnId="{664FB562-D86B-41C2-936B-38B1D4B161AF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CDF9655F-FA69-40D3-B7B5-7715394ACF2D}">
      <dgm:prSet phldrT="[Text]" custT="1"/>
      <dgm:spPr/>
      <dgm:t>
        <a:bodyPr/>
        <a:lstStyle/>
        <a:p>
          <a:r>
            <a:rPr lang="en-US" sz="1600" b="1" noProof="0" dirty="0" smtClean="0">
              <a:latin typeface="Calibri" pitchFamily="34" charset="0"/>
            </a:rPr>
            <a:t>Distribution of flyers and labels at retailers of consumer electronics </a:t>
          </a:r>
          <a:endParaRPr lang="en-US" sz="1600" b="1" noProof="0" dirty="0">
            <a:latin typeface="Calibri" pitchFamily="34" charset="0"/>
          </a:endParaRPr>
        </a:p>
      </dgm:t>
    </dgm:pt>
    <dgm:pt modelId="{665E93FD-FC74-4689-8A94-1F5C9CC898FE}" type="parTrans" cxnId="{D1533EFE-E45B-4AC2-9524-D664C5ACBDEB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B6CB021F-6C71-4EE0-B5E2-A0C426948D14}" type="sibTrans" cxnId="{D1533EFE-E45B-4AC2-9524-D664C5ACBDEB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0D1D3F86-1D60-4E6D-A6E6-5C585CC0809C}">
      <dgm:prSet phldrT="[Text]" custT="1"/>
      <dgm:spPr/>
      <dgm:t>
        <a:bodyPr/>
        <a:lstStyle/>
        <a:p>
          <a:r>
            <a:rPr lang="en-US" sz="1600" b="1" noProof="0" dirty="0" smtClean="0">
              <a:latin typeface="Calibri" pitchFamily="34" charset="0"/>
            </a:rPr>
            <a:t>Applied art competition for secondary school students</a:t>
          </a:r>
          <a:endParaRPr lang="en-US" sz="1600" b="1" noProof="0" dirty="0">
            <a:latin typeface="Calibri" pitchFamily="34" charset="0"/>
          </a:endParaRPr>
        </a:p>
      </dgm:t>
    </dgm:pt>
    <dgm:pt modelId="{40172E81-507E-428D-BC5D-59B175CD84D5}" type="parTrans" cxnId="{992A9E1F-F9B2-40AD-A2D4-576B04321365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B4408ECD-0EE4-42A6-885E-6730BDBEB753}" type="sibTrans" cxnId="{992A9E1F-F9B2-40AD-A2D4-576B04321365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ACF32A3C-4B8B-421D-9A91-E554F576B418}">
      <dgm:prSet phldrT="[Text]" custT="1"/>
      <dgm:spPr/>
      <dgm:t>
        <a:bodyPr/>
        <a:lstStyle/>
        <a:p>
          <a:r>
            <a:rPr lang="en-US" sz="1600" b="1" noProof="0" dirty="0" smtClean="0">
              <a:latin typeface="Calibri" pitchFamily="34" charset="0"/>
            </a:rPr>
            <a:t>Web 2.0. campaigns</a:t>
          </a:r>
        </a:p>
        <a:p>
          <a:r>
            <a:rPr lang="en-US" sz="1600" b="1" noProof="0" dirty="0" smtClean="0">
              <a:latin typeface="Calibri" pitchFamily="34" charset="0"/>
            </a:rPr>
            <a:t>Blog</a:t>
          </a:r>
        </a:p>
        <a:p>
          <a:r>
            <a:rPr lang="en-US" sz="1600" b="1" noProof="0" dirty="0" err="1" smtClean="0">
              <a:latin typeface="Calibri" pitchFamily="34" charset="0"/>
            </a:rPr>
            <a:t>Facebook</a:t>
          </a:r>
          <a:endParaRPr lang="en-US" sz="1600" b="1" noProof="0" dirty="0">
            <a:latin typeface="Calibri" pitchFamily="34" charset="0"/>
          </a:endParaRPr>
        </a:p>
      </dgm:t>
    </dgm:pt>
    <dgm:pt modelId="{84AC19ED-C16A-4D50-BA8B-4191F2D9EF36}" type="parTrans" cxnId="{81042F04-1727-42E1-B1EB-BF1E3BACEB46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232CAEB6-E464-4A46-9395-13DF3FA32323}" type="sibTrans" cxnId="{81042F04-1727-42E1-B1EB-BF1E3BACEB46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14049DF3-C13B-40BC-8E44-41F104942574}">
      <dgm:prSet phldrT="[Text]" custT="1"/>
      <dgm:spPr/>
      <dgm:t>
        <a:bodyPr/>
        <a:lstStyle/>
        <a:p>
          <a:r>
            <a:rPr lang="en-US" sz="1600" b="1" noProof="0" dirty="0" smtClean="0">
              <a:latin typeface="Calibri" pitchFamily="34" charset="0"/>
            </a:rPr>
            <a:t>Campaign against medicine counterfeiting</a:t>
          </a:r>
          <a:endParaRPr lang="en-US" sz="1600" b="1" noProof="0" dirty="0">
            <a:latin typeface="Calibri" pitchFamily="34" charset="0"/>
          </a:endParaRPr>
        </a:p>
      </dgm:t>
    </dgm:pt>
    <dgm:pt modelId="{AE21BD5D-D818-4B53-A2DB-7DA91A4FC333}" type="parTrans" cxnId="{58268B0E-91B2-4662-BA56-C448F490F7BF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BD2C3032-391D-45E3-8A5B-0E013DB1F278}" type="sibTrans" cxnId="{58268B0E-91B2-4662-BA56-C448F490F7BF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6A790AEF-1283-4D64-B5AC-858C21593A40}">
      <dgm:prSet custT="1"/>
      <dgm:spPr/>
      <dgm:t>
        <a:bodyPr/>
        <a:lstStyle/>
        <a:p>
          <a:r>
            <a:rPr lang="en-US" sz="1600" b="1" noProof="0" dirty="0" smtClean="0">
              <a:latin typeface="Calibri" pitchFamily="34" charset="0"/>
            </a:rPr>
            <a:t>Exhibition</a:t>
          </a:r>
        </a:p>
        <a:p>
          <a:r>
            <a:rPr lang="en-US" sz="1600" b="1" noProof="0" dirty="0" smtClean="0">
              <a:latin typeface="Calibri" pitchFamily="34" charset="0"/>
            </a:rPr>
            <a:t>Anti-counterfeiting </a:t>
          </a:r>
          <a:r>
            <a:rPr lang="en-US" sz="1600" b="1" noProof="0" dirty="0" err="1" smtClean="0">
              <a:latin typeface="Calibri" pitchFamily="34" charset="0"/>
            </a:rPr>
            <a:t>roadshow</a:t>
          </a:r>
          <a:endParaRPr lang="en-US" sz="1600" b="1" noProof="0" dirty="0">
            <a:latin typeface="Calibri" pitchFamily="34" charset="0"/>
          </a:endParaRPr>
        </a:p>
      </dgm:t>
    </dgm:pt>
    <dgm:pt modelId="{6A8E34E8-31D5-4C24-B2E4-87F4D9E71148}" type="parTrans" cxnId="{C062E055-AF84-4929-B2CF-E705393FD615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D5347D61-E4C8-446B-B7C9-93218FB87455}" type="sibTrans" cxnId="{C062E055-AF84-4929-B2CF-E705393FD615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B38D7013-CF45-4248-B759-84A35E0B0A3F}">
      <dgm:prSet custT="1"/>
      <dgm:spPr/>
      <dgm:t>
        <a:bodyPr/>
        <a:lstStyle/>
        <a:p>
          <a:r>
            <a:rPr lang="en-US" sz="1600" b="1" noProof="0" dirty="0" smtClean="0">
              <a:latin typeface="Calibri" pitchFamily="34" charset="0"/>
            </a:rPr>
            <a:t>Online campaign</a:t>
          </a:r>
          <a:endParaRPr lang="en-US" sz="1600" b="1" noProof="0" dirty="0">
            <a:latin typeface="Calibri" pitchFamily="34" charset="0"/>
          </a:endParaRPr>
        </a:p>
      </dgm:t>
    </dgm:pt>
    <dgm:pt modelId="{98E0D5A1-DAAB-4FE6-9053-8DFB689B9F50}" type="parTrans" cxnId="{E252D075-D007-46DA-AE6B-ADFE676D6F8E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A69021BB-2164-4304-BD18-9F907AB8AC2A}" type="sibTrans" cxnId="{E252D075-D007-46DA-AE6B-ADFE676D6F8E}">
      <dgm:prSet/>
      <dgm:spPr/>
      <dgm:t>
        <a:bodyPr/>
        <a:lstStyle/>
        <a:p>
          <a:endParaRPr lang="en-US" sz="1400" b="1" noProof="0">
            <a:latin typeface="Calibri" pitchFamily="34" charset="0"/>
          </a:endParaRPr>
        </a:p>
      </dgm:t>
    </dgm:pt>
    <dgm:pt modelId="{86EB74CA-851B-4281-91ED-473EA251DAA6}" type="pres">
      <dgm:prSet presAssocID="{6B790058-FA82-4A04-8B1D-FA3F70887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533C2C9-A5CD-4FEC-8780-4F9CF234AF8B}" type="pres">
      <dgm:prSet presAssocID="{E8C17AE5-CF4C-4431-A11A-11739006A68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77B492-6F5A-4078-B9B0-2ACA195E00BF}" type="pres">
      <dgm:prSet presAssocID="{E8C17AE5-CF4C-4431-A11A-11739006A680}" presName="spNode" presStyleCnt="0"/>
      <dgm:spPr/>
    </dgm:pt>
    <dgm:pt modelId="{F1B468D0-B937-4306-B3B2-2010D3CB5A95}" type="pres">
      <dgm:prSet presAssocID="{87BEA3AB-6AD3-46CB-BCD0-37EB2E908F1C}" presName="sibTrans" presStyleLbl="sibTrans1D1" presStyleIdx="0" presStyleCnt="7"/>
      <dgm:spPr/>
      <dgm:t>
        <a:bodyPr/>
        <a:lstStyle/>
        <a:p>
          <a:endParaRPr lang="de-DE"/>
        </a:p>
      </dgm:t>
    </dgm:pt>
    <dgm:pt modelId="{11307460-9EEE-42A7-BF7E-5855B5C2609B}" type="pres">
      <dgm:prSet presAssocID="{CDF9655F-FA69-40D3-B7B5-7715394ACF2D}" presName="node" presStyleLbl="node1" presStyleIdx="1" presStyleCnt="7" custScaleX="135134" custScaleY="159397" custRadScaleRad="103592" custRadScaleInc="143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896901-C35F-47A7-96B2-800369B1DF56}" type="pres">
      <dgm:prSet presAssocID="{CDF9655F-FA69-40D3-B7B5-7715394ACF2D}" presName="spNode" presStyleCnt="0"/>
      <dgm:spPr/>
    </dgm:pt>
    <dgm:pt modelId="{0364CC1C-BBE8-43F1-8D6E-24CE5281E065}" type="pres">
      <dgm:prSet presAssocID="{B6CB021F-6C71-4EE0-B5E2-A0C426948D14}" presName="sibTrans" presStyleLbl="sibTrans1D1" presStyleIdx="1" presStyleCnt="7"/>
      <dgm:spPr/>
      <dgm:t>
        <a:bodyPr/>
        <a:lstStyle/>
        <a:p>
          <a:endParaRPr lang="de-DE"/>
        </a:p>
      </dgm:t>
    </dgm:pt>
    <dgm:pt modelId="{F99DD5A4-C359-4D87-852C-93CEAFC51C8A}" type="pres">
      <dgm:prSet presAssocID="{0D1D3F86-1D60-4E6D-A6E6-5C585CC0809C}" presName="node" presStyleLbl="node1" presStyleIdx="2" presStyleCnt="7" custScaleX="118562" custScaleY="1478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5AF5A3-BC44-499C-8DC4-4838CFC7B040}" type="pres">
      <dgm:prSet presAssocID="{0D1D3F86-1D60-4E6D-A6E6-5C585CC0809C}" presName="spNode" presStyleCnt="0"/>
      <dgm:spPr/>
    </dgm:pt>
    <dgm:pt modelId="{7312B904-BAA3-4CA8-BF95-399BE0C44FA0}" type="pres">
      <dgm:prSet presAssocID="{B4408ECD-0EE4-42A6-885E-6730BDBEB753}" presName="sibTrans" presStyleLbl="sibTrans1D1" presStyleIdx="2" presStyleCnt="7"/>
      <dgm:spPr/>
      <dgm:t>
        <a:bodyPr/>
        <a:lstStyle/>
        <a:p>
          <a:endParaRPr lang="de-DE"/>
        </a:p>
      </dgm:t>
    </dgm:pt>
    <dgm:pt modelId="{DA5640B7-4073-4CD7-8BD9-D5401F1D4E8B}" type="pres">
      <dgm:prSet presAssocID="{ACF32A3C-4B8B-421D-9A91-E554F576B418}" presName="node" presStyleLbl="node1" presStyleIdx="3" presStyleCnt="7" custScaleX="126602" custScaleY="1461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286726-181C-4012-9925-1F9D701C4CEE}" type="pres">
      <dgm:prSet presAssocID="{ACF32A3C-4B8B-421D-9A91-E554F576B418}" presName="spNode" presStyleCnt="0"/>
      <dgm:spPr/>
    </dgm:pt>
    <dgm:pt modelId="{221930E1-E2D6-401D-95B9-E403C08ED0FB}" type="pres">
      <dgm:prSet presAssocID="{232CAEB6-E464-4A46-9395-13DF3FA32323}" presName="sibTrans" presStyleLbl="sibTrans1D1" presStyleIdx="3" presStyleCnt="7"/>
      <dgm:spPr/>
      <dgm:t>
        <a:bodyPr/>
        <a:lstStyle/>
        <a:p>
          <a:endParaRPr lang="de-DE"/>
        </a:p>
      </dgm:t>
    </dgm:pt>
    <dgm:pt modelId="{A7283CCD-7CE9-4AE1-805C-1D4DCB32E6CF}" type="pres">
      <dgm:prSet presAssocID="{14049DF3-C13B-40BC-8E44-41F104942574}" presName="node" presStyleLbl="node1" presStyleIdx="4" presStyleCnt="7" custScaleX="129149" custScaleY="1435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9256F9-B44D-4F31-8CD6-2E8DDD51E82F}" type="pres">
      <dgm:prSet presAssocID="{14049DF3-C13B-40BC-8E44-41F104942574}" presName="spNode" presStyleCnt="0"/>
      <dgm:spPr/>
    </dgm:pt>
    <dgm:pt modelId="{78A9745D-051D-4B6C-B252-A6806BA12B25}" type="pres">
      <dgm:prSet presAssocID="{BD2C3032-391D-45E3-8A5B-0E013DB1F278}" presName="sibTrans" presStyleLbl="sibTrans1D1" presStyleIdx="4" presStyleCnt="7"/>
      <dgm:spPr/>
      <dgm:t>
        <a:bodyPr/>
        <a:lstStyle/>
        <a:p>
          <a:endParaRPr lang="de-DE"/>
        </a:p>
      </dgm:t>
    </dgm:pt>
    <dgm:pt modelId="{4EABBE8D-C25D-4314-971F-28AE567DB122}" type="pres">
      <dgm:prSet presAssocID="{6A790AEF-1283-4D64-B5AC-858C21593A40}" presName="node" presStyleLbl="node1" presStyleIdx="5" presStyleCnt="7" custScaleX="132149" custScaleY="1608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2BCC71-94C9-41A3-8189-5597D79A240A}" type="pres">
      <dgm:prSet presAssocID="{6A790AEF-1283-4D64-B5AC-858C21593A40}" presName="spNode" presStyleCnt="0"/>
      <dgm:spPr/>
    </dgm:pt>
    <dgm:pt modelId="{6B654FF4-86E0-480B-972E-D075C7DCDDB9}" type="pres">
      <dgm:prSet presAssocID="{D5347D61-E4C8-446B-B7C9-93218FB87455}" presName="sibTrans" presStyleLbl="sibTrans1D1" presStyleIdx="5" presStyleCnt="7"/>
      <dgm:spPr/>
      <dgm:t>
        <a:bodyPr/>
        <a:lstStyle/>
        <a:p>
          <a:endParaRPr lang="de-DE"/>
        </a:p>
      </dgm:t>
    </dgm:pt>
    <dgm:pt modelId="{DCCABBCE-3E8B-4A58-A336-ED705D61CED1}" type="pres">
      <dgm:prSet presAssocID="{B38D7013-CF45-4248-B759-84A35E0B0A3F}" presName="node" presStyleLbl="node1" presStyleIdx="6" presStyleCnt="7" custScaleX="124869" custScaleY="1105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8465CE-4904-4F3E-9CA6-25A744F57605}" type="pres">
      <dgm:prSet presAssocID="{B38D7013-CF45-4248-B759-84A35E0B0A3F}" presName="spNode" presStyleCnt="0"/>
      <dgm:spPr/>
    </dgm:pt>
    <dgm:pt modelId="{D3898CF2-4A30-4FD6-A754-1A699B33218A}" type="pres">
      <dgm:prSet presAssocID="{A69021BB-2164-4304-BD18-9F907AB8AC2A}" presName="sibTrans" presStyleLbl="sibTrans1D1" presStyleIdx="6" presStyleCnt="7"/>
      <dgm:spPr/>
      <dgm:t>
        <a:bodyPr/>
        <a:lstStyle/>
        <a:p>
          <a:endParaRPr lang="de-DE"/>
        </a:p>
      </dgm:t>
    </dgm:pt>
  </dgm:ptLst>
  <dgm:cxnLst>
    <dgm:cxn modelId="{664FB562-D86B-41C2-936B-38B1D4B161AF}" srcId="{6B790058-FA82-4A04-8B1D-FA3F70887B4E}" destId="{E8C17AE5-CF4C-4431-A11A-11739006A680}" srcOrd="0" destOrd="0" parTransId="{FACE9CD6-64B0-4F72-BB8A-01024821B639}" sibTransId="{87BEA3AB-6AD3-46CB-BCD0-37EB2E908F1C}"/>
    <dgm:cxn modelId="{92532C4D-93A6-4A06-9415-0AFA728F8ED3}" type="presOf" srcId="{BD2C3032-391D-45E3-8A5B-0E013DB1F278}" destId="{78A9745D-051D-4B6C-B252-A6806BA12B25}" srcOrd="0" destOrd="0" presId="urn:microsoft.com/office/officeart/2005/8/layout/cycle6"/>
    <dgm:cxn modelId="{2D2311FD-D804-4653-B0C9-4294F6B937AF}" type="presOf" srcId="{0D1D3F86-1D60-4E6D-A6E6-5C585CC0809C}" destId="{F99DD5A4-C359-4D87-852C-93CEAFC51C8A}" srcOrd="0" destOrd="0" presId="urn:microsoft.com/office/officeart/2005/8/layout/cycle6"/>
    <dgm:cxn modelId="{58268B0E-91B2-4662-BA56-C448F490F7BF}" srcId="{6B790058-FA82-4A04-8B1D-FA3F70887B4E}" destId="{14049DF3-C13B-40BC-8E44-41F104942574}" srcOrd="4" destOrd="0" parTransId="{AE21BD5D-D818-4B53-A2DB-7DA91A4FC333}" sibTransId="{BD2C3032-391D-45E3-8A5B-0E013DB1F278}"/>
    <dgm:cxn modelId="{D1533EFE-E45B-4AC2-9524-D664C5ACBDEB}" srcId="{6B790058-FA82-4A04-8B1D-FA3F70887B4E}" destId="{CDF9655F-FA69-40D3-B7B5-7715394ACF2D}" srcOrd="1" destOrd="0" parTransId="{665E93FD-FC74-4689-8A94-1F5C9CC898FE}" sibTransId="{B6CB021F-6C71-4EE0-B5E2-A0C426948D14}"/>
    <dgm:cxn modelId="{302AE910-862C-4D11-B7CF-BCC04C221D1C}" type="presOf" srcId="{232CAEB6-E464-4A46-9395-13DF3FA32323}" destId="{221930E1-E2D6-401D-95B9-E403C08ED0FB}" srcOrd="0" destOrd="0" presId="urn:microsoft.com/office/officeart/2005/8/layout/cycle6"/>
    <dgm:cxn modelId="{C11F3F05-B6D2-43BB-9980-ED760D92C0BA}" type="presOf" srcId="{CDF9655F-FA69-40D3-B7B5-7715394ACF2D}" destId="{11307460-9EEE-42A7-BF7E-5855B5C2609B}" srcOrd="0" destOrd="0" presId="urn:microsoft.com/office/officeart/2005/8/layout/cycle6"/>
    <dgm:cxn modelId="{992A9E1F-F9B2-40AD-A2D4-576B04321365}" srcId="{6B790058-FA82-4A04-8B1D-FA3F70887B4E}" destId="{0D1D3F86-1D60-4E6D-A6E6-5C585CC0809C}" srcOrd="2" destOrd="0" parTransId="{40172E81-507E-428D-BC5D-59B175CD84D5}" sibTransId="{B4408ECD-0EE4-42A6-885E-6730BDBEB753}"/>
    <dgm:cxn modelId="{C830656E-CC68-4E83-82B4-650581AE35E5}" type="presOf" srcId="{E8C17AE5-CF4C-4431-A11A-11739006A680}" destId="{0533C2C9-A5CD-4FEC-8780-4F9CF234AF8B}" srcOrd="0" destOrd="0" presId="urn:microsoft.com/office/officeart/2005/8/layout/cycle6"/>
    <dgm:cxn modelId="{FB368897-C440-4E3A-9D85-D33D3F4C340D}" type="presOf" srcId="{B4408ECD-0EE4-42A6-885E-6730BDBEB753}" destId="{7312B904-BAA3-4CA8-BF95-399BE0C44FA0}" srcOrd="0" destOrd="0" presId="urn:microsoft.com/office/officeart/2005/8/layout/cycle6"/>
    <dgm:cxn modelId="{5C44F084-FB46-422E-9DEA-DB6EE93066EB}" type="presOf" srcId="{ACF32A3C-4B8B-421D-9A91-E554F576B418}" destId="{DA5640B7-4073-4CD7-8BD9-D5401F1D4E8B}" srcOrd="0" destOrd="0" presId="urn:microsoft.com/office/officeart/2005/8/layout/cycle6"/>
    <dgm:cxn modelId="{9BBB0785-BF4E-46D1-BC1F-12F5566DC3C7}" type="presOf" srcId="{D5347D61-E4C8-446B-B7C9-93218FB87455}" destId="{6B654FF4-86E0-480B-972E-D075C7DCDDB9}" srcOrd="0" destOrd="0" presId="urn:microsoft.com/office/officeart/2005/8/layout/cycle6"/>
    <dgm:cxn modelId="{4B01BF35-02E2-4021-A700-306B944EDC29}" type="presOf" srcId="{B6CB021F-6C71-4EE0-B5E2-A0C426948D14}" destId="{0364CC1C-BBE8-43F1-8D6E-24CE5281E065}" srcOrd="0" destOrd="0" presId="urn:microsoft.com/office/officeart/2005/8/layout/cycle6"/>
    <dgm:cxn modelId="{474BE5FB-5314-4247-94A5-A3E23C594239}" type="presOf" srcId="{B38D7013-CF45-4248-B759-84A35E0B0A3F}" destId="{DCCABBCE-3E8B-4A58-A336-ED705D61CED1}" srcOrd="0" destOrd="0" presId="urn:microsoft.com/office/officeart/2005/8/layout/cycle6"/>
    <dgm:cxn modelId="{9AC21465-583C-4C0F-8EB9-796A8858F074}" type="presOf" srcId="{87BEA3AB-6AD3-46CB-BCD0-37EB2E908F1C}" destId="{F1B468D0-B937-4306-B3B2-2010D3CB5A95}" srcOrd="0" destOrd="0" presId="urn:microsoft.com/office/officeart/2005/8/layout/cycle6"/>
    <dgm:cxn modelId="{81042F04-1727-42E1-B1EB-BF1E3BACEB46}" srcId="{6B790058-FA82-4A04-8B1D-FA3F70887B4E}" destId="{ACF32A3C-4B8B-421D-9A91-E554F576B418}" srcOrd="3" destOrd="0" parTransId="{84AC19ED-C16A-4D50-BA8B-4191F2D9EF36}" sibTransId="{232CAEB6-E464-4A46-9395-13DF3FA32323}"/>
    <dgm:cxn modelId="{C062E055-AF84-4929-B2CF-E705393FD615}" srcId="{6B790058-FA82-4A04-8B1D-FA3F70887B4E}" destId="{6A790AEF-1283-4D64-B5AC-858C21593A40}" srcOrd="5" destOrd="0" parTransId="{6A8E34E8-31D5-4C24-B2E4-87F4D9E71148}" sibTransId="{D5347D61-E4C8-446B-B7C9-93218FB87455}"/>
    <dgm:cxn modelId="{743722CD-CC9F-48CD-BAF4-9EEF868907F8}" type="presOf" srcId="{14049DF3-C13B-40BC-8E44-41F104942574}" destId="{A7283CCD-7CE9-4AE1-805C-1D4DCB32E6CF}" srcOrd="0" destOrd="0" presId="urn:microsoft.com/office/officeart/2005/8/layout/cycle6"/>
    <dgm:cxn modelId="{948920A5-411F-42D9-BA72-81263C17125E}" type="presOf" srcId="{6A790AEF-1283-4D64-B5AC-858C21593A40}" destId="{4EABBE8D-C25D-4314-971F-28AE567DB122}" srcOrd="0" destOrd="0" presId="urn:microsoft.com/office/officeart/2005/8/layout/cycle6"/>
    <dgm:cxn modelId="{E252D075-D007-46DA-AE6B-ADFE676D6F8E}" srcId="{6B790058-FA82-4A04-8B1D-FA3F70887B4E}" destId="{B38D7013-CF45-4248-B759-84A35E0B0A3F}" srcOrd="6" destOrd="0" parTransId="{98E0D5A1-DAAB-4FE6-9053-8DFB689B9F50}" sibTransId="{A69021BB-2164-4304-BD18-9F907AB8AC2A}"/>
    <dgm:cxn modelId="{06A0465B-D73D-4C3D-A636-4BE770D8068A}" type="presOf" srcId="{A69021BB-2164-4304-BD18-9F907AB8AC2A}" destId="{D3898CF2-4A30-4FD6-A754-1A699B33218A}" srcOrd="0" destOrd="0" presId="urn:microsoft.com/office/officeart/2005/8/layout/cycle6"/>
    <dgm:cxn modelId="{C7928385-5C28-442C-BFF6-2F6AD56B23EE}" type="presOf" srcId="{6B790058-FA82-4A04-8B1D-FA3F70887B4E}" destId="{86EB74CA-851B-4281-91ED-473EA251DAA6}" srcOrd="0" destOrd="0" presId="urn:microsoft.com/office/officeart/2005/8/layout/cycle6"/>
    <dgm:cxn modelId="{8DA364C8-FADF-4BC5-9F54-B2F9C20AC047}" type="presParOf" srcId="{86EB74CA-851B-4281-91ED-473EA251DAA6}" destId="{0533C2C9-A5CD-4FEC-8780-4F9CF234AF8B}" srcOrd="0" destOrd="0" presId="urn:microsoft.com/office/officeart/2005/8/layout/cycle6"/>
    <dgm:cxn modelId="{12D0EC8E-7AAB-4350-8B9A-EEBB6A85841F}" type="presParOf" srcId="{86EB74CA-851B-4281-91ED-473EA251DAA6}" destId="{5D77B492-6F5A-4078-B9B0-2ACA195E00BF}" srcOrd="1" destOrd="0" presId="urn:microsoft.com/office/officeart/2005/8/layout/cycle6"/>
    <dgm:cxn modelId="{E2AB11CE-ED12-44D2-B648-BEE0F7A2480F}" type="presParOf" srcId="{86EB74CA-851B-4281-91ED-473EA251DAA6}" destId="{F1B468D0-B937-4306-B3B2-2010D3CB5A95}" srcOrd="2" destOrd="0" presId="urn:microsoft.com/office/officeart/2005/8/layout/cycle6"/>
    <dgm:cxn modelId="{DAAB0842-9B45-4B2E-AC65-1ED499890605}" type="presParOf" srcId="{86EB74CA-851B-4281-91ED-473EA251DAA6}" destId="{11307460-9EEE-42A7-BF7E-5855B5C2609B}" srcOrd="3" destOrd="0" presId="urn:microsoft.com/office/officeart/2005/8/layout/cycle6"/>
    <dgm:cxn modelId="{F8B92086-98F7-4E53-BC6F-60DEBFBC96CD}" type="presParOf" srcId="{86EB74CA-851B-4281-91ED-473EA251DAA6}" destId="{D1896901-C35F-47A7-96B2-800369B1DF56}" srcOrd="4" destOrd="0" presId="urn:microsoft.com/office/officeart/2005/8/layout/cycle6"/>
    <dgm:cxn modelId="{51F48945-B017-4DAC-9348-E2DF4A49F320}" type="presParOf" srcId="{86EB74CA-851B-4281-91ED-473EA251DAA6}" destId="{0364CC1C-BBE8-43F1-8D6E-24CE5281E065}" srcOrd="5" destOrd="0" presId="urn:microsoft.com/office/officeart/2005/8/layout/cycle6"/>
    <dgm:cxn modelId="{81EA10A0-E4EC-494A-9878-22F46C83D6AF}" type="presParOf" srcId="{86EB74CA-851B-4281-91ED-473EA251DAA6}" destId="{F99DD5A4-C359-4D87-852C-93CEAFC51C8A}" srcOrd="6" destOrd="0" presId="urn:microsoft.com/office/officeart/2005/8/layout/cycle6"/>
    <dgm:cxn modelId="{FBFADE20-02E3-41AE-97FB-FF6A50E5FBFD}" type="presParOf" srcId="{86EB74CA-851B-4281-91ED-473EA251DAA6}" destId="{995AF5A3-BC44-499C-8DC4-4838CFC7B040}" srcOrd="7" destOrd="0" presId="urn:microsoft.com/office/officeart/2005/8/layout/cycle6"/>
    <dgm:cxn modelId="{DE6E7B21-7C3C-4B09-9192-57F0B12281B6}" type="presParOf" srcId="{86EB74CA-851B-4281-91ED-473EA251DAA6}" destId="{7312B904-BAA3-4CA8-BF95-399BE0C44FA0}" srcOrd="8" destOrd="0" presId="urn:microsoft.com/office/officeart/2005/8/layout/cycle6"/>
    <dgm:cxn modelId="{C6EEC1BF-9E07-4B6C-A5A9-9E829F3B59D7}" type="presParOf" srcId="{86EB74CA-851B-4281-91ED-473EA251DAA6}" destId="{DA5640B7-4073-4CD7-8BD9-D5401F1D4E8B}" srcOrd="9" destOrd="0" presId="urn:microsoft.com/office/officeart/2005/8/layout/cycle6"/>
    <dgm:cxn modelId="{85FB88A9-0330-4F8D-81AD-1A1966DDD991}" type="presParOf" srcId="{86EB74CA-851B-4281-91ED-473EA251DAA6}" destId="{3F286726-181C-4012-9925-1F9D701C4CEE}" srcOrd="10" destOrd="0" presId="urn:microsoft.com/office/officeart/2005/8/layout/cycle6"/>
    <dgm:cxn modelId="{2C2312E9-E8CF-4061-B455-70933818D8EE}" type="presParOf" srcId="{86EB74CA-851B-4281-91ED-473EA251DAA6}" destId="{221930E1-E2D6-401D-95B9-E403C08ED0FB}" srcOrd="11" destOrd="0" presId="urn:microsoft.com/office/officeart/2005/8/layout/cycle6"/>
    <dgm:cxn modelId="{C252A367-16DD-4110-BE06-97EC42789FE1}" type="presParOf" srcId="{86EB74CA-851B-4281-91ED-473EA251DAA6}" destId="{A7283CCD-7CE9-4AE1-805C-1D4DCB32E6CF}" srcOrd="12" destOrd="0" presId="urn:microsoft.com/office/officeart/2005/8/layout/cycle6"/>
    <dgm:cxn modelId="{786755A2-6FDB-465C-A0F2-0D088138384F}" type="presParOf" srcId="{86EB74CA-851B-4281-91ED-473EA251DAA6}" destId="{8F9256F9-B44D-4F31-8CD6-2E8DDD51E82F}" srcOrd="13" destOrd="0" presId="urn:microsoft.com/office/officeart/2005/8/layout/cycle6"/>
    <dgm:cxn modelId="{7C807858-55FF-45E4-94EF-37E9D80D5A66}" type="presParOf" srcId="{86EB74CA-851B-4281-91ED-473EA251DAA6}" destId="{78A9745D-051D-4B6C-B252-A6806BA12B25}" srcOrd="14" destOrd="0" presId="urn:microsoft.com/office/officeart/2005/8/layout/cycle6"/>
    <dgm:cxn modelId="{0E0B0C94-E634-4E11-AB22-0F09BF3B6724}" type="presParOf" srcId="{86EB74CA-851B-4281-91ED-473EA251DAA6}" destId="{4EABBE8D-C25D-4314-971F-28AE567DB122}" srcOrd="15" destOrd="0" presId="urn:microsoft.com/office/officeart/2005/8/layout/cycle6"/>
    <dgm:cxn modelId="{8CB38E14-7D2B-4EA2-B82E-3290C07B9673}" type="presParOf" srcId="{86EB74CA-851B-4281-91ED-473EA251DAA6}" destId="{1B2BCC71-94C9-41A3-8189-5597D79A240A}" srcOrd="16" destOrd="0" presId="urn:microsoft.com/office/officeart/2005/8/layout/cycle6"/>
    <dgm:cxn modelId="{08BBBCE3-B0AB-456E-91E9-BA809C17A07C}" type="presParOf" srcId="{86EB74CA-851B-4281-91ED-473EA251DAA6}" destId="{6B654FF4-86E0-480B-972E-D075C7DCDDB9}" srcOrd="17" destOrd="0" presId="urn:microsoft.com/office/officeart/2005/8/layout/cycle6"/>
    <dgm:cxn modelId="{7D441CF3-0CE1-4B35-A0D9-DC681AE53B02}" type="presParOf" srcId="{86EB74CA-851B-4281-91ED-473EA251DAA6}" destId="{DCCABBCE-3E8B-4A58-A336-ED705D61CED1}" srcOrd="18" destOrd="0" presId="urn:microsoft.com/office/officeart/2005/8/layout/cycle6"/>
    <dgm:cxn modelId="{C81BF310-356E-46B3-AB3F-A4D526D20451}" type="presParOf" srcId="{86EB74CA-851B-4281-91ED-473EA251DAA6}" destId="{FB8465CE-4904-4F3E-9CA6-25A744F57605}" srcOrd="19" destOrd="0" presId="urn:microsoft.com/office/officeart/2005/8/layout/cycle6"/>
    <dgm:cxn modelId="{706CDBE6-FDE9-492F-8C03-5415A0EF0688}" type="presParOf" srcId="{86EB74CA-851B-4281-91ED-473EA251DAA6}" destId="{D3898CF2-4A30-4FD6-A754-1A699B33218A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 b="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 b="0"/>
            </a:lvl1pPr>
          </a:lstStyle>
          <a:p>
            <a:pPr>
              <a:defRPr/>
            </a:pPr>
            <a:fld id="{0ABA84C4-32C5-4B32-BC76-99D53BE2595D}" type="datetimeFigureOut">
              <a:rPr lang="hu-HU"/>
              <a:pPr>
                <a:defRPr/>
              </a:pPr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F360C14B-066B-4C7D-AB9B-644AB979E36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949213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4BD0F1D-38F9-4BC4-85F2-DC0A24ED79C3}" type="datetimeFigureOut">
              <a:rPr lang="hu-HU"/>
              <a:pPr>
                <a:defRPr/>
              </a:pPr>
              <a:t>2015.11.10.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7187" cy="4467225"/>
          </a:xfrm>
          <a:prstGeom prst="rect">
            <a:avLst/>
          </a:prstGeom>
        </p:spPr>
        <p:txBody>
          <a:bodyPr vert="horz" lIns="92007" tIns="46003" rIns="92007" bIns="46003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AF55163A-95CE-4EE0-8F4D-87A569A5BFD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713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FCC5E-3643-4E09-B1D8-EEC97A967D6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 smtClean="0"/>
          </a:p>
        </p:txBody>
      </p:sp>
    </p:spTree>
    <p:extLst>
      <p:ext uri="{BB962C8B-B14F-4D97-AF65-F5344CB8AC3E}">
        <p14:creationId xmlns="" xmlns:p14="http://schemas.microsoft.com/office/powerpoint/2010/main" val="86871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15DF6-5B77-44C3-9D77-4FCC1E11462D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FCC5E-3643-4E09-B1D8-EEC97A967D6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 smtClean="0"/>
          </a:p>
        </p:txBody>
      </p:sp>
    </p:spTree>
    <p:extLst>
      <p:ext uri="{BB962C8B-B14F-4D97-AF65-F5344CB8AC3E}">
        <p14:creationId xmlns="" xmlns:p14="http://schemas.microsoft.com/office/powerpoint/2010/main" val="379075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The Office of </a:t>
            </a:r>
            <a:r>
              <a:rPr lang="hu-HU" dirty="0" err="1" smtClean="0"/>
              <a:t>the</a:t>
            </a:r>
            <a:r>
              <a:rPr lang="hu-HU" dirty="0" smtClean="0"/>
              <a:t> US Trade </a:t>
            </a:r>
            <a:r>
              <a:rPr lang="hu-HU" dirty="0" err="1" smtClean="0"/>
              <a:t>Representative</a:t>
            </a:r>
            <a:r>
              <a:rPr lang="hu-HU" dirty="0" smtClean="0"/>
              <a:t> </a:t>
            </a:r>
            <a:r>
              <a:rPr lang="hu-HU" dirty="0" err="1" smtClean="0"/>
              <a:t>releases</a:t>
            </a:r>
            <a:r>
              <a:rPr lang="hu-HU" dirty="0" smtClean="0"/>
              <a:t> </a:t>
            </a:r>
            <a:r>
              <a:rPr lang="en-US" dirty="0" smtClean="0"/>
              <a:t>its “Special 301” Report on the adequacy and effectiveness of U.S. trading partners’ protection of intellectual property rights (IPR)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year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US" dirty="0" smtClean="0"/>
              <a:t> The Special 301 Report provides a means for the United States to communicate its concerns about the need to protect and enforce IPR.</a:t>
            </a:r>
            <a:r>
              <a:rPr lang="hu-HU" dirty="0" smtClean="0"/>
              <a:t> Hungary has </a:t>
            </a:r>
            <a:r>
              <a:rPr lang="hu-HU" dirty="0" err="1" smtClean="0"/>
              <a:t>been</a:t>
            </a:r>
            <a:r>
              <a:rPr lang="hu-HU" dirty="0" smtClean="0"/>
              <a:t> </a:t>
            </a:r>
            <a:r>
              <a:rPr lang="hu-HU" dirty="0" err="1" smtClean="0"/>
              <a:t>removed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2010.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5163A-95CE-4EE0-8F4D-87A569A5BFDF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FCC5E-3643-4E09-B1D8-EEC97A967D6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 smtClean="0"/>
          </a:p>
        </p:txBody>
      </p:sp>
    </p:spTree>
    <p:extLst>
      <p:ext uri="{BB962C8B-B14F-4D97-AF65-F5344CB8AC3E}">
        <p14:creationId xmlns="" xmlns:p14="http://schemas.microsoft.com/office/powerpoint/2010/main" val="182966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FCC5E-3643-4E09-B1D8-EEC97A967D6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xmlns="" val="182966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FCC5E-3643-4E09-B1D8-EEC97A967D6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 smtClean="0"/>
          </a:p>
        </p:txBody>
      </p:sp>
    </p:spTree>
    <p:extLst>
      <p:ext uri="{BB962C8B-B14F-4D97-AF65-F5344CB8AC3E}">
        <p14:creationId xmlns="" xmlns:p14="http://schemas.microsoft.com/office/powerpoint/2010/main" val="373017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FDF639-9E80-4BB5-A98D-73953715D82B}" type="slidenum">
              <a:rPr lang="hu-HU" sz="1200" b="0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 sz="1200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9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D7D36-6DA1-425C-9731-2ACD10ADD6E6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8183A-28E6-403F-8DFD-4CC43AAF7474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73183-29F1-4008-AE07-DB154C09A959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F77D2-9B94-4BF0-9E26-88D14A74A4D6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88" y="11588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341438"/>
            <a:ext cx="3276600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6"/>
          <p:cNvSpPr>
            <a:spLocks noGrp="1"/>
          </p:cNvSpPr>
          <p:nvPr>
            <p:ph type="body"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92361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5580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6797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68693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5536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337425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312092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2433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8505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68114" y="189111"/>
            <a:ext cx="8207375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8114" y="1437175"/>
            <a:ext cx="8207375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8883" y="242076"/>
            <a:ext cx="8206606" cy="1143000"/>
          </a:xfr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lang="de-DE" sz="2400" b="1" i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7544" y="1620292"/>
            <a:ext cx="8207375" cy="36933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800" b="0" dirty="0" smtClean="0">
                <a:latin typeface="+mj-lt"/>
              </a:defRPr>
            </a:lvl1pPr>
            <a:lvl2pPr>
              <a:defRPr lang="en-US" sz="4000" b="1" dirty="0" smtClean="0">
                <a:latin typeface="Arial" charset="0"/>
              </a:defRPr>
            </a:lvl2pPr>
            <a:lvl3pPr>
              <a:defRPr lang="en-US" sz="4000" b="1" dirty="0" smtClean="0">
                <a:latin typeface="Arial" charset="0"/>
              </a:defRPr>
            </a:lvl3pPr>
            <a:lvl4pPr>
              <a:defRPr lang="en-US" sz="4000" b="1" dirty="0" smtClean="0">
                <a:latin typeface="Arial" charset="0"/>
              </a:defRPr>
            </a:lvl4pPr>
            <a:lvl5pPr>
              <a:defRPr lang="de-DE" sz="4000" b="1" dirty="0">
                <a:latin typeface="Arial" charset="0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467544" y="2133054"/>
            <a:ext cx="8207375" cy="381622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8625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68114" y="189111"/>
            <a:ext cx="8207375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8114" y="1437175"/>
            <a:ext cx="8207375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8883" y="242076"/>
            <a:ext cx="8206606" cy="1143000"/>
          </a:xfr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lang="de-DE" sz="2400" b="1" i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7544" y="1620292"/>
            <a:ext cx="8207375" cy="36933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800" b="0" dirty="0" smtClean="0">
                <a:latin typeface="+mj-lt"/>
              </a:defRPr>
            </a:lvl1pPr>
            <a:lvl2pPr>
              <a:defRPr lang="en-US" sz="4000" b="1" dirty="0" smtClean="0">
                <a:latin typeface="Arial" charset="0"/>
              </a:defRPr>
            </a:lvl2pPr>
            <a:lvl3pPr>
              <a:defRPr lang="en-US" sz="4000" b="1" dirty="0" smtClean="0">
                <a:latin typeface="Arial" charset="0"/>
              </a:defRPr>
            </a:lvl3pPr>
            <a:lvl4pPr>
              <a:defRPr lang="en-US" sz="4000" b="1" dirty="0" smtClean="0">
                <a:latin typeface="Arial" charset="0"/>
              </a:defRPr>
            </a:lvl4pPr>
            <a:lvl5pPr>
              <a:defRPr lang="de-DE" sz="4000" b="1" dirty="0">
                <a:latin typeface="Arial" charset="0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467545" y="2133054"/>
            <a:ext cx="4032448" cy="381622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43438" y="2133600"/>
            <a:ext cx="4032250" cy="381635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2745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68114" y="189111"/>
            <a:ext cx="8207375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8114" y="1437175"/>
            <a:ext cx="8207375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8883" y="242076"/>
            <a:ext cx="8206606" cy="1143000"/>
          </a:xfr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lang="de-DE" sz="2400" b="1" i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7544" y="1620292"/>
            <a:ext cx="8207375" cy="36933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800" b="0" dirty="0" smtClean="0">
                <a:latin typeface="+mj-lt"/>
              </a:defRPr>
            </a:lvl1pPr>
            <a:lvl2pPr>
              <a:defRPr lang="en-US" sz="4000" b="1" dirty="0" smtClean="0">
                <a:latin typeface="Arial" charset="0"/>
              </a:defRPr>
            </a:lvl2pPr>
            <a:lvl3pPr>
              <a:defRPr lang="en-US" sz="4000" b="1" dirty="0" smtClean="0">
                <a:latin typeface="Arial" charset="0"/>
              </a:defRPr>
            </a:lvl3pPr>
            <a:lvl4pPr>
              <a:defRPr lang="en-US" sz="4000" b="1" dirty="0" smtClean="0">
                <a:latin typeface="Arial" charset="0"/>
              </a:defRPr>
            </a:lvl4pPr>
            <a:lvl5pPr>
              <a:defRPr lang="de-DE" sz="4000" b="1" dirty="0">
                <a:latin typeface="Arial" charset="0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467545" y="2492338"/>
            <a:ext cx="4032448" cy="345694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43438" y="2492896"/>
            <a:ext cx="4032250" cy="345705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8114" y="2060848"/>
            <a:ext cx="4031878" cy="36933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800" b="0" dirty="0" smtClean="0">
                <a:latin typeface="+mj-lt"/>
              </a:defRPr>
            </a:lvl1pPr>
            <a:lvl2pPr>
              <a:defRPr lang="en-US" sz="4000" b="1" dirty="0" smtClean="0">
                <a:latin typeface="Arial" charset="0"/>
              </a:defRPr>
            </a:lvl2pPr>
            <a:lvl3pPr>
              <a:defRPr lang="en-US" sz="4000" b="1" dirty="0" smtClean="0">
                <a:latin typeface="Arial" charset="0"/>
              </a:defRPr>
            </a:lvl3pPr>
            <a:lvl4pPr>
              <a:defRPr lang="en-US" sz="4000" b="1" dirty="0" smtClean="0">
                <a:latin typeface="Arial" charset="0"/>
              </a:defRPr>
            </a:lvl4pPr>
            <a:lvl5pPr>
              <a:defRPr lang="de-DE" sz="4000" b="1" dirty="0">
                <a:latin typeface="Arial" charset="0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43611" y="2060848"/>
            <a:ext cx="4031878" cy="36933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800" b="0" dirty="0" smtClean="0">
                <a:latin typeface="+mj-lt"/>
              </a:defRPr>
            </a:lvl1pPr>
            <a:lvl2pPr>
              <a:defRPr lang="en-US" sz="4000" b="1" dirty="0" smtClean="0">
                <a:latin typeface="Arial" charset="0"/>
              </a:defRPr>
            </a:lvl2pPr>
            <a:lvl3pPr>
              <a:defRPr lang="en-US" sz="4000" b="1" dirty="0" smtClean="0">
                <a:latin typeface="Arial" charset="0"/>
              </a:defRPr>
            </a:lvl3pPr>
            <a:lvl4pPr>
              <a:defRPr lang="en-US" sz="4000" b="1" dirty="0" smtClean="0">
                <a:latin typeface="Arial" charset="0"/>
              </a:defRPr>
            </a:lvl4pPr>
            <a:lvl5pPr>
              <a:defRPr lang="de-DE" sz="4000" b="1" dirty="0">
                <a:latin typeface="Arial" charset="0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1725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68114" y="189111"/>
            <a:ext cx="8207375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8114" y="1437175"/>
            <a:ext cx="8207375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8883" y="242076"/>
            <a:ext cx="8206606" cy="1143000"/>
          </a:xfr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lang="de-DE" sz="2400" b="1" i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467545" y="2132856"/>
            <a:ext cx="4032448" cy="381642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43438" y="2132856"/>
            <a:ext cx="4032250" cy="38170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8114" y="1628800"/>
            <a:ext cx="4031878" cy="36933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800" b="0" dirty="0" smtClean="0">
                <a:latin typeface="+mj-lt"/>
              </a:defRPr>
            </a:lvl1pPr>
            <a:lvl2pPr>
              <a:defRPr lang="en-US" sz="4000" b="1" dirty="0" smtClean="0">
                <a:latin typeface="Arial" charset="0"/>
              </a:defRPr>
            </a:lvl2pPr>
            <a:lvl3pPr>
              <a:defRPr lang="en-US" sz="4000" b="1" dirty="0" smtClean="0">
                <a:latin typeface="Arial" charset="0"/>
              </a:defRPr>
            </a:lvl3pPr>
            <a:lvl4pPr>
              <a:defRPr lang="en-US" sz="4000" b="1" dirty="0" smtClean="0">
                <a:latin typeface="Arial" charset="0"/>
              </a:defRPr>
            </a:lvl4pPr>
            <a:lvl5pPr>
              <a:defRPr lang="de-DE" sz="4000" b="1" dirty="0">
                <a:latin typeface="Arial" charset="0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52965" y="1628800"/>
            <a:ext cx="4031878" cy="36933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800" b="0" dirty="0" smtClean="0">
                <a:latin typeface="+mj-lt"/>
              </a:defRPr>
            </a:lvl1pPr>
            <a:lvl2pPr>
              <a:defRPr lang="en-US" sz="4000" b="1" dirty="0" smtClean="0">
                <a:latin typeface="Arial" charset="0"/>
              </a:defRPr>
            </a:lvl2pPr>
            <a:lvl3pPr>
              <a:defRPr lang="en-US" sz="4000" b="1" dirty="0" smtClean="0">
                <a:latin typeface="Arial" charset="0"/>
              </a:defRPr>
            </a:lvl3pPr>
            <a:lvl4pPr>
              <a:defRPr lang="en-US" sz="4000" b="1" dirty="0" smtClean="0">
                <a:latin typeface="Arial" charset="0"/>
              </a:defRPr>
            </a:lvl4pPr>
            <a:lvl5pPr>
              <a:defRPr lang="de-DE" sz="4000" b="1" dirty="0">
                <a:latin typeface="Arial" charset="0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6281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hely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9635" name="Szöveg hely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97244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4720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49844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730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pic>
        <p:nvPicPr>
          <p:cNvPr id="1028" name="Kép 1" descr="HENT-logo_szines.jp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015038"/>
            <a:ext cx="714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3"/>
          <p:cNvCxnSpPr/>
          <p:nvPr userDrawn="1"/>
        </p:nvCxnSpPr>
        <p:spPr>
          <a:xfrm rot="10800000">
            <a:off x="8429625" y="6215063"/>
            <a:ext cx="720725" cy="0"/>
          </a:xfrm>
          <a:prstGeom prst="line">
            <a:avLst/>
          </a:prstGeom>
          <a:ln w="2222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Dia számának helye 5"/>
          <p:cNvSpPr txBox="1">
            <a:spLocks noGrp="1"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A6AC400-CA23-4B0C-A0DB-A100C45B23D3}" type="slidenum">
              <a:rPr lang="hu-HU" sz="1000">
                <a:solidFill>
                  <a:srgbClr val="0D0D0D"/>
                </a:solidFill>
                <a:cs typeface="Arial" charset="0"/>
              </a:rPr>
              <a:pPr algn="r" eaLnBrk="1" hangingPunct="1"/>
              <a:t>‹#›</a:t>
            </a:fld>
            <a:endParaRPr lang="hu-HU" sz="1000" dirty="0">
              <a:solidFill>
                <a:srgbClr val="0D0D0D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png"/><Relationship Id="rId5" Type="http://schemas.openxmlformats.org/officeDocument/2006/relationships/diagramData" Target="../diagrams/data1.xml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1.xml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jXIovcapQ" TargetMode="External"/><Relationship Id="rId2" Type="http://schemas.openxmlformats.org/officeDocument/2006/relationships/hyperlink" Target="https://www.youtube.com/watch?v=Z5tdlb-grbg&amp;feature=youtu.b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537320"/>
          </a:xfr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lvl="0" eaLnBrk="1" fontAlgn="auto" hangingPunct="1">
              <a:spcAft>
                <a:spcPts val="1200"/>
              </a:spcAft>
              <a:defRPr/>
            </a:pPr>
            <a:r>
              <a:rPr lang="hu-HU" sz="3600" b="1" dirty="0" smtClean="0"/>
              <a:t>NATIONAL BOARD AGAINST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hu-HU" sz="3600" b="1" dirty="0" smtClean="0"/>
              <a:t>COUNTERFEITING,</a:t>
            </a:r>
            <a:r>
              <a:rPr lang="de-DE" sz="3600" b="1" dirty="0" smtClean="0"/>
              <a:t> </a:t>
            </a:r>
            <a:r>
              <a:rPr lang="en-US" sz="3600" b="1" dirty="0" smtClean="0"/>
              <a:t>HUNGARY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lcím 4"/>
          <p:cNvSpPr>
            <a:spLocks noGrp="1"/>
          </p:cNvSpPr>
          <p:nvPr>
            <p:ph type="subTitle" idx="1"/>
          </p:nvPr>
        </p:nvSpPr>
        <p:spPr>
          <a:xfrm>
            <a:off x="1428750" y="4162400"/>
            <a:ext cx="6400800" cy="1066800"/>
          </a:xfrm>
        </p:spPr>
        <p:txBody>
          <a:bodyPr/>
          <a:lstStyle/>
          <a:p>
            <a:pPr>
              <a:defRPr/>
            </a:pPr>
            <a:r>
              <a:rPr lang="hu-HU" sz="1600" b="1" dirty="0" err="1" smtClean="0">
                <a:solidFill>
                  <a:srgbClr val="E03440"/>
                </a:solidFill>
              </a:rPr>
              <a:t>Regional</a:t>
            </a:r>
            <a:r>
              <a:rPr lang="hu-HU" sz="1600" b="1" dirty="0" smtClean="0">
                <a:solidFill>
                  <a:srgbClr val="E03440"/>
                </a:solidFill>
              </a:rPr>
              <a:t> </a:t>
            </a:r>
            <a:r>
              <a:rPr lang="hu-HU" sz="1600" b="1" dirty="0" err="1" smtClean="0">
                <a:solidFill>
                  <a:srgbClr val="E03440"/>
                </a:solidFill>
              </a:rPr>
              <a:t>Seminar</a:t>
            </a:r>
            <a:r>
              <a:rPr lang="hu-HU" sz="1600" b="1" dirty="0" smtClean="0">
                <a:solidFill>
                  <a:srgbClr val="E03440"/>
                </a:solidFill>
              </a:rPr>
              <a:t> </a:t>
            </a:r>
            <a:r>
              <a:rPr lang="hu-HU" sz="1600" b="1" dirty="0" err="1" smtClean="0">
                <a:solidFill>
                  <a:srgbClr val="E03440"/>
                </a:solidFill>
              </a:rPr>
              <a:t>for</a:t>
            </a:r>
            <a:r>
              <a:rPr lang="hu-HU" sz="1600" b="1" dirty="0" smtClean="0">
                <a:solidFill>
                  <a:srgbClr val="E03440"/>
                </a:solidFill>
              </a:rPr>
              <a:t> </a:t>
            </a:r>
            <a:r>
              <a:rPr lang="hu-HU" sz="1600" b="1" dirty="0" err="1" smtClean="0">
                <a:solidFill>
                  <a:srgbClr val="E03440"/>
                </a:solidFill>
              </a:rPr>
              <a:t>Enforcers</a:t>
            </a:r>
            <a:endParaRPr lang="en-GB" sz="1600" b="1" dirty="0" smtClean="0">
              <a:solidFill>
                <a:srgbClr val="E03440"/>
              </a:solidFill>
            </a:endParaRPr>
          </a:p>
          <a:p>
            <a:pPr>
              <a:defRPr/>
            </a:pPr>
            <a:r>
              <a:rPr lang="hu-HU" sz="1600" b="1" dirty="0" smtClean="0"/>
              <a:t>Budapest</a:t>
            </a:r>
            <a:r>
              <a:rPr lang="en-GB" sz="1600" b="1" dirty="0" smtClean="0"/>
              <a:t>, </a:t>
            </a:r>
            <a:r>
              <a:rPr lang="hu-HU" sz="1600" b="1" dirty="0" smtClean="0"/>
              <a:t>11-13 November</a:t>
            </a:r>
            <a:r>
              <a:rPr lang="en-GB" sz="1600" b="1" dirty="0" smtClean="0"/>
              <a:t> 201</a:t>
            </a:r>
            <a:r>
              <a:rPr lang="hu-HU" sz="1600" b="1" dirty="0" smtClean="0"/>
              <a:t>5</a:t>
            </a:r>
            <a:endParaRPr lang="en-GB" sz="1600" dirty="0" smtClean="0"/>
          </a:p>
          <a:p>
            <a:pPr>
              <a:defRPr/>
            </a:pPr>
            <a:r>
              <a:rPr lang="en-US" sz="1600" dirty="0" smtClean="0"/>
              <a:t> </a:t>
            </a:r>
            <a:endParaRPr lang="hu-HU" sz="1600" dirty="0" smtClean="0"/>
          </a:p>
          <a:p>
            <a:pPr>
              <a:defRPr/>
            </a:pPr>
            <a:r>
              <a:rPr lang="en-US" sz="1600" i="1" dirty="0" smtClean="0"/>
              <a:t> </a:t>
            </a:r>
            <a:endParaRPr lang="hu-HU" sz="1600" dirty="0" smtClean="0"/>
          </a:p>
          <a:p>
            <a:pPr>
              <a:defRPr/>
            </a:pPr>
            <a:r>
              <a:rPr lang="hu-HU" sz="1600" i="1" dirty="0" smtClean="0">
                <a:solidFill>
                  <a:srgbClr val="E03440"/>
                </a:solidFill>
              </a:rPr>
              <a:t>Roberta </a:t>
            </a:r>
            <a:r>
              <a:rPr lang="hu-HU" sz="1600" i="1" dirty="0" err="1" smtClean="0">
                <a:solidFill>
                  <a:srgbClr val="E03440"/>
                </a:solidFill>
              </a:rPr>
              <a:t>Pal</a:t>
            </a:r>
            <a:r>
              <a:rPr lang="en-US" sz="1600" i="1" dirty="0" smtClean="0"/>
              <a:t>, </a:t>
            </a:r>
            <a:r>
              <a:rPr lang="hu-HU" sz="1600" i="1" dirty="0" err="1" smtClean="0">
                <a:solidFill>
                  <a:srgbClr val="E03440"/>
                </a:solidFill>
              </a:rPr>
              <a:t>Deputy-</a:t>
            </a:r>
            <a:r>
              <a:rPr lang="en-US" sz="1600" i="1" dirty="0" smtClean="0">
                <a:solidFill>
                  <a:srgbClr val="E03440"/>
                </a:solidFill>
              </a:rPr>
              <a:t>Secretary</a:t>
            </a:r>
            <a:endParaRPr lang="hu-HU" sz="1600" i="1" dirty="0" smtClean="0">
              <a:solidFill>
                <a:srgbClr val="E03440"/>
              </a:solidFill>
            </a:endParaRPr>
          </a:p>
          <a:p>
            <a:pPr>
              <a:defRPr/>
            </a:pPr>
            <a:r>
              <a:rPr lang="en-US" sz="1600" i="1" dirty="0" smtClean="0"/>
              <a:t> Secretariat of the National Board Against Counterfeiting</a:t>
            </a:r>
            <a:endParaRPr lang="hu-HU" sz="1600" i="1" dirty="0" smtClean="0"/>
          </a:p>
          <a:p>
            <a:pPr>
              <a:defRPr/>
            </a:pPr>
            <a:r>
              <a:rPr lang="en-US" sz="1600" i="1" dirty="0" smtClean="0">
                <a:solidFill>
                  <a:srgbClr val="E03440"/>
                </a:solidFill>
              </a:rPr>
              <a:t>Hungarian Intellectual Property Office</a:t>
            </a:r>
            <a:endParaRPr lang="hu-HU" sz="1600" dirty="0" smtClean="0">
              <a:solidFill>
                <a:srgbClr val="E03440"/>
              </a:solidFill>
            </a:endParaRPr>
          </a:p>
        </p:txBody>
      </p:sp>
      <p:pic>
        <p:nvPicPr>
          <p:cNvPr id="12292" name="Kép 5" descr="HENT-logo_szin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144507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3240360" cy="128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87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723276264"/>
              </p:ext>
            </p:extLst>
          </p:nvPr>
        </p:nvGraphicFramePr>
        <p:xfrm>
          <a:off x="395536" y="2132856"/>
          <a:ext cx="8207375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l"/>
            <a:r>
              <a:rPr lang="en-GB" altLang="zh-CN" sz="2400" b="0" i="0" dirty="0" smtClean="0">
                <a:solidFill>
                  <a:schemeClr val="bg1"/>
                </a:solidFill>
              </a:rPr>
              <a:t>Attitude 201</a:t>
            </a:r>
            <a:r>
              <a:rPr lang="hu-HU" altLang="zh-CN" sz="2400" b="0" i="0" dirty="0" smtClean="0">
                <a:solidFill>
                  <a:schemeClr val="bg1"/>
                </a:solidFill>
              </a:rPr>
              <a:t>3</a:t>
            </a:r>
            <a:r>
              <a:rPr lang="en-GB" altLang="zh-CN" sz="2400" b="0" i="0" dirty="0" smtClean="0">
                <a:solidFill>
                  <a:schemeClr val="bg1"/>
                </a:solidFill>
              </a:rPr>
              <a:t> - 201</a:t>
            </a:r>
            <a:r>
              <a:rPr lang="hu-HU" altLang="zh-CN" b="0" i="0" dirty="0" smtClean="0"/>
              <a:t>5</a:t>
            </a:r>
            <a:r>
              <a:rPr lang="en-GB" altLang="zh-CN" sz="2400" b="0" i="0" dirty="0" smtClean="0">
                <a:solidFill>
                  <a:schemeClr val="bg1"/>
                </a:solidFill>
              </a:rPr>
              <a:t>:</a:t>
            </a:r>
            <a:r>
              <a:rPr lang="en-GB" altLang="zh-CN" sz="2400" b="1" dirty="0" smtClean="0">
                <a:solidFill>
                  <a:schemeClr val="bg1"/>
                </a:solidFill>
              </a:rPr>
              <a:t/>
            </a:r>
            <a:br>
              <a:rPr lang="en-GB" altLang="zh-CN" sz="2400" b="1" dirty="0" smtClean="0">
                <a:solidFill>
                  <a:schemeClr val="bg1"/>
                </a:solidFill>
              </a:rPr>
            </a:br>
            <a:r>
              <a:rPr lang="en-GB" altLang="zh-CN" sz="2400" b="1" i="1" dirty="0" smtClean="0">
                <a:solidFill>
                  <a:schemeClr val="bg1"/>
                </a:solidFill>
              </a:rPr>
              <a:t>Would you consciously buy counterfeit products</a:t>
            </a:r>
            <a:r>
              <a:rPr lang="hu-HU" altLang="zh-CN" sz="2400" b="1" i="1" dirty="0" smtClean="0">
                <a:solidFill>
                  <a:schemeClr val="bg1"/>
                </a:solidFill>
              </a:rPr>
              <a:t/>
            </a:r>
            <a:br>
              <a:rPr lang="hu-HU" altLang="zh-CN" sz="2400" b="1" i="1" dirty="0" smtClean="0">
                <a:solidFill>
                  <a:schemeClr val="bg1"/>
                </a:solidFill>
              </a:rPr>
            </a:br>
            <a:r>
              <a:rPr lang="en-GB" altLang="zh-CN" sz="2400" b="1" i="1" dirty="0" smtClean="0">
                <a:solidFill>
                  <a:schemeClr val="bg1"/>
                </a:solidFill>
              </a:rPr>
              <a:t>(illegal, copied, of a non-reliable source, illegally downloaded)?</a:t>
            </a:r>
            <a:endParaRPr lang="de-DE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620292"/>
            <a:ext cx="8207375" cy="830997"/>
          </a:xfrm>
        </p:spPr>
        <p:txBody>
          <a:bodyPr/>
          <a:lstStyle/>
          <a:p>
            <a:pPr algn="ctr"/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hu-H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number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400" dirty="0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Hungarian</a:t>
            </a:r>
            <a:r>
              <a:rPr lang="hu-HU" sz="2400" dirty="0" smtClean="0"/>
              <a:t>s</a:t>
            </a:r>
            <a:r>
              <a:rPr lang="de-DE" sz="2400" dirty="0" smtClean="0"/>
              <a:t> </a:t>
            </a:r>
            <a:r>
              <a:rPr lang="hu-H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decreased</a:t>
            </a:r>
            <a:r>
              <a:rPr lang="hu-HU" sz="2400" dirty="0" smtClean="0"/>
              <a:t> </a:t>
            </a:r>
            <a:r>
              <a:rPr lang="hu-HU" sz="2400" dirty="0" err="1" smtClean="0"/>
              <a:t>who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willing </a:t>
            </a:r>
            <a:r>
              <a:rPr lang="de-D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buy </a:t>
            </a:r>
            <a:r>
              <a:rPr lang="de-DE" sz="2400" dirty="0"/>
              <a:t>counterfeit products</a:t>
            </a:r>
            <a:r>
              <a:rPr lang="de-DE" sz="2400" dirty="0" smtClean="0"/>
              <a:t>.</a:t>
            </a:r>
            <a:endParaRPr lang="hu-HU" sz="2400" dirty="0"/>
          </a:p>
        </p:txBody>
      </p:sp>
      <p:sp>
        <p:nvSpPr>
          <p:cNvPr id="13316" name="Téglalap 11"/>
          <p:cNvSpPr>
            <a:spLocks noChangeArrowheads="1"/>
          </p:cNvSpPr>
          <p:nvPr/>
        </p:nvSpPr>
        <p:spPr bwMode="auto">
          <a:xfrm>
            <a:off x="3923556" y="5516735"/>
            <a:ext cx="417683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412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i="1" dirty="0">
                <a:solidFill>
                  <a:srgbClr val="14877A"/>
                </a:solidFill>
                <a:latin typeface="Calibri" pitchFamily="34" charset="0"/>
              </a:rPr>
              <a:t>Yes, any time + maybe</a:t>
            </a:r>
          </a:p>
          <a:p>
            <a:r>
              <a:rPr lang="en-US" sz="2000" i="1" dirty="0">
                <a:solidFill>
                  <a:srgbClr val="14877A"/>
                </a:solidFill>
                <a:latin typeface="Calibri" pitchFamily="34" charset="0"/>
              </a:rPr>
              <a:t>= willing to buy counterfeit products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5904494" y="4832809"/>
            <a:ext cx="287337" cy="936104"/>
          </a:xfrm>
          <a:prstGeom prst="rightBrace">
            <a:avLst/>
          </a:prstGeom>
          <a:ln w="38100">
            <a:solidFill>
              <a:srgbClr val="148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Szövegdoboz 8"/>
          <p:cNvSpPr txBox="1">
            <a:spLocks noChangeArrowheads="1"/>
          </p:cNvSpPr>
          <p:nvPr/>
        </p:nvSpPr>
        <p:spPr bwMode="auto">
          <a:xfrm>
            <a:off x="8027988" y="5734050"/>
            <a:ext cx="865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0" dirty="0">
                <a:latin typeface="+mj-lt"/>
              </a:rPr>
              <a:t>[in %]</a:t>
            </a:r>
            <a:endParaRPr lang="hu-HU" sz="1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1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41002"/>
              </p:ext>
            </p:extLst>
          </p:nvPr>
        </p:nvGraphicFramePr>
        <p:xfrm>
          <a:off x="446088" y="2952402"/>
          <a:ext cx="2592387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2816346"/>
              </p:ext>
            </p:extLst>
          </p:nvPr>
        </p:nvGraphicFramePr>
        <p:xfrm>
          <a:off x="3023394" y="2924944"/>
          <a:ext cx="2736850" cy="258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Rectangle 2"/>
          <p:cNvSpPr txBox="1">
            <a:spLocks/>
          </p:cNvSpPr>
          <p:nvPr/>
        </p:nvSpPr>
        <p:spPr bwMode="auto">
          <a:xfrm>
            <a:off x="395288" y="2592883"/>
            <a:ext cx="2663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800" b="0" dirty="0" smtClean="0">
                <a:latin typeface="Calibri" pitchFamily="34" charset="0"/>
              </a:rPr>
              <a:t>201</a:t>
            </a:r>
            <a:r>
              <a:rPr lang="hu-HU" sz="1800" b="0" dirty="0" smtClean="0">
                <a:latin typeface="Calibri" pitchFamily="34" charset="0"/>
              </a:rPr>
              <a:t>3</a:t>
            </a:r>
            <a:endParaRPr lang="de-DE" sz="1800" b="0" dirty="0">
              <a:latin typeface="Calibri" pitchFamily="34" charset="0"/>
            </a:endParaRPr>
          </a:p>
        </p:txBody>
      </p:sp>
      <p:sp>
        <p:nvSpPr>
          <p:cNvPr id="20485" name="Rectangle 2"/>
          <p:cNvSpPr txBox="1">
            <a:spLocks/>
          </p:cNvSpPr>
          <p:nvPr/>
        </p:nvSpPr>
        <p:spPr bwMode="auto">
          <a:xfrm>
            <a:off x="3059113" y="2592883"/>
            <a:ext cx="26654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800" b="0" dirty="0" smtClean="0">
                <a:latin typeface="Calibri" pitchFamily="34" charset="0"/>
              </a:rPr>
              <a:t>201</a:t>
            </a:r>
            <a:r>
              <a:rPr lang="hu-HU" sz="1800" b="0" dirty="0" smtClean="0">
                <a:latin typeface="Calibri" pitchFamily="34" charset="0"/>
              </a:rPr>
              <a:t>4</a:t>
            </a:r>
            <a:endParaRPr lang="de-DE" sz="1800" b="0" dirty="0">
              <a:latin typeface="Calibri" pitchFamily="34" charset="0"/>
            </a:endParaRPr>
          </a:p>
        </p:txBody>
      </p:sp>
      <p:graphicFrame>
        <p:nvGraphicFramePr>
          <p:cNvPr id="13" name="Objec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60469357"/>
              </p:ext>
            </p:extLst>
          </p:nvPr>
        </p:nvGraphicFramePr>
        <p:xfrm>
          <a:off x="5651500" y="2936527"/>
          <a:ext cx="2808288" cy="260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7" name="Rectangle 2"/>
          <p:cNvSpPr txBox="1">
            <a:spLocks/>
          </p:cNvSpPr>
          <p:nvPr/>
        </p:nvSpPr>
        <p:spPr bwMode="auto">
          <a:xfrm>
            <a:off x="5724525" y="2592883"/>
            <a:ext cx="2663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800" b="0" dirty="0" smtClean="0">
                <a:latin typeface="Calibri" pitchFamily="34" charset="0"/>
              </a:rPr>
              <a:t>201</a:t>
            </a:r>
            <a:r>
              <a:rPr lang="hu-HU" sz="1800" b="0" dirty="0" smtClean="0">
                <a:latin typeface="Calibri" pitchFamily="34" charset="0"/>
              </a:rPr>
              <a:t>5</a:t>
            </a:r>
            <a:endParaRPr lang="de-DE" sz="1800" b="0" dirty="0">
              <a:latin typeface="Calibri" pitchFamily="34" charset="0"/>
            </a:endParaRPr>
          </a:p>
        </p:txBody>
      </p:sp>
      <p:sp>
        <p:nvSpPr>
          <p:cNvPr id="15" name="Szövegdoboz 8"/>
          <p:cNvSpPr txBox="1">
            <a:spLocks noChangeArrowheads="1"/>
          </p:cNvSpPr>
          <p:nvPr/>
        </p:nvSpPr>
        <p:spPr bwMode="auto">
          <a:xfrm>
            <a:off x="8027988" y="5734050"/>
            <a:ext cx="865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0" dirty="0">
                <a:latin typeface="+mj-lt"/>
              </a:rPr>
              <a:t>[in %]</a:t>
            </a:r>
            <a:endParaRPr lang="hu-HU" sz="1400" b="0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0" i="0" dirty="0"/>
              <a:t>Purchases:</a:t>
            </a:r>
            <a:r>
              <a:rPr lang="en-GB" altLang="zh-CN" dirty="0"/>
              <a:t/>
            </a:r>
            <a:br>
              <a:rPr lang="en-GB" altLang="zh-CN" dirty="0"/>
            </a:br>
            <a:r>
              <a:rPr lang="en-US" dirty="0"/>
              <a:t>Did you buy counterfeit (illegal, copied, acquired from un-certain source, illegally downloaded) product in the past year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1620292"/>
            <a:ext cx="8207375" cy="1034129"/>
          </a:xfrm>
        </p:spPr>
        <p:txBody>
          <a:bodyPr/>
          <a:lstStyle/>
          <a:p>
            <a:pPr eaLnBrk="1" hangingPunct="1"/>
            <a:r>
              <a:rPr lang="en-US" dirty="0" smtClean="0"/>
              <a:t>1</a:t>
            </a:r>
            <a:r>
              <a:rPr lang="hu-HU" dirty="0" smtClean="0"/>
              <a:t>8</a:t>
            </a:r>
            <a:r>
              <a:rPr lang="en-US" dirty="0" smtClean="0"/>
              <a:t>% </a:t>
            </a:r>
            <a:r>
              <a:rPr lang="en-US" dirty="0"/>
              <a:t>of Hungarian consumers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bought </a:t>
            </a:r>
            <a:r>
              <a:rPr lang="hu-H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fakes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last year</a:t>
            </a:r>
            <a:r>
              <a:rPr lang="hu-HU" dirty="0" smtClean="0"/>
              <a:t>-  </a:t>
            </a:r>
            <a:r>
              <a:rPr lang="hu-HU" dirty="0" smtClean="0">
                <a:solidFill>
                  <a:srgbClr val="00B050"/>
                </a:solidFill>
              </a:rPr>
              <a:t>more </a:t>
            </a:r>
            <a:r>
              <a:rPr lang="hu-HU" dirty="0" err="1" smtClean="0">
                <a:solidFill>
                  <a:srgbClr val="00B050"/>
                </a:solidFill>
              </a:rPr>
              <a:t>than</a:t>
            </a:r>
            <a:r>
              <a:rPr lang="hu-HU" dirty="0" smtClean="0">
                <a:solidFill>
                  <a:srgbClr val="00B050"/>
                </a:solidFill>
              </a:rPr>
              <a:t> </a:t>
            </a:r>
            <a:r>
              <a:rPr lang="hu-HU" dirty="0" err="1" smtClean="0">
                <a:solidFill>
                  <a:srgbClr val="00B050"/>
                </a:solidFill>
              </a:rPr>
              <a:t>before</a:t>
            </a:r>
            <a:r>
              <a:rPr lang="hu-HU" dirty="0" smtClean="0">
                <a:solidFill>
                  <a:srgbClr val="00B050"/>
                </a:solidFill>
              </a:rPr>
              <a:t>!</a:t>
            </a:r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Young people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inhabitants of Budapest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bought more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fakes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2058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717886"/>
            <a:ext cx="30765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0" i="0" dirty="0"/>
              <a:t>Attitude and Consumption / Internet </a:t>
            </a:r>
            <a:r>
              <a:rPr lang="en-GB" altLang="zh-CN" b="0" i="0" dirty="0" smtClean="0"/>
              <a:t>201</a:t>
            </a:r>
            <a:r>
              <a:rPr lang="hu-HU" altLang="zh-CN" b="0" i="0" dirty="0" smtClean="0"/>
              <a:t>5</a:t>
            </a:r>
            <a:r>
              <a:rPr lang="en-GB" altLang="zh-CN" b="0" i="0" dirty="0" smtClean="0"/>
              <a:t>:</a:t>
            </a:r>
            <a:r>
              <a:rPr lang="en-GB" altLang="zh-CN" dirty="0"/>
              <a:t/>
            </a:r>
            <a:br>
              <a:rPr lang="en-GB" altLang="zh-CN" dirty="0"/>
            </a:br>
            <a:r>
              <a:rPr lang="en-US" dirty="0" smtClean="0"/>
              <a:t>Knowledge of legal online services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70115"/>
            <a:ext cx="126381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59928"/>
            <a:ext cx="619124" cy="6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06" y="4953992"/>
            <a:ext cx="16192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476" y="5041171"/>
            <a:ext cx="1770861" cy="4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6"/>
          <p:cNvGrpSpPr/>
          <p:nvPr/>
        </p:nvGrpSpPr>
        <p:grpSpPr>
          <a:xfrm>
            <a:off x="5220072" y="4969164"/>
            <a:ext cx="1584176" cy="620075"/>
            <a:chOff x="5508104" y="4812936"/>
            <a:chExt cx="1584176" cy="620075"/>
          </a:xfrm>
        </p:grpSpPr>
        <p:sp>
          <p:nvSpPr>
            <p:cNvPr id="6" name="Rectangle 5"/>
            <p:cNvSpPr/>
            <p:nvPr/>
          </p:nvSpPr>
          <p:spPr>
            <a:xfrm>
              <a:off x="5508104" y="4812936"/>
              <a:ext cx="1584176" cy="620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340" y="4813887"/>
              <a:ext cx="1400400" cy="61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620292"/>
            <a:ext cx="8207375" cy="97872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Legal online services are getting used more often </a:t>
            </a:r>
            <a:r>
              <a:rPr lang="en-GB" dirty="0" smtClean="0"/>
              <a:t>in Hungary amongst those who are aware of them.</a:t>
            </a:r>
          </a:p>
          <a:p>
            <a:pPr algn="ctr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SzPct val="80000"/>
              <a:defRPr/>
            </a:pPr>
            <a:endParaRPr lang="hu-HU" dirty="0" smtClean="0">
              <a:solidFill>
                <a:srgbClr val="E03440"/>
              </a:solidFill>
            </a:endParaRPr>
          </a:p>
          <a:p>
            <a:pPr>
              <a:buSzPct val="80000"/>
              <a:defRPr/>
            </a:pPr>
            <a:r>
              <a:rPr lang="en-GB" dirty="0" smtClean="0">
                <a:solidFill>
                  <a:srgbClr val="E03440"/>
                </a:solidFill>
              </a:rPr>
              <a:t>In 2012 </a:t>
            </a:r>
            <a:r>
              <a:rPr lang="en-GB" b="1" dirty="0" smtClean="0">
                <a:solidFill>
                  <a:srgbClr val="E03440"/>
                </a:solidFill>
              </a:rPr>
              <a:t>only 45% </a:t>
            </a:r>
            <a:r>
              <a:rPr lang="en-GB" dirty="0" smtClean="0"/>
              <a:t>of the respondents </a:t>
            </a:r>
            <a:r>
              <a:rPr lang="en-GB" dirty="0" smtClean="0">
                <a:solidFill>
                  <a:srgbClr val="E03440"/>
                </a:solidFill>
              </a:rPr>
              <a:t>knew sources </a:t>
            </a:r>
            <a:r>
              <a:rPr lang="en-GB" dirty="0" smtClean="0"/>
              <a:t>on the internet where it is possible to </a:t>
            </a:r>
            <a:r>
              <a:rPr lang="en-GB" dirty="0" smtClean="0">
                <a:solidFill>
                  <a:srgbClr val="E03440"/>
                </a:solidFill>
              </a:rPr>
              <a:t>listen to or download music legally and in 2014 this proportion went up to </a:t>
            </a:r>
            <a:r>
              <a:rPr lang="en-GB" b="1" dirty="0" smtClean="0">
                <a:solidFill>
                  <a:srgbClr val="E03440"/>
                </a:solidFill>
              </a:rPr>
              <a:t>70%</a:t>
            </a:r>
            <a:r>
              <a:rPr lang="en-GB" dirty="0" smtClean="0">
                <a:solidFill>
                  <a:srgbClr val="E03440"/>
                </a:solidFill>
              </a:rPr>
              <a:t>! </a:t>
            </a:r>
          </a:p>
          <a:p>
            <a:pPr lvl="1">
              <a:buSzPct val="80000"/>
              <a:defRPr/>
            </a:pPr>
            <a:r>
              <a:rPr lang="en-GB" dirty="0" smtClean="0"/>
              <a:t>but in 2015, this result dropped to </a:t>
            </a:r>
            <a:r>
              <a:rPr lang="en-GB" b="1" dirty="0" smtClean="0">
                <a:solidFill>
                  <a:srgbClr val="E03440"/>
                </a:solidFill>
              </a:rPr>
              <a:t>59%</a:t>
            </a:r>
            <a:r>
              <a:rPr lang="en-GB" dirty="0" smtClean="0">
                <a:solidFill>
                  <a:srgbClr val="E03440"/>
                </a:solidFill>
              </a:rPr>
              <a:t> only again…</a:t>
            </a:r>
            <a:endParaRPr lang="en-GB" dirty="0" smtClean="0">
              <a:solidFill>
                <a:srgbClr val="ED1724"/>
              </a:solidFill>
            </a:endParaRPr>
          </a:p>
          <a:p>
            <a:pPr>
              <a:buSzPct val="80000"/>
              <a:defRPr/>
            </a:pPr>
            <a:r>
              <a:rPr lang="en-GB" dirty="0" smtClean="0"/>
              <a:t>while in </a:t>
            </a:r>
            <a:r>
              <a:rPr lang="en-GB" b="1" dirty="0" smtClean="0">
                <a:solidFill>
                  <a:srgbClr val="E03440"/>
                </a:solidFill>
              </a:rPr>
              <a:t>2012 70% </a:t>
            </a:r>
            <a:r>
              <a:rPr lang="en-GB" dirty="0" smtClean="0"/>
              <a:t>of those, who know such web sites,</a:t>
            </a:r>
            <a:r>
              <a:rPr lang="en-GB" dirty="0" smtClean="0">
                <a:solidFill>
                  <a:srgbClr val="E03440"/>
                </a:solidFill>
              </a:rPr>
              <a:t> used them, in </a:t>
            </a:r>
            <a:r>
              <a:rPr lang="en-GB" b="1" dirty="0" smtClean="0">
                <a:solidFill>
                  <a:srgbClr val="E03440"/>
                </a:solidFill>
              </a:rPr>
              <a:t>2014</a:t>
            </a:r>
            <a:r>
              <a:rPr lang="en-GB" dirty="0" smtClean="0">
                <a:solidFill>
                  <a:srgbClr val="E03440"/>
                </a:solidFill>
              </a:rPr>
              <a:t> this was </a:t>
            </a:r>
            <a:r>
              <a:rPr lang="en-GB" b="1" dirty="0" smtClean="0">
                <a:solidFill>
                  <a:srgbClr val="E03440"/>
                </a:solidFill>
              </a:rPr>
              <a:t>82%</a:t>
            </a:r>
            <a:endParaRPr lang="en-GB" dirty="0" smtClean="0"/>
          </a:p>
          <a:p>
            <a:pPr>
              <a:buSzPct val="80000"/>
              <a:defRPr/>
            </a:pPr>
            <a:r>
              <a:rPr lang="en-GB" b="1" dirty="0" smtClean="0">
                <a:solidFill>
                  <a:srgbClr val="E03440"/>
                </a:solidFill>
              </a:rPr>
              <a:t>only 36% </a:t>
            </a:r>
            <a:r>
              <a:rPr lang="en-GB" dirty="0" smtClean="0"/>
              <a:t>of the respondents think that it is </a:t>
            </a:r>
            <a:r>
              <a:rPr lang="en-GB" dirty="0" smtClean="0">
                <a:solidFill>
                  <a:srgbClr val="E03440"/>
                </a:solidFill>
              </a:rPr>
              <a:t>recognizable </a:t>
            </a:r>
            <a:r>
              <a:rPr lang="en-GB" dirty="0" smtClean="0"/>
              <a:t>that music, movies or other content have been posted on the internet </a:t>
            </a:r>
            <a:r>
              <a:rPr lang="en-GB" dirty="0" smtClean="0">
                <a:solidFill>
                  <a:srgbClr val="E03440"/>
                </a:solidFill>
              </a:rPr>
              <a:t>by legal means (in </a:t>
            </a:r>
            <a:r>
              <a:rPr lang="en-GB" b="1" dirty="0" smtClean="0">
                <a:solidFill>
                  <a:srgbClr val="E03440"/>
                </a:solidFill>
              </a:rPr>
              <a:t>2013: 29%</a:t>
            </a:r>
            <a:r>
              <a:rPr lang="en-GB" dirty="0" smtClean="0">
                <a:solidFill>
                  <a:srgbClr val="E03440"/>
                </a:solidFill>
              </a:rPr>
              <a:t>)</a:t>
            </a:r>
            <a:endParaRPr lang="en-GB" dirty="0" smtClean="0"/>
          </a:p>
          <a:p>
            <a:pPr>
              <a:buSzPct val="80000"/>
              <a:defRPr/>
            </a:pPr>
            <a:endParaRPr lang="hu-HU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5733256"/>
            <a:ext cx="1905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3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0" i="0" dirty="0"/>
              <a:t>Attitude and Consumption / Internet </a:t>
            </a:r>
            <a:r>
              <a:rPr lang="en-GB" altLang="zh-CN" b="0" i="0" dirty="0" smtClean="0"/>
              <a:t>201</a:t>
            </a:r>
            <a:r>
              <a:rPr lang="hu-HU" altLang="zh-CN" b="0" i="0" dirty="0" smtClean="0"/>
              <a:t>5</a:t>
            </a:r>
            <a:r>
              <a:rPr lang="en-GB" altLang="zh-CN" b="0" i="0" dirty="0" smtClean="0"/>
              <a:t>:</a:t>
            </a:r>
            <a:r>
              <a:rPr lang="en-GB" altLang="zh-CN" dirty="0"/>
              <a:t/>
            </a:r>
            <a:br>
              <a:rPr lang="en-GB" altLang="zh-CN" dirty="0"/>
            </a:br>
            <a:r>
              <a:rPr lang="en-US" altLang="zh-CN" dirty="0"/>
              <a:t>Would you </a:t>
            </a:r>
            <a:r>
              <a:rPr lang="hu-HU" altLang="zh-CN" dirty="0" smtClean="0"/>
              <a:t>be </a:t>
            </a:r>
            <a:r>
              <a:rPr lang="en-US" altLang="zh-CN" dirty="0" smtClean="0"/>
              <a:t>willing </a:t>
            </a:r>
            <a:r>
              <a:rPr lang="en-US" altLang="zh-CN" dirty="0"/>
              <a:t>to pay for downloading content from a legal source on the </a:t>
            </a:r>
            <a:r>
              <a:rPr lang="hu-HU" altLang="zh-CN" dirty="0" smtClean="0"/>
              <a:t>I</a:t>
            </a:r>
            <a:r>
              <a:rPr lang="en-US" altLang="zh-CN" dirty="0" err="1" smtClean="0"/>
              <a:t>nternet</a:t>
            </a:r>
            <a:r>
              <a:rPr lang="en-US" altLang="zh-CN" dirty="0" smtClean="0"/>
              <a:t>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620292"/>
            <a:ext cx="8207375" cy="646331"/>
          </a:xfrm>
        </p:spPr>
        <p:txBody>
          <a:bodyPr/>
          <a:lstStyle/>
          <a:p>
            <a:r>
              <a:rPr lang="hu-HU" dirty="0" smtClean="0">
                <a:solidFill>
                  <a:srgbClr val="00B050"/>
                </a:solidFill>
              </a:rPr>
              <a:t>Almost h</a:t>
            </a:r>
            <a:r>
              <a:rPr lang="en-US" dirty="0" err="1" smtClean="0">
                <a:solidFill>
                  <a:srgbClr val="00B050"/>
                </a:solidFill>
              </a:rPr>
              <a:t>alf</a:t>
            </a:r>
            <a:r>
              <a:rPr lang="en-US" dirty="0" smtClean="0">
                <a:solidFill>
                  <a:srgbClr val="00B050"/>
                </a:solidFill>
              </a:rPr>
              <a:t> of the respondents </a:t>
            </a:r>
            <a:r>
              <a:rPr lang="en-US" u="sng" dirty="0" smtClean="0">
                <a:solidFill>
                  <a:srgbClr val="00B050"/>
                </a:solidFill>
              </a:rPr>
              <a:t>would not pay </a:t>
            </a:r>
            <a:r>
              <a:rPr lang="en-US" dirty="0" smtClean="0"/>
              <a:t>for downloading content from the Internet</a:t>
            </a:r>
            <a:r>
              <a:rPr lang="hu-HU" dirty="0" smtClean="0"/>
              <a:t> </a:t>
            </a:r>
            <a:endParaRPr lang="en-US" dirty="0"/>
          </a:p>
        </p:txBody>
      </p:sp>
      <p:graphicFrame>
        <p:nvGraphicFramePr>
          <p:cNvPr id="10" name="Diagram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948705117"/>
              </p:ext>
            </p:extLst>
          </p:nvPr>
        </p:nvGraphicFramePr>
        <p:xfrm>
          <a:off x="468313" y="2133600"/>
          <a:ext cx="8207375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8"/>
          <p:cNvSpPr txBox="1">
            <a:spLocks noChangeArrowheads="1"/>
          </p:cNvSpPr>
          <p:nvPr/>
        </p:nvSpPr>
        <p:spPr bwMode="auto">
          <a:xfrm>
            <a:off x="8027988" y="5734050"/>
            <a:ext cx="865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0" dirty="0">
                <a:latin typeface="+mj-lt"/>
              </a:rPr>
              <a:t>[in %]</a:t>
            </a:r>
            <a:endParaRPr lang="hu-HU" sz="1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6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i="0" dirty="0"/>
              <a:t>C</a:t>
            </a:r>
            <a:r>
              <a:rPr lang="en-US" altLang="zh-CN" i="0" dirty="0" err="1"/>
              <a:t>onsumers</a:t>
            </a:r>
            <a:r>
              <a:rPr lang="en-US" altLang="zh-CN" i="0" dirty="0"/>
              <a:t>' awareness in relation to the consequences of counterfeiting</a:t>
            </a:r>
            <a:endParaRPr lang="de-DE" i="0" dirty="0"/>
          </a:p>
        </p:txBody>
      </p:sp>
      <p:sp>
        <p:nvSpPr>
          <p:cNvPr id="2" name="Rectangle 1"/>
          <p:cNvSpPr/>
          <p:nvPr/>
        </p:nvSpPr>
        <p:spPr>
          <a:xfrm>
            <a:off x="468313" y="1700808"/>
            <a:ext cx="820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0" dirty="0" smtClean="0">
                <a:latin typeface="+mj-lt"/>
                <a:ea typeface="Times New Roman"/>
                <a:cs typeface="Times New Roman"/>
              </a:rPr>
              <a:t>“Counterfeit </a:t>
            </a:r>
            <a:r>
              <a:rPr lang="en-US" sz="2400" b="0" dirty="0">
                <a:latin typeface="+mj-lt"/>
                <a:ea typeface="Times New Roman"/>
                <a:cs typeface="Times New Roman"/>
              </a:rPr>
              <a:t>products are as good in </a:t>
            </a:r>
            <a:r>
              <a:rPr lang="en-US" sz="2400" dirty="0">
                <a:solidFill>
                  <a:srgbClr val="E03440"/>
                </a:solidFill>
                <a:latin typeface="+mj-lt"/>
                <a:ea typeface="Times New Roman"/>
                <a:cs typeface="Times New Roman"/>
              </a:rPr>
              <a:t>quality</a:t>
            </a:r>
            <a:r>
              <a:rPr lang="en-US" sz="2400" b="0" dirty="0">
                <a:solidFill>
                  <a:srgbClr val="E0344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400" b="0" dirty="0">
                <a:latin typeface="+mj-lt"/>
                <a:ea typeface="Times New Roman"/>
                <a:cs typeface="Times New Roman"/>
              </a:rPr>
              <a:t>as </a:t>
            </a:r>
            <a:r>
              <a:rPr lang="en-US" sz="2400" b="0" dirty="0" smtClean="0">
                <a:latin typeface="+mj-lt"/>
                <a:ea typeface="Times New Roman"/>
                <a:cs typeface="Times New Roman"/>
              </a:rPr>
              <a:t>originals”</a:t>
            </a:r>
            <a:endParaRPr lang="hu-HU" sz="2400" b="0" dirty="0">
              <a:latin typeface="+mj-lt"/>
              <a:ea typeface="SimSun"/>
              <a:cs typeface="Times New Roman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2054929350"/>
              </p:ext>
            </p:extLst>
          </p:nvPr>
        </p:nvGraphicFramePr>
        <p:xfrm>
          <a:off x="971600" y="2204864"/>
          <a:ext cx="6480720" cy="64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468312" y="3172326"/>
            <a:ext cx="8207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0" dirty="0" smtClean="0">
                <a:latin typeface="+mj-lt"/>
                <a:ea typeface="Times New Roman"/>
                <a:cs typeface="Times New Roman"/>
              </a:rPr>
              <a:t>“</a:t>
            </a:r>
            <a:r>
              <a:rPr lang="en-US" sz="2400" b="0" dirty="0" smtClean="0">
                <a:latin typeface="+mj-lt"/>
                <a:ea typeface="Times New Roman"/>
                <a:cs typeface="Times New Roman"/>
              </a:rPr>
              <a:t>In the long run it is </a:t>
            </a:r>
            <a:r>
              <a:rPr lang="en-US" sz="2400" dirty="0" smtClean="0">
                <a:solidFill>
                  <a:srgbClr val="E03440"/>
                </a:solidFill>
                <a:latin typeface="+mj-lt"/>
                <a:ea typeface="Times New Roman"/>
                <a:cs typeface="Times New Roman"/>
              </a:rPr>
              <a:t>more profitable </a:t>
            </a:r>
            <a:r>
              <a:rPr lang="en-US" sz="2400" b="0" dirty="0" smtClean="0">
                <a:latin typeface="+mj-lt"/>
                <a:ea typeface="Times New Roman"/>
                <a:cs typeface="Times New Roman"/>
              </a:rPr>
              <a:t>to choose an </a:t>
            </a:r>
            <a:r>
              <a:rPr lang="en-US" sz="2400" dirty="0" smtClean="0">
                <a:solidFill>
                  <a:srgbClr val="E03440"/>
                </a:solidFill>
                <a:latin typeface="+mj-lt"/>
                <a:ea typeface="Times New Roman"/>
                <a:cs typeface="Times New Roman"/>
              </a:rPr>
              <a:t>original product</a:t>
            </a:r>
            <a:r>
              <a:rPr lang="en-US" sz="2400" b="0" dirty="0" smtClean="0">
                <a:latin typeface="+mj-lt"/>
                <a:ea typeface="Times New Roman"/>
                <a:cs typeface="Times New Roman"/>
              </a:rPr>
              <a:t>”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141506684"/>
              </p:ext>
            </p:extLst>
          </p:nvPr>
        </p:nvGraphicFramePr>
        <p:xfrm>
          <a:off x="1115616" y="4077072"/>
          <a:ext cx="6480720" cy="64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8"/>
          <p:cNvSpPr txBox="1">
            <a:spLocks noChangeArrowheads="1"/>
          </p:cNvSpPr>
          <p:nvPr/>
        </p:nvSpPr>
        <p:spPr bwMode="auto">
          <a:xfrm>
            <a:off x="8027988" y="5734050"/>
            <a:ext cx="865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0" dirty="0">
                <a:latin typeface="+mj-lt"/>
              </a:rPr>
              <a:t>[in %]</a:t>
            </a:r>
            <a:endParaRPr lang="hu-HU" sz="1400" b="0" dirty="0">
              <a:latin typeface="+mj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70970"/>
            <a:ext cx="5734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/>
              <a:t>NBAC’s website</a:t>
            </a:r>
            <a:r>
              <a:rPr lang="de-DE" sz="3600" dirty="0"/>
              <a:t> - www.hamisitasellen.hu</a:t>
            </a:r>
            <a:endParaRPr lang="en-US" sz="36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67742" y="1772816"/>
            <a:ext cx="4536306" cy="2096748"/>
          </a:xfrm>
        </p:spPr>
        <p:txBody>
          <a:bodyPr/>
          <a:lstStyle/>
          <a:p>
            <a:pPr marL="180975" lvl="1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600" dirty="0"/>
              <a:t>Programs, exhibitions, conferences</a:t>
            </a:r>
          </a:p>
          <a:p>
            <a:pPr marL="180975" lvl="1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600" dirty="0"/>
              <a:t>Reports, surveys</a:t>
            </a:r>
          </a:p>
          <a:p>
            <a:pPr marL="180975" lvl="1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1600" dirty="0"/>
              <a:t>Law sources</a:t>
            </a:r>
          </a:p>
          <a:p>
            <a:pPr marL="180975" lvl="1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5555F"/>
                </a:solidFill>
                <a:latin typeface="Calibri" pitchFamily="34" charset="0"/>
              </a:rPr>
              <a:t>FAQ  for consumers and for </a:t>
            </a:r>
            <a:r>
              <a:rPr lang="en-US" sz="1600" dirty="0" smtClean="0">
                <a:solidFill>
                  <a:srgbClr val="E5555F"/>
                </a:solidFill>
                <a:latin typeface="Calibri" pitchFamily="34" charset="0"/>
              </a:rPr>
              <a:t>enterprises</a:t>
            </a:r>
            <a:endParaRPr lang="hu-HU" sz="1600" dirty="0" smtClean="0">
              <a:solidFill>
                <a:srgbClr val="E5555F"/>
              </a:solidFill>
              <a:latin typeface="Calibri" pitchFamily="34" charset="0"/>
            </a:endParaRPr>
          </a:p>
          <a:p>
            <a:pPr marL="581025" lvl="2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hu-HU" sz="1600" dirty="0" err="1" smtClean="0">
                <a:solidFill>
                  <a:srgbClr val="E5555F"/>
                </a:solidFill>
                <a:latin typeface="Calibri" pitchFamily="34" charset="0"/>
              </a:rPr>
              <a:t>What</a:t>
            </a:r>
            <a:r>
              <a:rPr lang="hu-HU" sz="1600" dirty="0" smtClean="0">
                <a:solidFill>
                  <a:srgbClr val="E5555F"/>
                </a:solidFill>
                <a:latin typeface="Calibri" pitchFamily="34" charset="0"/>
              </a:rPr>
              <a:t> </a:t>
            </a:r>
            <a:r>
              <a:rPr lang="hu-HU" sz="1600" dirty="0" err="1" smtClean="0">
                <a:solidFill>
                  <a:srgbClr val="E5555F"/>
                </a:solidFill>
                <a:latin typeface="Calibri" pitchFamily="34" charset="0"/>
              </a:rPr>
              <a:t>to</a:t>
            </a:r>
            <a:r>
              <a:rPr lang="hu-HU" sz="1600" dirty="0" smtClean="0">
                <a:solidFill>
                  <a:srgbClr val="E5555F"/>
                </a:solidFill>
                <a:latin typeface="Calibri" pitchFamily="34" charset="0"/>
              </a:rPr>
              <a:t> </a:t>
            </a:r>
            <a:r>
              <a:rPr lang="hu-HU" sz="1600" dirty="0" err="1" smtClean="0">
                <a:solidFill>
                  <a:srgbClr val="E5555F"/>
                </a:solidFill>
                <a:latin typeface="Calibri" pitchFamily="34" charset="0"/>
              </a:rPr>
              <a:t>do</a:t>
            </a:r>
            <a:r>
              <a:rPr lang="hu-HU" sz="1600" dirty="0" smtClean="0">
                <a:solidFill>
                  <a:srgbClr val="E5555F"/>
                </a:solidFill>
                <a:latin typeface="Calibri" pitchFamily="34" charset="0"/>
              </a:rPr>
              <a:t> </a:t>
            </a:r>
            <a:r>
              <a:rPr lang="hu-HU" sz="1600" dirty="0" err="1" smtClean="0">
                <a:solidFill>
                  <a:srgbClr val="E5555F"/>
                </a:solidFill>
                <a:latin typeface="Calibri" pitchFamily="34" charset="0"/>
              </a:rPr>
              <a:t>guide</a:t>
            </a:r>
            <a:endParaRPr lang="en-US" sz="1600" dirty="0">
              <a:solidFill>
                <a:srgbClr val="E5555F"/>
              </a:solidFill>
              <a:latin typeface="Calibri" pitchFamily="34" charset="0"/>
            </a:endParaRPr>
          </a:p>
          <a:p>
            <a:pPr marL="180975" lvl="1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600" dirty="0"/>
              <a:t>News about counterfeiting in Hungary and abroad</a:t>
            </a:r>
          </a:p>
          <a:p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4294967295"/>
          </p:nvPr>
        </p:nvSpPr>
        <p:spPr>
          <a:xfrm>
            <a:off x="5292080" y="1556792"/>
            <a:ext cx="3744416" cy="2731872"/>
          </a:xfrm>
        </p:spPr>
        <p:txBody>
          <a:bodyPr/>
          <a:lstStyle/>
          <a:p>
            <a:pPr marL="180975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 smtClean="0"/>
              <a:t>NBAC members</a:t>
            </a:r>
          </a:p>
          <a:p>
            <a:pPr marL="180975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 smtClean="0"/>
              <a:t>Governmental organisations</a:t>
            </a:r>
          </a:p>
          <a:p>
            <a:pPr marL="180975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 smtClean="0"/>
              <a:t>NGOs</a:t>
            </a:r>
          </a:p>
          <a:p>
            <a:pPr marL="180975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 smtClean="0"/>
              <a:t>Enterprises</a:t>
            </a:r>
          </a:p>
          <a:p>
            <a:pPr marL="180975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 smtClean="0"/>
              <a:t>Consumers</a:t>
            </a:r>
          </a:p>
          <a:p>
            <a:pPr marL="180975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 smtClean="0"/>
              <a:t>Students</a:t>
            </a:r>
          </a:p>
          <a:p>
            <a:pPr marL="180975" indent="-180975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 smtClean="0"/>
              <a:t>Media</a:t>
            </a:r>
          </a:p>
          <a:p>
            <a:endParaRPr lang="de-DE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5111750" y="1124744"/>
            <a:ext cx="4032250" cy="461665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E5555F"/>
                </a:solidFill>
              </a:rPr>
              <a:t>For whom</a:t>
            </a:r>
            <a:r>
              <a:rPr lang="en-US" sz="2000" b="1" dirty="0" smtClean="0">
                <a:solidFill>
                  <a:srgbClr val="E5555F"/>
                </a:solidFill>
              </a:rPr>
              <a:t>?</a:t>
            </a:r>
            <a:endParaRPr lang="en-US" sz="2000" b="1" dirty="0">
              <a:solidFill>
                <a:srgbClr val="E5555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2048" y="1340768"/>
            <a:ext cx="4572000" cy="7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E5555F"/>
                </a:solidFill>
                <a:latin typeface="+mn-lt"/>
              </a:rPr>
              <a:t>Information and news portal </a:t>
            </a:r>
          </a:p>
        </p:txBody>
      </p:sp>
      <p:pic>
        <p:nvPicPr>
          <p:cNvPr id="11" name="Kép 10" descr="hent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41764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17032"/>
            <a:ext cx="4320480" cy="2913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KUME~1\CHRIST~1\LOKALE~1\Temp\EPM64.tmp\NOKAMU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2286000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u="sng" dirty="0" err="1" smtClean="0">
                <a:uFill>
                  <a:solidFill>
                    <a:srgbClr val="C00000"/>
                  </a:solidFill>
                </a:uFill>
                <a:latin typeface="Calibri" pitchFamily="34" charset="0"/>
                <a:cs typeface="Tahoma" pitchFamily="34" charset="0"/>
              </a:rPr>
              <a:t>Awareness</a:t>
            </a:r>
            <a:r>
              <a:rPr lang="de-DE" sz="3200" b="1" u="sng" dirty="0" smtClean="0">
                <a:uFill>
                  <a:solidFill>
                    <a:srgbClr val="C00000"/>
                  </a:solidFill>
                </a:uFill>
                <a:latin typeface="Calibri" pitchFamily="34" charset="0"/>
                <a:cs typeface="Tahoma" pitchFamily="34" charset="0"/>
              </a:rPr>
              <a:t> </a:t>
            </a:r>
            <a:r>
              <a:rPr lang="de-DE" sz="3200" b="1" u="sng" dirty="0" err="1" smtClean="0">
                <a:uFill>
                  <a:solidFill>
                    <a:srgbClr val="C00000"/>
                  </a:solidFill>
                </a:uFill>
                <a:latin typeface="Calibri" pitchFamily="34" charset="0"/>
                <a:cs typeface="Tahoma" pitchFamily="34" charset="0"/>
              </a:rPr>
              <a:t>raising</a:t>
            </a:r>
            <a:endParaRPr lang="de-DE" sz="3200" b="1" u="sng" dirty="0" smtClean="0">
              <a:uFill>
                <a:solidFill>
                  <a:srgbClr val="C00000"/>
                </a:solidFill>
              </a:u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1268" name="Kép 1" descr="HENT-logo_sz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5929313"/>
            <a:ext cx="7143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4857750"/>
            <a:ext cx="12700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 4"/>
          <p:cNvGraphicFramePr/>
          <p:nvPr/>
        </p:nvGraphicFramePr>
        <p:xfrm>
          <a:off x="1214414" y="928670"/>
          <a:ext cx="692948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271" name="Picture 3" descr="L:\HENTes\Kampányok\kiallitas\vandor\taliandorogd\Kassay Róbert - a fotók a Művészetek Völgye 2010. fesztiválon, a Hamis tárgyak kiállításán készültek\Hamis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628775"/>
            <a:ext cx="207803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13" y="6143625"/>
            <a:ext cx="1930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12038" y="2071688"/>
            <a:ext cx="1731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3429000"/>
            <a:ext cx="1428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5600" y="609282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8713" y="333375"/>
            <a:ext cx="110331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4" descr="K:\HENTes\Kampányok\kiallitas\vandor\volt\Kiallitas_sopron\honlapra_sopron\P114043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3141663"/>
            <a:ext cx="13684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Szövegdoboz 14"/>
          <p:cNvSpPr txBox="1">
            <a:spLocks noChangeArrowheads="1"/>
          </p:cNvSpPr>
          <p:nvPr/>
        </p:nvSpPr>
        <p:spPr bwMode="auto">
          <a:xfrm>
            <a:off x="5943600" y="6092825"/>
            <a:ext cx="1722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latin typeface="Calibri" pitchFamily="34" charset="0"/>
              </a:rPr>
              <a:t>Facebook.com/NoKamu</a:t>
            </a:r>
          </a:p>
        </p:txBody>
      </p:sp>
      <p:sp>
        <p:nvSpPr>
          <p:cNvPr id="11279" name="Szövegdoboz 15"/>
          <p:cNvSpPr txBox="1">
            <a:spLocks noChangeArrowheads="1"/>
          </p:cNvSpPr>
          <p:nvPr/>
        </p:nvSpPr>
        <p:spPr bwMode="auto">
          <a:xfrm>
            <a:off x="6011863" y="6381750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latin typeface="Calibri" pitchFamily="34" charset="0"/>
              </a:rPr>
              <a:t>http://nokamu.postr.hu/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03440"/>
                </a:solidFill>
              </a:rPr>
              <a:t>More efficient enforcement!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endParaRPr lang="hu-HU" dirty="0" smtClean="0"/>
          </a:p>
          <a:p>
            <a:pPr>
              <a:buNone/>
            </a:pPr>
            <a:r>
              <a:rPr lang="hu-HU" sz="3200" b="1" dirty="0" err="1" smtClean="0"/>
              <a:t>Training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enforcement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authorities</a:t>
            </a:r>
            <a:endParaRPr lang="hu-HU" sz="3200" b="1" dirty="0" smtClean="0"/>
          </a:p>
          <a:p>
            <a:pPr lvl="1">
              <a:buFontTx/>
              <a:buChar char="-"/>
            </a:pPr>
            <a:r>
              <a:rPr lang="hu-HU" sz="2800" b="1" dirty="0" err="1" smtClean="0"/>
              <a:t>Seminar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customs</a:t>
            </a:r>
            <a:r>
              <a:rPr lang="hu-HU" sz="2800" dirty="0" smtClean="0"/>
              <a:t> </a:t>
            </a:r>
            <a:r>
              <a:rPr lang="hu-HU" sz="2800" dirty="0" err="1" smtClean="0"/>
              <a:t>officers</a:t>
            </a:r>
            <a:r>
              <a:rPr lang="hu-HU" sz="2800" dirty="0" smtClean="0"/>
              <a:t> 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application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b="1" dirty="0" err="1" smtClean="0"/>
              <a:t>new</a:t>
            </a:r>
            <a:r>
              <a:rPr lang="hu-HU" sz="2800" b="1" dirty="0" smtClean="0"/>
              <a:t> EU </a:t>
            </a:r>
            <a:r>
              <a:rPr lang="hu-HU" sz="2800" b="1" dirty="0" err="1" smtClean="0"/>
              <a:t>Customs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Regulation</a:t>
            </a:r>
            <a:r>
              <a:rPr lang="hu-HU" sz="2800" b="1" dirty="0" smtClean="0"/>
              <a:t> </a:t>
            </a:r>
            <a:r>
              <a:rPr lang="hu-HU" sz="2800" dirty="0" err="1" smtClean="0"/>
              <a:t>effective</a:t>
            </a:r>
            <a:r>
              <a:rPr lang="hu-HU" sz="2800" dirty="0" smtClean="0"/>
              <a:t> </a:t>
            </a:r>
            <a:r>
              <a:rPr lang="hu-HU" sz="2800" dirty="0" err="1" smtClean="0"/>
              <a:t>as</a:t>
            </a:r>
            <a:r>
              <a:rPr lang="hu-HU" sz="2800" dirty="0" smtClean="0"/>
              <a:t> of </a:t>
            </a:r>
            <a:r>
              <a:rPr lang="hu-HU" sz="2800" dirty="0" err="1" smtClean="0"/>
              <a:t>January</a:t>
            </a:r>
            <a:r>
              <a:rPr lang="hu-HU" sz="2800" dirty="0" smtClean="0"/>
              <a:t> 1, 2014 </a:t>
            </a:r>
          </a:p>
          <a:p>
            <a:pPr lvl="1">
              <a:buFontTx/>
              <a:buChar char="-"/>
            </a:pPr>
            <a:r>
              <a:rPr lang="hu-HU" sz="2800" dirty="0" smtClean="0"/>
              <a:t>IPR </a:t>
            </a:r>
            <a:r>
              <a:rPr lang="hu-HU" sz="2800" dirty="0" err="1" smtClean="0"/>
              <a:t>training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staff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Hungarian</a:t>
            </a:r>
            <a:r>
              <a:rPr lang="hu-HU" sz="2800" dirty="0" smtClean="0"/>
              <a:t> </a:t>
            </a:r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Promotion</a:t>
            </a:r>
            <a:r>
              <a:rPr lang="hu-HU" sz="2800" dirty="0" smtClean="0"/>
              <a:t> </a:t>
            </a:r>
            <a:r>
              <a:rPr lang="hu-HU" sz="2800" dirty="0" err="1" smtClean="0"/>
              <a:t>Angency</a:t>
            </a:r>
            <a:r>
              <a:rPr lang="hu-HU" sz="2800" dirty="0" smtClean="0"/>
              <a:t> (HITA)</a:t>
            </a:r>
          </a:p>
          <a:p>
            <a:pPr lvl="1">
              <a:buFontTx/>
              <a:buChar char="-"/>
            </a:pPr>
            <a:r>
              <a:rPr lang="hu-HU" sz="2800" b="1" dirty="0" err="1" smtClean="0"/>
              <a:t>Training</a:t>
            </a:r>
            <a:r>
              <a:rPr lang="hu-HU" sz="2800" dirty="0" smtClean="0"/>
              <a:t> of 60 </a:t>
            </a:r>
            <a:r>
              <a:rPr lang="hu-HU" sz="2800" dirty="0" err="1" smtClean="0"/>
              <a:t>customs</a:t>
            </a:r>
            <a:r>
              <a:rPr lang="hu-HU" sz="2800" dirty="0" smtClean="0"/>
              <a:t> </a:t>
            </a:r>
            <a:r>
              <a:rPr lang="hu-HU" sz="2800" dirty="0" err="1" smtClean="0"/>
              <a:t>officers</a:t>
            </a:r>
            <a:r>
              <a:rPr lang="hu-HU" sz="2800" dirty="0" smtClean="0"/>
              <a:t> (IPR </a:t>
            </a:r>
            <a:r>
              <a:rPr lang="hu-HU" sz="2800" dirty="0" err="1" smtClean="0"/>
              <a:t>search</a:t>
            </a:r>
            <a:r>
              <a:rPr lang="hu-HU" sz="2800" dirty="0" smtClean="0"/>
              <a:t>, </a:t>
            </a:r>
            <a:r>
              <a:rPr lang="hu-HU" sz="2800" dirty="0" err="1" smtClean="0"/>
              <a:t>databases</a:t>
            </a:r>
            <a:r>
              <a:rPr lang="hu-HU" sz="2800" dirty="0" smtClean="0"/>
              <a:t>)</a:t>
            </a:r>
          </a:p>
          <a:p>
            <a:pPr>
              <a:buNone/>
            </a:pPr>
            <a:endParaRPr lang="hu-HU" sz="2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03440"/>
                </a:solidFill>
              </a:rPr>
              <a:t>Better-informed consumers and internet users!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Priority target group: Youngsters</a:t>
            </a:r>
          </a:p>
          <a:p>
            <a:pPr lvl="1">
              <a:buFontTx/>
              <a:buChar char="-"/>
            </a:pPr>
            <a:r>
              <a:rPr lang="en-GB" dirty="0" smtClean="0"/>
              <a:t>Video spot competition, creative competitions</a:t>
            </a:r>
          </a:p>
          <a:p>
            <a:pPr lvl="1">
              <a:buFontTx/>
              <a:buChar char="-"/>
            </a:pPr>
            <a:r>
              <a:rPr lang="en-GB" dirty="0" smtClean="0"/>
              <a:t>Teacher’s competition: outline teaching materials on IP </a:t>
            </a:r>
          </a:p>
          <a:p>
            <a:pPr lvl="1">
              <a:buFontTx/>
              <a:buChar char="-"/>
            </a:pPr>
            <a:r>
              <a:rPr lang="en-GB" dirty="0" smtClean="0"/>
              <a:t>Seminar on IPR enforcement at ELTE upon the invitation of Civil </a:t>
            </a:r>
            <a:r>
              <a:rPr lang="en-GB" dirty="0" err="1" smtClean="0"/>
              <a:t>Departement</a:t>
            </a:r>
            <a:endParaRPr lang="en-GB" dirty="0" smtClean="0"/>
          </a:p>
          <a:p>
            <a:r>
              <a:rPr lang="en-GB" b="1" dirty="0" smtClean="0"/>
              <a:t>‘</a:t>
            </a:r>
            <a:r>
              <a:rPr lang="en-GB" b="1" dirty="0" err="1" smtClean="0"/>
              <a:t>Webshops</a:t>
            </a:r>
            <a:r>
              <a:rPr lang="en-GB" b="1" dirty="0" smtClean="0"/>
              <a:t>, online pharmacies – online sale of health related products’ </a:t>
            </a:r>
            <a:r>
              <a:rPr lang="en-GB" dirty="0" smtClean="0"/>
              <a:t> 2nd National Conference – NBAC presentation</a:t>
            </a:r>
          </a:p>
          <a:p>
            <a:pPr lvl="0"/>
            <a:r>
              <a:rPr lang="en-GB" b="1" dirty="0" smtClean="0">
                <a:latin typeface="Calibri" pitchFamily="34" charset="0"/>
              </a:rPr>
              <a:t>Distribution of flyers and </a:t>
            </a:r>
            <a:r>
              <a:rPr lang="en-US" b="1" dirty="0" smtClean="0">
                <a:latin typeface="Calibri" pitchFamily="34" charset="0"/>
              </a:rPr>
              <a:t>labels at retailers of consumer electronics </a:t>
            </a:r>
          </a:p>
          <a:p>
            <a:pPr lvl="0"/>
            <a:r>
              <a:rPr lang="en-US" b="1" dirty="0" smtClean="0">
                <a:latin typeface="Calibri" pitchFamily="34" charset="0"/>
              </a:rPr>
              <a:t>Campaign against medicine counterfeiting</a:t>
            </a:r>
            <a:endParaRPr lang="hu-HU" b="1" dirty="0" smtClean="0">
              <a:latin typeface="Calibri" pitchFamily="34" charset="0"/>
            </a:endParaRPr>
          </a:p>
          <a:p>
            <a:pPr lvl="0"/>
            <a:endParaRPr lang="en-US" b="1" dirty="0" smtClean="0">
              <a:latin typeface="Calibri" pitchFamily="34" charset="0"/>
            </a:endParaRPr>
          </a:p>
          <a:p>
            <a:endParaRPr lang="hu-H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8680"/>
            <a:ext cx="1428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1731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941168"/>
            <a:ext cx="12700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Cooperation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E03440"/>
                </a:solidFill>
              </a:rPr>
              <a:t>New Cooperation Agreements </a:t>
            </a:r>
            <a:r>
              <a:rPr lang="en-GB" dirty="0" smtClean="0"/>
              <a:t>with the </a:t>
            </a:r>
            <a:r>
              <a:rPr lang="en-GB" b="1" dirty="0" smtClean="0"/>
              <a:t>National Food Chain Safety Office, Professional Association of Hungarian Car Industry</a:t>
            </a:r>
            <a:r>
              <a:rPr lang="en-GB" dirty="0" smtClean="0"/>
              <a:t>, with the </a:t>
            </a:r>
            <a:r>
              <a:rPr lang="en-GB" b="1" dirty="0" smtClean="0"/>
              <a:t>Media Service Support and Trustee Fund </a:t>
            </a:r>
            <a:r>
              <a:rPr lang="en-GB" dirty="0" smtClean="0"/>
              <a:t>and the </a:t>
            </a:r>
            <a:r>
              <a:rPr lang="en-GB" b="1" dirty="0" smtClean="0"/>
              <a:t>Hungarian Marks Association</a:t>
            </a:r>
          </a:p>
          <a:p>
            <a:r>
              <a:rPr lang="en-GB" b="1" dirty="0" smtClean="0"/>
              <a:t>BSA – NBAC Campaign </a:t>
            </a:r>
            <a:r>
              <a:rPr lang="en-GB" dirty="0" smtClean="0"/>
              <a:t>against the illegal use of </a:t>
            </a:r>
            <a:r>
              <a:rPr lang="en-GB" dirty="0" err="1" smtClean="0"/>
              <a:t>softwares</a:t>
            </a:r>
            <a:endParaRPr lang="en-GB" dirty="0" smtClean="0"/>
          </a:p>
          <a:p>
            <a:r>
              <a:rPr lang="en-GB" dirty="0" err="1" smtClean="0"/>
              <a:t>HIPAvilon</a:t>
            </a:r>
            <a:r>
              <a:rPr lang="en-GB" dirty="0" smtClean="0"/>
              <a:t> Intellectual Property Agency – Design Week Budapest – </a:t>
            </a:r>
            <a:r>
              <a:rPr lang="en-GB" b="1" dirty="0" smtClean="0"/>
              <a:t>IP advice</a:t>
            </a:r>
            <a:r>
              <a:rPr lang="en-GB" dirty="0" smtClean="0"/>
              <a:t> with the NBAC</a:t>
            </a:r>
          </a:p>
          <a:p>
            <a:r>
              <a:rPr lang="en-GB" b="1" dirty="0" smtClean="0"/>
              <a:t>International Operation </a:t>
            </a:r>
            <a:r>
              <a:rPr lang="en-GB" b="1" dirty="0" err="1" smtClean="0"/>
              <a:t>Pangea</a:t>
            </a:r>
            <a:r>
              <a:rPr lang="en-GB" b="1" dirty="0" smtClean="0"/>
              <a:t> VI</a:t>
            </a:r>
            <a:r>
              <a:rPr lang="hu-HU" b="1" dirty="0" smtClean="0"/>
              <a:t>I</a:t>
            </a:r>
            <a:r>
              <a:rPr lang="en-GB" b="1" dirty="0" smtClean="0"/>
              <a:t>I </a:t>
            </a:r>
            <a:r>
              <a:rPr lang="en-GB" dirty="0" smtClean="0"/>
              <a:t>with the assistance of the NBAC </a:t>
            </a:r>
            <a:r>
              <a:rPr lang="hu-HU" dirty="0" err="1" smtClean="0"/>
              <a:t>June</a:t>
            </a:r>
            <a:r>
              <a:rPr lang="en-GB" dirty="0" smtClean="0"/>
              <a:t> (</a:t>
            </a:r>
            <a:r>
              <a:rPr lang="hu-HU" dirty="0" smtClean="0"/>
              <a:t>NBAC, </a:t>
            </a:r>
            <a:r>
              <a:rPr lang="en-GB" dirty="0" smtClean="0"/>
              <a:t>Police, Customs, </a:t>
            </a:r>
            <a:r>
              <a:rPr lang="hu-HU" dirty="0" smtClean="0"/>
              <a:t>OGYÉI </a:t>
            </a:r>
            <a:r>
              <a:rPr lang="en-GB" dirty="0" smtClean="0"/>
              <a:t>- Pharmaceutical Institution)</a:t>
            </a:r>
            <a:endParaRPr lang="hu-HU" dirty="0" smtClean="0"/>
          </a:p>
          <a:p>
            <a:r>
              <a:rPr lang="hu-HU" b="1" dirty="0" smtClean="0">
                <a:solidFill>
                  <a:srgbClr val="E03440"/>
                </a:solidFill>
              </a:rPr>
              <a:t>MOU </a:t>
            </a:r>
            <a:r>
              <a:rPr lang="hu-HU" b="1" dirty="0" err="1" smtClean="0">
                <a:solidFill>
                  <a:srgbClr val="E03440"/>
                </a:solidFill>
              </a:rPr>
              <a:t>against</a:t>
            </a:r>
            <a:r>
              <a:rPr lang="hu-HU" b="1" dirty="0" smtClean="0">
                <a:solidFill>
                  <a:srgbClr val="E03440"/>
                </a:solidFill>
              </a:rPr>
              <a:t> </a:t>
            </a:r>
            <a:r>
              <a:rPr lang="hu-HU" b="1" dirty="0" err="1" smtClean="0">
                <a:solidFill>
                  <a:srgbClr val="E03440"/>
                </a:solidFill>
              </a:rPr>
              <a:t>fake</a:t>
            </a:r>
            <a:r>
              <a:rPr lang="hu-HU" b="1" dirty="0" smtClean="0">
                <a:solidFill>
                  <a:srgbClr val="E03440"/>
                </a:solidFill>
              </a:rPr>
              <a:t> </a:t>
            </a:r>
            <a:r>
              <a:rPr lang="hu-HU" b="1" dirty="0" err="1" smtClean="0">
                <a:solidFill>
                  <a:srgbClr val="E03440"/>
                </a:solidFill>
              </a:rPr>
              <a:t>medicines</a:t>
            </a:r>
            <a:r>
              <a:rPr lang="hu-HU" b="1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singned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2015 </a:t>
            </a:r>
            <a:r>
              <a:rPr lang="hu-HU" dirty="0" err="1" smtClean="0"/>
              <a:t>with</a:t>
            </a:r>
            <a:r>
              <a:rPr lang="hu-HU" dirty="0" smtClean="0"/>
              <a:t> 8 </a:t>
            </a:r>
            <a:r>
              <a:rPr lang="hu-HU" dirty="0" err="1" smtClean="0"/>
              <a:t>parties</a:t>
            </a:r>
            <a:endParaRPr lang="en-GB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latin typeface="Arial Narrow" pitchFamily="34" charset="0"/>
              </a:rPr>
              <a:t>Contents</a:t>
            </a:r>
          </a:p>
        </p:txBody>
      </p:sp>
      <p:sp>
        <p:nvSpPr>
          <p:cNvPr id="5" name="Tartalom helye 6"/>
          <p:cNvSpPr txBox="1">
            <a:spLocks noGrp="1"/>
          </p:cNvSpPr>
          <p:nvPr>
            <p:ph type="body" idx="1"/>
          </p:nvPr>
        </p:nvSpPr>
        <p:spPr bwMode="auto">
          <a:xfrm>
            <a:off x="467544" y="155679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Calibri" pitchFamily="34" charset="0"/>
              </a:rPr>
              <a:t>Introduction of the National Board Against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Calibri" pitchFamily="34" charset="0"/>
              </a:rPr>
              <a:t> Counterfeiting</a:t>
            </a:r>
            <a:r>
              <a:rPr kumimoji="0" lang="hu-H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Calibri" pitchFamily="34" charset="0"/>
              </a:rPr>
              <a:t> (NBAC)</a:t>
            </a:r>
            <a:endParaRPr kumimoji="0" lang="en-GB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447675" lvl="1" indent="-266700" eaLnBrk="0" hangingPunct="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GB" b="0" baseline="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Structure</a:t>
            </a:r>
          </a:p>
          <a:p>
            <a:pPr marL="447675" lvl="1" indent="-266700" eaLnBrk="0" hangingPunct="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GB" b="0" baseline="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Main action</a:t>
            </a:r>
            <a:r>
              <a:rPr lang="en-GB" b="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 areas</a:t>
            </a:r>
          </a:p>
          <a:p>
            <a:pPr marL="800100" lvl="1" indent="-342900" eaLnBrk="0" hangingPunct="0">
              <a:spcBef>
                <a:spcPct val="20000"/>
              </a:spcBef>
              <a:buNone/>
            </a:pPr>
            <a:endParaRPr lang="en-GB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Calibri" pitchFamily="34" charset="0"/>
              </a:rPr>
              <a:t>Activities of the NBAC</a:t>
            </a:r>
          </a:p>
          <a:p>
            <a:pPr marL="447675" lvl="1" indent="-2667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b="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„Counterfeiting in Hungary”- consumer survey</a:t>
            </a:r>
          </a:p>
          <a:p>
            <a:pPr marL="447675" lvl="1" indent="-266700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b="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Existing initiatives, programmes</a:t>
            </a:r>
            <a:r>
              <a:rPr lang="hu-HU" b="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 - </a:t>
            </a:r>
            <a:r>
              <a:rPr lang="hu-HU" b="0" dirty="0" err="1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examples</a:t>
            </a:r>
            <a:endParaRPr lang="en-GB" b="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defRPr/>
            </a:pPr>
            <a:endParaRPr lang="en-GB" b="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1619250" y="333375"/>
            <a:ext cx="7772400" cy="1143000"/>
          </a:xfrm>
        </p:spPr>
        <p:txBody>
          <a:bodyPr/>
          <a:lstStyle/>
          <a:p>
            <a:r>
              <a:rPr lang="hu-HU" sz="3300" b="1" dirty="0" smtClean="0"/>
              <a:t> 2010: Hungary is </a:t>
            </a:r>
            <a:r>
              <a:rPr lang="hu-HU" sz="3300" b="1" dirty="0" err="1" smtClean="0"/>
              <a:t>off</a:t>
            </a:r>
            <a:r>
              <a:rPr lang="hu-HU" sz="3300" b="1" dirty="0" smtClean="0"/>
              <a:t> </a:t>
            </a:r>
            <a:r>
              <a:rPr lang="hu-HU" sz="3300" b="1" dirty="0" err="1" smtClean="0"/>
              <a:t>the</a:t>
            </a:r>
            <a:r>
              <a:rPr lang="hu-HU" sz="3300" b="1" dirty="0" smtClean="0"/>
              <a:t> </a:t>
            </a:r>
            <a:r>
              <a:rPr lang="hu-HU" sz="3300" b="1" dirty="0" err="1" smtClean="0"/>
              <a:t>list</a:t>
            </a:r>
            <a:r>
              <a:rPr lang="hu-HU" sz="3300" b="1" dirty="0" smtClean="0"/>
              <a:t>! </a:t>
            </a:r>
            <a:r>
              <a:rPr lang="hu-HU" sz="3300" b="1" dirty="0" err="1" smtClean="0"/>
              <a:t>Special</a:t>
            </a:r>
            <a:r>
              <a:rPr lang="hu-HU" sz="3300" b="1" dirty="0" smtClean="0"/>
              <a:t> 301 </a:t>
            </a:r>
            <a:r>
              <a:rPr lang="hu-HU" sz="3300" b="1" dirty="0" err="1" smtClean="0"/>
              <a:t>Report</a:t>
            </a:r>
            <a:r>
              <a:rPr lang="hu-HU" sz="3300" b="1" dirty="0" smtClean="0"/>
              <a:t> (2010)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17464"/>
            <a:ext cx="3131840" cy="3416361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412875"/>
            <a:ext cx="64087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Szövegdoboz 5"/>
          <p:cNvSpPr txBox="1">
            <a:spLocks noChangeArrowheads="1"/>
          </p:cNvSpPr>
          <p:nvPr/>
        </p:nvSpPr>
        <p:spPr bwMode="auto">
          <a:xfrm>
            <a:off x="1043608" y="6057781"/>
            <a:ext cx="75247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 dirty="0"/>
              <a:t>http://www.google.hu/imgres?q=2011+Special+301+Report&amp;hl=hu&amp;safe=active&amp;gbv=2&amp;tbm=isch&amp;tbnid=di-63y0MO4rbdM:&amp;imgrefurl=http://en.wikipedia.org/wiki/File:2011_Special_301_Report_%28World_Map%29.png&amp;docid=_yaygiwSHkB-9M&amp;imgurl=http://upload.wikimedia.org/wikipedia/commons/4/4c/2011_Special_301_Report_%28World_Map%29.png&amp;w=2753&amp;h=1400&amp;ei=kG_MT_T5GujP4QTNvr0n&amp;zoom=1&amp;iact=hc&amp;vpx=163&amp;vpy=60&amp;dur=6625&amp;hovh=160&amp;hovw=315&amp;tx=146&amp;ty=83&amp;sig=10532127801</a:t>
            </a:r>
            <a:r>
              <a:rPr lang="hu-HU" sz="1000" dirty="0"/>
              <a:t>3851185171&amp;page=1&amp;tbnh=102&amp;tbnw=201&amp;start=0&amp;ndsp=24&amp;ved=1t:429,r:0,s:0,i:69&amp;biw=1280&amp;bih=830</a:t>
            </a:r>
          </a:p>
        </p:txBody>
      </p:sp>
      <p:sp>
        <p:nvSpPr>
          <p:cNvPr id="14342" name="Téglalap 6"/>
          <p:cNvSpPr>
            <a:spLocks noChangeArrowheads="1"/>
          </p:cNvSpPr>
          <p:nvPr/>
        </p:nvSpPr>
        <p:spPr bwMode="auto">
          <a:xfrm>
            <a:off x="-324544" y="4437112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   </a:t>
            </a:r>
            <a:r>
              <a:rPr lang="en-US" sz="3200" dirty="0">
                <a:solidFill>
                  <a:srgbClr val="FF0000"/>
                </a:solidFill>
              </a:rPr>
              <a:t>Priority Watch List</a:t>
            </a:r>
          </a:p>
          <a:p>
            <a:r>
              <a:rPr lang="en-US" dirty="0"/>
              <a:t>   </a:t>
            </a:r>
            <a:r>
              <a:rPr lang="en-US" dirty="0">
                <a:solidFill>
                  <a:srgbClr val="FFC000"/>
                </a:solidFill>
              </a:rPr>
              <a:t>Watch List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928992" cy="1728936"/>
          </a:xfrm>
        </p:spPr>
        <p:txBody>
          <a:bodyPr/>
          <a:lstStyle/>
          <a:p>
            <a:pPr lvl="0"/>
            <a:r>
              <a:rPr lang="hu-HU" sz="3600" dirty="0" err="1" smtClean="0">
                <a:solidFill>
                  <a:srgbClr val="E03440"/>
                </a:solidFill>
                <a:latin typeface="Calibri" pitchFamily="34" charset="0"/>
              </a:rPr>
              <a:t>Better</a:t>
            </a:r>
            <a:r>
              <a:rPr lang="hu-HU" sz="3600" dirty="0" smtClean="0">
                <a:solidFill>
                  <a:srgbClr val="E03440"/>
                </a:solidFill>
                <a:latin typeface="Calibri" pitchFamily="34" charset="0"/>
              </a:rPr>
              <a:t> </a:t>
            </a:r>
            <a:r>
              <a:rPr lang="hu-HU" sz="3600" dirty="0" err="1" smtClean="0">
                <a:solidFill>
                  <a:srgbClr val="E03440"/>
                </a:solidFill>
                <a:latin typeface="Calibri" pitchFamily="34" charset="0"/>
              </a:rPr>
              <a:t>informed</a:t>
            </a:r>
            <a:r>
              <a:rPr lang="hu-HU" sz="3600" dirty="0" smtClean="0">
                <a:solidFill>
                  <a:srgbClr val="E03440"/>
                </a:solidFill>
                <a:latin typeface="Calibri" pitchFamily="34" charset="0"/>
              </a:rPr>
              <a:t> </a:t>
            </a:r>
            <a:r>
              <a:rPr lang="hu-HU" sz="3600" dirty="0" err="1" smtClean="0">
                <a:solidFill>
                  <a:srgbClr val="E03440"/>
                </a:solidFill>
                <a:latin typeface="Calibri" pitchFamily="34" charset="0"/>
              </a:rPr>
              <a:t>customers</a:t>
            </a:r>
            <a:r>
              <a:rPr lang="hu-HU" sz="3600" dirty="0" smtClean="0">
                <a:solidFill>
                  <a:srgbClr val="E03440"/>
                </a:solidFill>
                <a:latin typeface="Calibri" pitchFamily="34" charset="0"/>
              </a:rPr>
              <a:t> &amp; internet </a:t>
            </a:r>
            <a:r>
              <a:rPr lang="hu-HU" sz="3600" dirty="0" err="1" smtClean="0">
                <a:solidFill>
                  <a:srgbClr val="E03440"/>
                </a:solidFill>
                <a:latin typeface="Calibri" pitchFamily="34" charset="0"/>
              </a:rPr>
              <a:t>users</a:t>
            </a:r>
            <a:r>
              <a:rPr lang="hu-HU" sz="3600" dirty="0" smtClean="0">
                <a:solidFill>
                  <a:srgbClr val="E03440"/>
                </a:solidFill>
                <a:latin typeface="Calibri" pitchFamily="34" charset="0"/>
              </a:rPr>
              <a:t>! </a:t>
            </a:r>
            <a:endParaRPr lang="en-US" sz="3600" dirty="0" smtClean="0">
              <a:solidFill>
                <a:srgbClr val="E03440"/>
              </a:solidFill>
              <a:latin typeface="Calibri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https://www.youtube.com/watch?v=Z5tdlb-grbg&amp;feature=youtu.be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élet-3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3868" y="2852936"/>
            <a:ext cx="5760132" cy="3840088"/>
          </a:xfrm>
          <a:prstGeom prst="rect">
            <a:avLst/>
          </a:prstGeom>
        </p:spPr>
      </p:pic>
      <p:pic>
        <p:nvPicPr>
          <p:cNvPr id="5" name="Kép 4" descr="ber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068960"/>
            <a:ext cx="4668011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Thank you for your attention </a:t>
            </a:r>
            <a:endParaRPr lang="en-US" sz="3600" dirty="0" smtClean="0"/>
          </a:p>
        </p:txBody>
      </p:sp>
      <p:sp>
        <p:nvSpPr>
          <p:cNvPr id="2051" name="Alcím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hu-HU" dirty="0" err="1" smtClean="0"/>
              <a:t>roberta.pal</a:t>
            </a:r>
            <a:r>
              <a:rPr lang="hu-HU" dirty="0" smtClean="0"/>
              <a:t>@</a:t>
            </a:r>
            <a:r>
              <a:rPr lang="hu-HU" dirty="0" err="1" smtClean="0"/>
              <a:t>hipo.gov.hu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+36 1 474 5791</a:t>
            </a:r>
          </a:p>
          <a:p>
            <a:pPr marL="0" indent="0">
              <a:buNone/>
            </a:pPr>
            <a:r>
              <a:rPr lang="hu-HU" dirty="0" smtClean="0"/>
              <a:t>hent@hipo.gov.hu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www.hamisitasellen.hu</a:t>
            </a:r>
          </a:p>
          <a:p>
            <a:pPr marL="0" indent="0">
              <a:buNone/>
            </a:pPr>
            <a:r>
              <a:rPr lang="hu-HU" dirty="0" smtClean="0"/>
              <a:t>www.hipo.gov.hu</a:t>
            </a:r>
            <a:r>
              <a:rPr lang="en-US" b="1" dirty="0" smtClean="0"/>
              <a:t> </a:t>
            </a:r>
            <a:endParaRPr lang="hu-HU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877272"/>
            <a:ext cx="2051720" cy="8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87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auto">
          <a:xfrm>
            <a:off x="395536" y="5373216"/>
            <a:ext cx="1512168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hu-HU" sz="2400">
              <a:solidFill>
                <a:srgbClr val="FFFFFF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4016" y="1268760"/>
            <a:ext cx="7988424" cy="115212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2413" indent="-3222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2200" dirty="0" smtClean="0">
                <a:solidFill>
                  <a:srgbClr val="E03440"/>
                </a:solidFill>
                <a:latin typeface="Arial Narrow" pitchFamily="34" charset="0"/>
                <a:cs typeface="Times New Roman" charset="0"/>
              </a:rPr>
              <a:t>C</a:t>
            </a:r>
            <a:r>
              <a:rPr lang="en-GB" sz="2200" dirty="0" err="1" smtClean="0">
                <a:solidFill>
                  <a:srgbClr val="E03440"/>
                </a:solidFill>
                <a:latin typeface="Arial Narrow" pitchFamily="34" charset="0"/>
                <a:cs typeface="Times New Roman" charset="0"/>
              </a:rPr>
              <a:t>onsultative</a:t>
            </a:r>
            <a:r>
              <a:rPr lang="en-GB" sz="2200" dirty="0" smtClean="0">
                <a:solidFill>
                  <a:srgbClr val="E03440"/>
                </a:solidFill>
                <a:latin typeface="Arial Narrow" pitchFamily="34" charset="0"/>
                <a:cs typeface="Times New Roman" charset="0"/>
              </a:rPr>
              <a:t>, opinion-giving </a:t>
            </a:r>
            <a:r>
              <a:rPr lang="en-GB" sz="2200" dirty="0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and </a:t>
            </a:r>
            <a:r>
              <a:rPr lang="en-GB" sz="2200" dirty="0" smtClean="0">
                <a:solidFill>
                  <a:srgbClr val="E03440"/>
                </a:solidFill>
                <a:latin typeface="Arial Narrow" pitchFamily="34" charset="0"/>
                <a:cs typeface="Times New Roman" charset="0"/>
              </a:rPr>
              <a:t>advisory</a:t>
            </a:r>
            <a:r>
              <a:rPr lang="en-GB" sz="2200" dirty="0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 body</a:t>
            </a:r>
            <a:r>
              <a:rPr lang="hu-HU" sz="2200" dirty="0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hu-HU" sz="2200" dirty="0" err="1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with</a:t>
            </a:r>
            <a:r>
              <a:rPr lang="hu-HU" sz="2200" dirty="0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 21 </a:t>
            </a:r>
            <a:r>
              <a:rPr lang="hu-HU" sz="2200" dirty="0" err="1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members</a:t>
            </a:r>
            <a:endParaRPr lang="hu-HU" sz="22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52413" indent="-3222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2200" dirty="0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C</a:t>
            </a:r>
            <a:r>
              <a:rPr lang="en-US" sz="2200" dirty="0" err="1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ooperation</a:t>
            </a:r>
            <a:r>
              <a:rPr lang="en-US" sz="2200" dirty="0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 of the public and private sector</a:t>
            </a:r>
            <a:endParaRPr lang="hu-HU" sz="2200" dirty="0" smtClean="0">
              <a:solidFill>
                <a:srgbClr val="000000"/>
              </a:solidFill>
              <a:latin typeface="Arial Narrow" pitchFamily="34" charset="0"/>
              <a:cs typeface="Times New Roman" charset="0"/>
            </a:endParaRPr>
          </a:p>
          <a:p>
            <a:pPr marL="339725" indent="-4095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200" dirty="0" smtClean="0">
                <a:solidFill>
                  <a:srgbClr val="000000"/>
                </a:solidFill>
                <a:latin typeface="Arial Narrow" pitchFamily="34" charset="0"/>
                <a:cs typeface="Times New Roman" charset="0"/>
              </a:rPr>
              <a:t>	</a:t>
            </a:r>
            <a:r>
              <a:rPr lang="hu-HU" sz="2200" i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Times New Roman" charset="0"/>
              </a:rPr>
              <a:t>ministries</a:t>
            </a:r>
            <a:r>
              <a:rPr lang="hu-HU" sz="2200" i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Times New Roman" charset="0"/>
              </a:rPr>
              <a:t>, </a:t>
            </a:r>
            <a:r>
              <a:rPr lang="hu-HU" sz="2200" i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Times New Roman" charset="0"/>
              </a:rPr>
              <a:t>NGOs</a:t>
            </a:r>
            <a:r>
              <a:rPr lang="hu-HU" sz="2200" i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Times New Roman" charset="0"/>
              </a:rPr>
              <a:t>, interest </a:t>
            </a:r>
            <a:r>
              <a:rPr lang="hu-HU" sz="2200" i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Times New Roman" charset="0"/>
              </a:rPr>
              <a:t>groups</a:t>
            </a:r>
            <a:endParaRPr lang="hu-HU" sz="2200" i="1" dirty="0" smtClean="0">
              <a:solidFill>
                <a:schemeClr val="bg1">
                  <a:lumMod val="65000"/>
                </a:schemeClr>
              </a:solidFill>
              <a:latin typeface="Arial Narrow" pitchFamily="34" charset="0"/>
              <a:cs typeface="Times New Roman" charset="0"/>
            </a:endParaRPr>
          </a:p>
          <a:p>
            <a:pPr marL="274320" fontAlgn="auto">
              <a:spcAft>
                <a:spcPts val="0"/>
              </a:spcAft>
              <a:defRPr/>
            </a:pPr>
            <a:endParaRPr lang="hu-HU" sz="2200" dirty="0" smtClean="0">
              <a:solidFill>
                <a:srgbClr val="000000"/>
              </a:solidFill>
            </a:endParaRPr>
          </a:p>
          <a:p>
            <a:pPr marL="274320" fontAlgn="auto">
              <a:lnSpc>
                <a:spcPct val="90000"/>
              </a:lnSpc>
              <a:spcAft>
                <a:spcPts val="0"/>
              </a:spcAft>
              <a:defRPr/>
            </a:pPr>
            <a:endParaRPr lang="hu-HU" sz="2200" dirty="0">
              <a:solidFill>
                <a:srgbClr val="000000"/>
              </a:solidFill>
              <a:ea typeface="+mn-ea"/>
            </a:endParaRPr>
          </a:p>
          <a:p>
            <a:pPr marL="548640" lvl="1" indent="-18288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hu-HU" sz="22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7772400" cy="63894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000000"/>
                </a:solidFill>
                <a:latin typeface="Arial Narrow" pitchFamily="34" charset="0"/>
              </a:rPr>
              <a:t>National Board </a:t>
            </a:r>
            <a:r>
              <a:rPr lang="hu-HU" sz="3600" b="1" dirty="0" err="1">
                <a:solidFill>
                  <a:srgbClr val="000000"/>
                </a:solidFill>
                <a:latin typeface="Arial Narrow" pitchFamily="34" charset="0"/>
              </a:rPr>
              <a:t>Against</a:t>
            </a:r>
            <a:r>
              <a:rPr lang="hu-HU" sz="36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 Narrow" pitchFamily="34" charset="0"/>
              </a:rPr>
              <a:t>Counterfeiting</a:t>
            </a:r>
            <a:endParaRPr lang="hu-HU" sz="3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6627" name="Picture 9" descr="L:\szerkesztoseg\2009 munka\019 HENT logo\HENT-logo\HENT-logo_sz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5" y="260648"/>
            <a:ext cx="1008111" cy="8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8"/>
          <p:cNvSpPr txBox="1">
            <a:spLocks/>
          </p:cNvSpPr>
          <p:nvPr/>
        </p:nvSpPr>
        <p:spPr bwMode="auto">
          <a:xfrm>
            <a:off x="611560" y="2636912"/>
            <a:ext cx="36107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E03440"/>
                </a:solidFill>
                <a:effectLst/>
                <a:uLnTx/>
                <a:uFillTx/>
                <a:latin typeface="Arial Narrow" pitchFamily="34" charset="0"/>
              </a:rPr>
              <a:t>Governmental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Ministry of Justice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Hungarian Intellectual Property Office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Ministry of 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Human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Resources</a:t>
            </a:r>
          </a:p>
          <a:p>
            <a:pPr marL="266700" marR="0" lvl="0" indent="-17462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State Secretariat for Health</a:t>
            </a:r>
          </a:p>
          <a:p>
            <a:pPr marL="266700" marR="0" lvl="0" indent="-17462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State Secretariat for Culture</a:t>
            </a:r>
          </a:p>
          <a:p>
            <a:pPr marL="266700" marR="0" lvl="0" indent="-17462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State Secretariat for Education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Ministry of Rural Development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Ministry for National Economy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National Tax and Customs Authority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Headquarters of the National Police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National Office for Consumer Protection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National Media and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Infocommunications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Authority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66"/>
          <p:cNvSpPr txBox="1">
            <a:spLocks/>
          </p:cNvSpPr>
          <p:nvPr/>
        </p:nvSpPr>
        <p:spPr bwMode="auto">
          <a:xfrm>
            <a:off x="4355976" y="2638499"/>
            <a:ext cx="4392488" cy="388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E03440"/>
                </a:solidFill>
                <a:effectLst/>
                <a:uLnTx/>
                <a:uFillTx/>
                <a:latin typeface="Arial Narrow" pitchFamily="34" charset="0"/>
              </a:rPr>
              <a:t>Non-Governmental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Hungarian Association of Brands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Hungarian Association for the Protection of Industrial Property and Copyright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Hungarian Publishers &amp; Booksellers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’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Association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Hungarian Pharmaceutical Manufacturers´ Association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Hungarian Trademark Association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hu-HU" sz="1400" b="0" kern="0" dirty="0" smtClean="0">
                <a:latin typeface="Arial Narrow" pitchFamily="34" charset="0"/>
              </a:rPr>
              <a:t>ICT </a:t>
            </a:r>
            <a:r>
              <a:rPr lang="hu-HU" sz="1400" b="0" kern="0" dirty="0" err="1" smtClean="0">
                <a:latin typeface="Arial Narrow" pitchFamily="34" charset="0"/>
              </a:rPr>
              <a:t>Association</a:t>
            </a:r>
            <a:r>
              <a:rPr lang="hu-HU" sz="1400" b="0" kern="0" dirty="0" smtClean="0">
                <a:latin typeface="Arial Narrow" pitchFamily="34" charset="0"/>
              </a:rPr>
              <a:t> of Hungary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hu-HU" sz="1400" b="0" kern="0" dirty="0" err="1" smtClean="0">
                <a:latin typeface="Arial Narrow" pitchFamily="34" charset="0"/>
              </a:rPr>
              <a:t>Hungarian</a:t>
            </a:r>
            <a:r>
              <a:rPr lang="hu-HU" sz="1400" b="0" kern="0" dirty="0" smtClean="0">
                <a:latin typeface="Arial Narrow" pitchFamily="34" charset="0"/>
              </a:rPr>
              <a:t> Marketing </a:t>
            </a:r>
            <a:r>
              <a:rPr lang="hu-HU" sz="1400" b="0" kern="0" dirty="0" err="1" smtClean="0">
                <a:latin typeface="Arial Narrow" pitchFamily="34" charset="0"/>
              </a:rPr>
              <a:t>Association</a:t>
            </a:r>
            <a:endParaRPr lang="hu-HU" sz="1400" b="0" kern="0" dirty="0" smtClean="0">
              <a:latin typeface="Arial Narrow" pitchFamily="34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Hungarian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Professional</a:t>
            </a:r>
            <a:r>
              <a:rPr kumimoji="0" lang="hu-H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Automotive </a:t>
            </a:r>
            <a:r>
              <a:rPr kumimoji="0" lang="hu-HU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Association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ProArt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Association for the Protection of Copyright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National Association of Entrepreneurs and Employers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Responsibilities  </a:t>
            </a:r>
            <a:endParaRPr lang="en-US" sz="3600" b="1" dirty="0" smtClean="0"/>
          </a:p>
        </p:txBody>
      </p:sp>
      <p:sp>
        <p:nvSpPr>
          <p:cNvPr id="5" name="Tartalom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drafting and enforcing the national strategy and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action plans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against counterfeiting;</a:t>
            </a:r>
          </a:p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coordination and support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the government activities relating to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international and European initiatives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programs against counterfeiting;</a:t>
            </a:r>
          </a:p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 and systemization of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statistical data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regarding counterfeiting;</a:t>
            </a:r>
          </a:p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launching and coordinating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awareness-raising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information campaigns, and monitoring the implementation thereof; </a:t>
            </a:r>
          </a:p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training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officials of law enforcement agencies;</a:t>
            </a:r>
          </a:p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participation in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drafting legislative amendments</a:t>
            </a:r>
            <a:r>
              <a:rPr lang="en-US" sz="2000" dirty="0" smtClean="0">
                <a:solidFill>
                  <a:srgbClr val="D320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regarding IPR enforcement.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églalap 26"/>
          <p:cNvSpPr/>
          <p:nvPr/>
        </p:nvSpPr>
        <p:spPr bwMode="auto">
          <a:xfrm>
            <a:off x="395536" y="5373216"/>
            <a:ext cx="1512168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hu-HU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5" name="Rectangle 2"/>
          <p:cNvSpPr>
            <a:spLocks noGrp="1"/>
          </p:cNvSpPr>
          <p:nvPr>
            <p:ph type="title"/>
          </p:nvPr>
        </p:nvSpPr>
        <p:spPr>
          <a:xfrm>
            <a:off x="523288" y="404664"/>
            <a:ext cx="8229600" cy="565448"/>
          </a:xfrm>
        </p:spPr>
        <p:txBody>
          <a:bodyPr>
            <a:noAutofit/>
          </a:bodyPr>
          <a:lstStyle/>
          <a:p>
            <a:pPr algn="l"/>
            <a:r>
              <a:rPr lang="hu-HU" dirty="0" smtClean="0"/>
              <a:t>Organization of NBAC</a:t>
            </a:r>
            <a:r>
              <a:rPr lang="en-US" dirty="0" smtClean="0"/>
              <a:t>  </a:t>
            </a:r>
            <a:endParaRPr lang="en-US" b="1" dirty="0" smtClean="0"/>
          </a:p>
        </p:txBody>
      </p:sp>
      <p:sp>
        <p:nvSpPr>
          <p:cNvPr id="8" name="Átellenes sarkain kerekített téglalap 7"/>
          <p:cNvSpPr/>
          <p:nvPr/>
        </p:nvSpPr>
        <p:spPr>
          <a:xfrm>
            <a:off x="8172400" y="1470870"/>
            <a:ext cx="648072" cy="4478410"/>
          </a:xfrm>
          <a:prstGeom prst="round2DiagRect">
            <a:avLst>
              <a:gd name="adj1" fmla="val 28936"/>
              <a:gd name="adj2" fmla="val 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err="1" smtClean="0">
                <a:latin typeface="Calibri" pitchFamily="34" charset="0"/>
              </a:rPr>
              <a:t>Secretar</a:t>
            </a:r>
            <a:r>
              <a:rPr lang="hu-HU" dirty="0" err="1" smtClean="0">
                <a:latin typeface="Calibri" pitchFamily="34" charset="0"/>
              </a:rPr>
              <a:t>iat</a:t>
            </a:r>
            <a:r>
              <a:rPr lang="hu-HU" dirty="0" smtClean="0">
                <a:latin typeface="Calibri" pitchFamily="34" charset="0"/>
              </a:rPr>
              <a:t> - HIPO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9" name="Téglalap 7"/>
          <p:cNvSpPr/>
          <p:nvPr/>
        </p:nvSpPr>
        <p:spPr>
          <a:xfrm>
            <a:off x="323528" y="1556792"/>
            <a:ext cx="7848872" cy="4478410"/>
          </a:xfrm>
          <a:prstGeom prst="roundRect">
            <a:avLst>
              <a:gd name="adj" fmla="val 5304"/>
            </a:avLst>
          </a:prstGeom>
          <a:solidFill>
            <a:srgbClr val="158D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églalap 6"/>
          <p:cNvSpPr/>
          <p:nvPr/>
        </p:nvSpPr>
        <p:spPr>
          <a:xfrm>
            <a:off x="251520" y="3501008"/>
            <a:ext cx="7705449" cy="2376362"/>
          </a:xfrm>
          <a:prstGeom prst="roundRect">
            <a:avLst>
              <a:gd name="adj" fmla="val 10644"/>
            </a:avLst>
          </a:prstGeom>
          <a:solidFill>
            <a:srgbClr val="DF2D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Lekerekített téglalap 19"/>
          <p:cNvSpPr/>
          <p:nvPr/>
        </p:nvSpPr>
        <p:spPr>
          <a:xfrm>
            <a:off x="1547664" y="1772816"/>
            <a:ext cx="5544616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4988">
              <a:defRPr/>
            </a:pPr>
            <a:endParaRPr lang="en-US" sz="1600" b="0" dirty="0">
              <a:latin typeface="Calibri" pitchFamily="34" charset="0"/>
            </a:endParaRPr>
          </a:p>
        </p:txBody>
      </p:sp>
      <p:sp>
        <p:nvSpPr>
          <p:cNvPr id="11" name="Lekerekített téglalap 17"/>
          <p:cNvSpPr/>
          <p:nvPr/>
        </p:nvSpPr>
        <p:spPr>
          <a:xfrm>
            <a:off x="5580112" y="4077072"/>
            <a:ext cx="1257053" cy="15231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WG </a:t>
            </a:r>
            <a:endParaRPr lang="hu-HU" sz="1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hu-HU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Developing</a:t>
            </a:r>
            <a:r>
              <a:rPr lang="hu-HU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Public </a:t>
            </a:r>
            <a:r>
              <a:rPr lang="hu-HU" sz="18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Awareness</a:t>
            </a:r>
            <a:endParaRPr lang="de-DE" sz="18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ekerekített téglalap 31"/>
          <p:cNvSpPr/>
          <p:nvPr/>
        </p:nvSpPr>
        <p:spPr>
          <a:xfrm>
            <a:off x="4211960" y="4077072"/>
            <a:ext cx="1329152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WG </a:t>
            </a:r>
            <a:endParaRPr lang="hu-HU" sz="1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works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of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art</a:t>
            </a:r>
          </a:p>
        </p:txBody>
      </p:sp>
      <p:sp>
        <p:nvSpPr>
          <p:cNvPr id="13" name="Lekerekített téglalap 17"/>
          <p:cNvSpPr/>
          <p:nvPr/>
        </p:nvSpPr>
        <p:spPr>
          <a:xfrm>
            <a:off x="1619672" y="4077072"/>
            <a:ext cx="1257055" cy="15231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WG</a:t>
            </a:r>
            <a:endParaRPr lang="hu-HU" sz="1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lvl="0"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Trade and Industry</a:t>
            </a:r>
          </a:p>
        </p:txBody>
      </p:sp>
      <p:sp>
        <p:nvSpPr>
          <p:cNvPr id="14" name="Lekerekített téglalap 17"/>
          <p:cNvSpPr/>
          <p:nvPr/>
        </p:nvSpPr>
        <p:spPr>
          <a:xfrm>
            <a:off x="2915816" y="4077072"/>
            <a:ext cx="1224136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WG </a:t>
            </a:r>
            <a:endParaRPr lang="hu-HU" sz="1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lvl="0" algn="ctr"/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medicin</a:t>
            </a:r>
            <a:r>
              <a:rPr lang="hu-HU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" name="Lekerekített téglalap 21"/>
          <p:cNvSpPr/>
          <p:nvPr/>
        </p:nvSpPr>
        <p:spPr>
          <a:xfrm>
            <a:off x="2051720" y="2564904"/>
            <a:ext cx="4608512" cy="504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4988">
              <a:defRPr/>
            </a:pPr>
            <a:endParaRPr lang="en-US" sz="1400" b="0" dirty="0">
              <a:latin typeface="Calibri" pitchFamily="34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2447764" y="2616976"/>
            <a:ext cx="3816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OPERATIVE MANAGEMENT BOARD</a:t>
            </a:r>
            <a:r>
              <a:rPr lang="hu-HU" sz="1800" dirty="0" smtClean="0">
                <a:latin typeface="Calibri" pitchFamily="34" charset="0"/>
              </a:rPr>
              <a:t> (7)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16" name="Rechteck 1"/>
          <p:cNvSpPr/>
          <p:nvPr/>
        </p:nvSpPr>
        <p:spPr>
          <a:xfrm>
            <a:off x="4325007" y="2171751"/>
            <a:ext cx="36000" cy="418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17" name="Rechteck 19"/>
          <p:cNvSpPr/>
          <p:nvPr/>
        </p:nvSpPr>
        <p:spPr>
          <a:xfrm>
            <a:off x="4325007" y="2927740"/>
            <a:ext cx="36000" cy="418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18" name="Rechteck 23"/>
          <p:cNvSpPr/>
          <p:nvPr/>
        </p:nvSpPr>
        <p:spPr>
          <a:xfrm>
            <a:off x="755576" y="3284984"/>
            <a:ext cx="7056784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19" name="Rechteck 24"/>
          <p:cNvSpPr/>
          <p:nvPr/>
        </p:nvSpPr>
        <p:spPr>
          <a:xfrm>
            <a:off x="6444208" y="3356992"/>
            <a:ext cx="36000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20" name="Rechteck 25"/>
          <p:cNvSpPr/>
          <p:nvPr/>
        </p:nvSpPr>
        <p:spPr>
          <a:xfrm>
            <a:off x="3419872" y="3356992"/>
            <a:ext cx="36000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21" name="Rechteck 26"/>
          <p:cNvSpPr/>
          <p:nvPr/>
        </p:nvSpPr>
        <p:spPr>
          <a:xfrm>
            <a:off x="2123728" y="3356992"/>
            <a:ext cx="36000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22" name="Rechteck 27"/>
          <p:cNvSpPr/>
          <p:nvPr/>
        </p:nvSpPr>
        <p:spPr>
          <a:xfrm>
            <a:off x="755576" y="3284984"/>
            <a:ext cx="36000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24" name="Szövegdoboz 32"/>
          <p:cNvSpPr txBox="1"/>
          <p:nvPr/>
        </p:nvSpPr>
        <p:spPr>
          <a:xfrm rot="5400000">
            <a:off x="3916219" y="1578701"/>
            <a:ext cx="461665" cy="4306280"/>
          </a:xfrm>
          <a:prstGeom prst="rect">
            <a:avLst/>
          </a:prstGeom>
          <a:noFill/>
        </p:spPr>
        <p:txBody>
          <a:bodyPr vert="vert270" wrap="square" anchor="ctr">
            <a:spAutoFit/>
          </a:bodyPr>
          <a:lstStyle/>
          <a:p>
            <a:pPr algn="ctr">
              <a:defRPr/>
            </a:pPr>
            <a:r>
              <a:rPr lang="de-DE" sz="1800" spc="1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WORKING GROUPS</a:t>
            </a:r>
            <a:endParaRPr lang="en-US" sz="1800" spc="10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2622749" y="1824789"/>
            <a:ext cx="3394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latin typeface="Calibri" pitchFamily="34" charset="0"/>
              </a:rPr>
              <a:t>PLENARY</a:t>
            </a:r>
            <a:r>
              <a:rPr lang="hu-HU" sz="2000" dirty="0" smtClean="0">
                <a:latin typeface="Calibri" pitchFamily="34" charset="0"/>
              </a:rPr>
              <a:t> (21)</a:t>
            </a:r>
            <a:endParaRPr lang="de-DE" sz="1400" dirty="0">
              <a:latin typeface="Calibri" pitchFamily="34" charset="0"/>
            </a:endParaRPr>
          </a:p>
        </p:txBody>
      </p:sp>
      <p:sp>
        <p:nvSpPr>
          <p:cNvPr id="28" name="Rechteck 24"/>
          <p:cNvSpPr/>
          <p:nvPr/>
        </p:nvSpPr>
        <p:spPr>
          <a:xfrm>
            <a:off x="7740352" y="3284984"/>
            <a:ext cx="36000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29" name="Lekerekített téglalap 17"/>
          <p:cNvSpPr/>
          <p:nvPr/>
        </p:nvSpPr>
        <p:spPr>
          <a:xfrm>
            <a:off x="251520" y="4005064"/>
            <a:ext cx="1368152" cy="15231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WG </a:t>
            </a:r>
            <a:r>
              <a:rPr lang="hu-HU" sz="1600" dirty="0" err="1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Enforcement</a:t>
            </a:r>
            <a:endParaRPr lang="de-DE" sz="1600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Lekerekített téglalap 17"/>
          <p:cNvSpPr/>
          <p:nvPr/>
        </p:nvSpPr>
        <p:spPr>
          <a:xfrm>
            <a:off x="6876256" y="4077072"/>
            <a:ext cx="1008112" cy="15231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WG </a:t>
            </a:r>
            <a:endParaRPr lang="hu-HU" sz="1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hu-HU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Infocom</a:t>
            </a:r>
            <a:endParaRPr lang="de-DE" sz="16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Rechteck 24"/>
          <p:cNvSpPr/>
          <p:nvPr/>
        </p:nvSpPr>
        <p:spPr>
          <a:xfrm>
            <a:off x="4860032" y="3356992"/>
            <a:ext cx="36000" cy="669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Action plan 2011-2015</a:t>
            </a:r>
            <a:endParaRPr lang="hu-HU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artalom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Main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objectives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More efficient enforcement!</a:t>
            </a:r>
            <a:r>
              <a:rPr lang="en-US" sz="2200" dirty="0" smtClean="0">
                <a:solidFill>
                  <a:srgbClr val="E5555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E5555F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to reduce offline and online </a:t>
            </a:r>
            <a:r>
              <a:rPr lang="en-US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supply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of counterfeit products</a:t>
            </a: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endParaRPr lang="en-US" sz="2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Better-informed consumers and internet users!</a:t>
            </a:r>
            <a:r>
              <a:rPr lang="en-US" sz="22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to reduce</a:t>
            </a:r>
            <a:r>
              <a:rPr lang="en-US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demand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for counterfeit products</a:t>
            </a: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endParaRPr lang="en-US" sz="2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eaLnBrk="1" hangingPunct="1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Proving</a:t>
            </a:r>
            <a:r>
              <a:rPr lang="hu-H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economic importance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of fighting against counterfeiting and  </a:t>
            </a:r>
            <a:r>
              <a:rPr lang="en-US" sz="2200" b="1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help</a:t>
            </a:r>
            <a:r>
              <a:rPr lang="hu-HU" sz="2200" b="1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200" b="1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 enterprises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 their enforcement activities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82511" y="764605"/>
            <a:ext cx="5797512" cy="39605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235440" y="764606"/>
            <a:ext cx="2592040" cy="3960538"/>
          </a:xfrm>
          <a:prstGeom prst="rect">
            <a:avLst/>
          </a:prstGeom>
          <a:solidFill>
            <a:srgbClr val="D320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95536" y="4797152"/>
            <a:ext cx="8431944" cy="1152128"/>
          </a:xfrm>
          <a:prstGeom prst="rect">
            <a:avLst/>
          </a:prstGeom>
          <a:solidFill>
            <a:srgbClr val="1487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972121" y="1213867"/>
            <a:ext cx="2519362" cy="8477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>
              <a:defRPr/>
            </a:pPr>
            <a:r>
              <a:rPr lang="en-US" sz="1400" b="0" dirty="0">
                <a:solidFill>
                  <a:schemeClr val="tx1"/>
                </a:solidFill>
              </a:rPr>
              <a:t>Fight against counterfeits</a:t>
            </a:r>
          </a:p>
          <a:p>
            <a:pPr marL="360363">
              <a:defRPr/>
            </a:pPr>
            <a:r>
              <a:rPr lang="en-US" sz="1400" b="0" dirty="0">
                <a:solidFill>
                  <a:schemeClr val="tx1"/>
                </a:solidFill>
              </a:rPr>
              <a:t>from third countries</a:t>
            </a:r>
          </a:p>
          <a:p>
            <a:pPr marL="360363">
              <a:defRPr/>
            </a:pPr>
            <a:r>
              <a:rPr lang="en-US" sz="1400" b="0" dirty="0">
                <a:solidFill>
                  <a:schemeClr val="tx1"/>
                </a:solidFill>
              </a:rPr>
              <a:t>(border measures)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972121" y="2133030"/>
            <a:ext cx="5111750" cy="5762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0363">
              <a:defRPr/>
            </a:pPr>
            <a:r>
              <a:rPr lang="en-US" sz="1400" b="0" dirty="0">
                <a:solidFill>
                  <a:schemeClr val="tx1"/>
                </a:solidFill>
              </a:rPr>
              <a:t>Fight against online infringements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6345896" y="1218630"/>
            <a:ext cx="1166812" cy="33623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0" dirty="0">
                <a:solidFill>
                  <a:schemeClr val="tx1"/>
                </a:solidFill>
              </a:rPr>
              <a:t>Public awareness raising</a:t>
            </a:r>
            <a:endParaRPr lang="en-US" sz="1400" b="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469355" y="5257800"/>
            <a:ext cx="4092575" cy="576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4988">
              <a:defRPr/>
            </a:pPr>
            <a:r>
              <a:rPr lang="en-US" sz="1400" b="0" dirty="0">
                <a:solidFill>
                  <a:schemeClr val="tx1"/>
                </a:solidFill>
              </a:rPr>
              <a:t>Macroeconomic monitoring</a:t>
            </a:r>
            <a:endParaRPr lang="en-US" sz="1400" b="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4622255" y="5257800"/>
            <a:ext cx="4140200" cy="576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4988">
              <a:defRPr/>
            </a:pPr>
            <a:r>
              <a:rPr lang="en-US" sz="1400" b="0" dirty="0">
                <a:solidFill>
                  <a:schemeClr val="tx1"/>
                </a:solidFill>
              </a:rPr>
              <a:t>Awareness raising of entrepreneurs</a:t>
            </a:r>
            <a:endParaRPr lang="en-US" sz="1400" b="0" dirty="0"/>
          </a:p>
        </p:txBody>
      </p:sp>
      <p:sp>
        <p:nvSpPr>
          <p:cNvPr id="25" name="Lekerekített téglalap 24"/>
          <p:cNvSpPr/>
          <p:nvPr/>
        </p:nvSpPr>
        <p:spPr>
          <a:xfrm>
            <a:off x="4863084" y="3428430"/>
            <a:ext cx="1220788" cy="11509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0" dirty="0">
                <a:solidFill>
                  <a:schemeClr val="tx1"/>
                </a:solidFill>
              </a:rPr>
              <a:t>Works of art</a:t>
            </a:r>
            <a:endParaRPr lang="hu-HU" sz="1400" b="0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972121" y="3428430"/>
            <a:ext cx="1258887" cy="1152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0" dirty="0" smtClean="0">
                <a:solidFill>
                  <a:schemeClr val="tx1"/>
                </a:solidFill>
              </a:rPr>
              <a:t>Creative </a:t>
            </a:r>
            <a:r>
              <a:rPr lang="en-US" sz="1400" b="0" dirty="0">
                <a:solidFill>
                  <a:schemeClr val="tx1"/>
                </a:solidFill>
              </a:rPr>
              <a:t>industries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2267521" y="3428430"/>
            <a:ext cx="1260475" cy="1152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400" b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400" b="0" dirty="0" smtClean="0">
                <a:solidFill>
                  <a:schemeClr val="tx1"/>
                </a:solidFill>
              </a:rPr>
              <a:t>Food, pesticide</a:t>
            </a:r>
            <a:r>
              <a:rPr lang="hu-HU" sz="1400" b="0" dirty="0" smtClean="0">
                <a:solidFill>
                  <a:schemeClr val="tx1"/>
                </a:solidFill>
              </a:rPr>
              <a:t>s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3564508" y="3428430"/>
            <a:ext cx="1260475" cy="11509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0" dirty="0">
                <a:solidFill>
                  <a:schemeClr val="tx1"/>
                </a:solidFill>
              </a:rPr>
              <a:t>Medicine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972121" y="2782317"/>
            <a:ext cx="5111750" cy="5746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>
              <a:defRPr/>
            </a:pPr>
            <a:r>
              <a:rPr lang="en-US" sz="1400" b="0" dirty="0">
                <a:solidFill>
                  <a:schemeClr val="tx1"/>
                </a:solidFill>
              </a:rPr>
              <a:t>Capacity building (training, infrastructure)</a:t>
            </a:r>
          </a:p>
        </p:txBody>
      </p:sp>
      <p:sp>
        <p:nvSpPr>
          <p:cNvPr id="31" name="Lekerekített téglalap 30"/>
          <p:cNvSpPr/>
          <p:nvPr/>
        </p:nvSpPr>
        <p:spPr>
          <a:xfrm>
            <a:off x="3570858" y="1218630"/>
            <a:ext cx="2513013" cy="8429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>
              <a:defRPr/>
            </a:pPr>
            <a:r>
              <a:rPr lang="en-US" sz="1400" b="0" dirty="0">
                <a:solidFill>
                  <a:schemeClr val="tx1"/>
                </a:solidFill>
              </a:rPr>
              <a:t>Fight against</a:t>
            </a:r>
          </a:p>
          <a:p>
            <a:pPr marL="360363">
              <a:defRPr/>
            </a:pPr>
            <a:r>
              <a:rPr lang="en-US" sz="1400" b="0" dirty="0">
                <a:solidFill>
                  <a:schemeClr val="tx1"/>
                </a:solidFill>
              </a:rPr>
              <a:t>c</a:t>
            </a:r>
            <a:r>
              <a:rPr lang="en-US" sz="1400" b="0" dirty="0" smtClean="0">
                <a:solidFill>
                  <a:schemeClr val="tx1"/>
                </a:solidFill>
              </a:rPr>
              <a:t>ounterfeits domestically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7574621" y="1218630"/>
            <a:ext cx="1152525" cy="33623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0" dirty="0">
                <a:solidFill>
                  <a:schemeClr val="tx1"/>
                </a:solidFill>
              </a:rPr>
              <a:t>Awareness raising of the youth</a:t>
            </a:r>
            <a:endParaRPr lang="en-US" sz="1400" b="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437926" y="1218258"/>
            <a:ext cx="461665" cy="2142802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>
              <a:defRPr/>
            </a:pPr>
            <a:r>
              <a:rPr lang="hu-HU" sz="1800" dirty="0">
                <a:solidFill>
                  <a:schemeClr val="bg1"/>
                </a:solidFill>
                <a:latin typeface="Calibri" pitchFamily="34" charset="0"/>
              </a:rPr>
              <a:t>GENERAL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437927" y="3428430"/>
            <a:ext cx="461665" cy="115093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hu-HU" sz="1800" dirty="0">
                <a:solidFill>
                  <a:schemeClr val="bg1"/>
                </a:solidFill>
                <a:latin typeface="Calibri" pitchFamily="34" charset="0"/>
              </a:rPr>
              <a:t>SECTORIAL</a:t>
            </a:r>
          </a:p>
        </p:txBody>
      </p:sp>
      <p:sp>
        <p:nvSpPr>
          <p:cNvPr id="8218" name="Rectangle 1"/>
          <p:cNvSpPr>
            <a:spLocks noChangeArrowheads="1"/>
          </p:cNvSpPr>
          <p:nvPr/>
        </p:nvSpPr>
        <p:spPr bwMode="auto">
          <a:xfrm>
            <a:off x="989583" y="1391667"/>
            <a:ext cx="463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1</a:t>
            </a:r>
            <a:r>
              <a:rPr lang="hu-HU" sz="2600">
                <a:solidFill>
                  <a:srgbClr val="D3202D"/>
                </a:solidFill>
              </a:rPr>
              <a:t> </a:t>
            </a:r>
            <a:endParaRPr lang="de-DE" sz="2600">
              <a:solidFill>
                <a:srgbClr val="D3202D"/>
              </a:solidFill>
            </a:endParaRPr>
          </a:p>
        </p:txBody>
      </p:sp>
      <p:sp>
        <p:nvSpPr>
          <p:cNvPr id="8219" name="Rectangle 20"/>
          <p:cNvSpPr>
            <a:spLocks noChangeArrowheads="1"/>
          </p:cNvSpPr>
          <p:nvPr/>
        </p:nvSpPr>
        <p:spPr bwMode="auto">
          <a:xfrm>
            <a:off x="3581971" y="1391667"/>
            <a:ext cx="463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2</a:t>
            </a:r>
            <a:r>
              <a:rPr lang="hu-HU" sz="2600">
                <a:solidFill>
                  <a:srgbClr val="D3202D"/>
                </a:solidFill>
              </a:rPr>
              <a:t> </a:t>
            </a:r>
            <a:endParaRPr lang="de-DE" sz="2600">
              <a:solidFill>
                <a:srgbClr val="D3202D"/>
              </a:solidFill>
            </a:endParaRPr>
          </a:p>
        </p:txBody>
      </p:sp>
      <p:sp>
        <p:nvSpPr>
          <p:cNvPr id="8220" name="Rectangle 2"/>
          <p:cNvSpPr>
            <a:spLocks noChangeArrowheads="1"/>
          </p:cNvSpPr>
          <p:nvPr/>
        </p:nvSpPr>
        <p:spPr bwMode="auto">
          <a:xfrm>
            <a:off x="989583" y="2174305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3</a:t>
            </a:r>
          </a:p>
        </p:txBody>
      </p:sp>
      <p:sp>
        <p:nvSpPr>
          <p:cNvPr id="8221" name="Rectangle 23"/>
          <p:cNvSpPr>
            <a:spLocks noChangeArrowheads="1"/>
          </p:cNvSpPr>
          <p:nvPr/>
        </p:nvSpPr>
        <p:spPr bwMode="auto">
          <a:xfrm>
            <a:off x="989583" y="2823592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4</a:t>
            </a: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1416621" y="3452242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5</a:t>
            </a:r>
          </a:p>
        </p:txBody>
      </p:sp>
      <p:sp>
        <p:nvSpPr>
          <p:cNvPr id="8223" name="Rectangle 34"/>
          <p:cNvSpPr>
            <a:spLocks noChangeArrowheads="1"/>
          </p:cNvSpPr>
          <p:nvPr/>
        </p:nvSpPr>
        <p:spPr bwMode="auto">
          <a:xfrm>
            <a:off x="2712021" y="3442717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6</a:t>
            </a:r>
          </a:p>
        </p:txBody>
      </p:sp>
      <p:sp>
        <p:nvSpPr>
          <p:cNvPr id="8224" name="Rectangle 35"/>
          <p:cNvSpPr>
            <a:spLocks noChangeArrowheads="1"/>
          </p:cNvSpPr>
          <p:nvPr/>
        </p:nvSpPr>
        <p:spPr bwMode="auto">
          <a:xfrm>
            <a:off x="4009008" y="3452242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7</a:t>
            </a:r>
          </a:p>
        </p:txBody>
      </p:sp>
      <p:sp>
        <p:nvSpPr>
          <p:cNvPr id="8225" name="Rectangle 36"/>
          <p:cNvSpPr>
            <a:spLocks noChangeArrowheads="1"/>
          </p:cNvSpPr>
          <p:nvPr/>
        </p:nvSpPr>
        <p:spPr bwMode="auto">
          <a:xfrm>
            <a:off x="5305996" y="3458592"/>
            <a:ext cx="3698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>
                <a:solidFill>
                  <a:srgbClr val="D3202D"/>
                </a:solidFill>
              </a:rPr>
              <a:t>8</a:t>
            </a:r>
          </a:p>
        </p:txBody>
      </p:sp>
      <p:sp>
        <p:nvSpPr>
          <p:cNvPr id="8226" name="Rectangle 37"/>
          <p:cNvSpPr>
            <a:spLocks noChangeArrowheads="1"/>
          </p:cNvSpPr>
          <p:nvPr/>
        </p:nvSpPr>
        <p:spPr bwMode="auto">
          <a:xfrm>
            <a:off x="6744358" y="1393255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9</a:t>
            </a:r>
          </a:p>
        </p:txBody>
      </p:sp>
      <p:sp>
        <p:nvSpPr>
          <p:cNvPr id="8227" name="Rectangle 38"/>
          <p:cNvSpPr>
            <a:spLocks noChangeArrowheads="1"/>
          </p:cNvSpPr>
          <p:nvPr/>
        </p:nvSpPr>
        <p:spPr bwMode="auto">
          <a:xfrm>
            <a:off x="7873071" y="1393255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10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469355" y="5300663"/>
            <a:ext cx="538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11</a:t>
            </a:r>
          </a:p>
        </p:txBody>
      </p:sp>
      <p:sp>
        <p:nvSpPr>
          <p:cNvPr id="8229" name="Rectangle 40"/>
          <p:cNvSpPr>
            <a:spLocks noChangeArrowheads="1"/>
          </p:cNvSpPr>
          <p:nvPr/>
        </p:nvSpPr>
        <p:spPr bwMode="auto">
          <a:xfrm>
            <a:off x="4649242" y="5300663"/>
            <a:ext cx="557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D3202D"/>
                </a:solidFill>
              </a:rPr>
              <a:t>12</a:t>
            </a:r>
          </a:p>
        </p:txBody>
      </p:sp>
      <p:sp>
        <p:nvSpPr>
          <p:cNvPr id="42" name="Szövegdoboz 32"/>
          <p:cNvSpPr txBox="1"/>
          <p:nvPr/>
        </p:nvSpPr>
        <p:spPr>
          <a:xfrm rot="5400000">
            <a:off x="3296592" y="-338591"/>
            <a:ext cx="461665" cy="2722041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</a:rPr>
              <a:t>I. </a:t>
            </a:r>
            <a:r>
              <a:rPr lang="en-US" sz="1800" dirty="0" smtClean="0">
                <a:solidFill>
                  <a:schemeClr val="bg1"/>
                </a:solidFill>
              </a:rPr>
              <a:t>REDUC</a:t>
            </a:r>
            <a:r>
              <a:rPr lang="hu-HU" sz="1800" dirty="0" smtClean="0">
                <a:solidFill>
                  <a:schemeClr val="bg1"/>
                </a:solidFill>
              </a:rPr>
              <a:t>ING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SUPPLY</a:t>
            </a:r>
          </a:p>
        </p:txBody>
      </p:sp>
      <p:sp>
        <p:nvSpPr>
          <p:cNvPr id="43" name="Szövegdoboz 32"/>
          <p:cNvSpPr txBox="1"/>
          <p:nvPr/>
        </p:nvSpPr>
        <p:spPr>
          <a:xfrm rot="5400000">
            <a:off x="7300627" y="-338592"/>
            <a:ext cx="461665" cy="2722041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>
              <a:defRPr/>
            </a:pPr>
            <a:r>
              <a:rPr lang="hu-HU" sz="1800" dirty="0"/>
              <a:t>II. </a:t>
            </a:r>
            <a:r>
              <a:rPr lang="en-US" sz="1800" dirty="0" smtClean="0"/>
              <a:t>REDUC</a:t>
            </a:r>
            <a:r>
              <a:rPr lang="hu-HU" sz="1800" dirty="0" smtClean="0"/>
              <a:t>ING</a:t>
            </a:r>
            <a:r>
              <a:rPr lang="en-US" sz="1800" dirty="0" smtClean="0"/>
              <a:t> </a:t>
            </a:r>
            <a:r>
              <a:rPr lang="en-US" sz="1800" dirty="0"/>
              <a:t>DEMAND</a:t>
            </a:r>
          </a:p>
        </p:txBody>
      </p:sp>
      <p:sp>
        <p:nvSpPr>
          <p:cNvPr id="44" name="Szövegdoboz 32"/>
          <p:cNvSpPr txBox="1"/>
          <p:nvPr/>
        </p:nvSpPr>
        <p:spPr>
          <a:xfrm rot="5400000">
            <a:off x="4362553" y="3173512"/>
            <a:ext cx="461665" cy="3708945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>
              <a:defRPr/>
            </a:pPr>
            <a:r>
              <a:rPr lang="hu-HU" sz="1800" dirty="0"/>
              <a:t>III. </a:t>
            </a:r>
            <a:r>
              <a:rPr lang="en-US" sz="1800" dirty="0"/>
              <a:t>ECONOMIC ASPECTS</a:t>
            </a:r>
          </a:p>
        </p:txBody>
      </p:sp>
      <p:sp>
        <p:nvSpPr>
          <p:cNvPr id="35" name="Téglalap 34"/>
          <p:cNvSpPr/>
          <p:nvPr/>
        </p:nvSpPr>
        <p:spPr>
          <a:xfrm>
            <a:off x="395536" y="0"/>
            <a:ext cx="8629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n-lt"/>
              </a:rPr>
              <a:t>Strategic directions of the NBAC action plan 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err="1" smtClean="0"/>
              <a:t>Hungary</a:t>
            </a:r>
            <a:r>
              <a:rPr lang="de-DE" b="1" dirty="0" smtClean="0"/>
              <a:t> - Facts</a:t>
            </a:r>
          </a:p>
        </p:txBody>
      </p:sp>
      <p:sp>
        <p:nvSpPr>
          <p:cNvPr id="5122" name="Szövegdoboz 4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229600" cy="4525963"/>
          </a:xfrm>
          <a:noFill/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Arial" charset="0"/>
              <a:buBlip>
                <a:blip r:embed="rId3"/>
              </a:buBlip>
            </a:pPr>
            <a:r>
              <a:rPr lang="en-US" sz="2000" b="1" dirty="0" smtClean="0"/>
              <a:t>Population</a:t>
            </a:r>
            <a:r>
              <a:rPr lang="en-US" sz="2000" dirty="0" smtClean="0"/>
              <a:t>			</a:t>
            </a:r>
            <a:r>
              <a:rPr lang="hu-HU" sz="2000" dirty="0" smtClean="0">
                <a:solidFill>
                  <a:srgbClr val="E03440"/>
                </a:solidFill>
              </a:rPr>
              <a:t>9,85</a:t>
            </a:r>
            <a:r>
              <a:rPr lang="en-US" sz="2000" dirty="0" smtClean="0"/>
              <a:t> million</a:t>
            </a:r>
            <a:endParaRPr lang="hu-HU" sz="2000" dirty="0" smtClean="0"/>
          </a:p>
          <a:p>
            <a:pPr marL="530225" indent="-530225">
              <a:lnSpc>
                <a:spcPct val="80000"/>
              </a:lnSpc>
              <a:buClr>
                <a:srgbClr val="FF0000"/>
              </a:buClr>
              <a:buSzPct val="80000"/>
              <a:buNone/>
            </a:pPr>
            <a:r>
              <a:rPr lang="hu-HU" sz="2000" b="1" dirty="0" smtClean="0"/>
              <a:t>	</a:t>
            </a:r>
            <a:r>
              <a:rPr lang="hu-HU" sz="2000" dirty="0" err="1" smtClean="0"/>
              <a:t>Population</a:t>
            </a:r>
            <a:r>
              <a:rPr lang="hu-HU" sz="2000" dirty="0" smtClean="0"/>
              <a:t> of Budapest	</a:t>
            </a:r>
            <a:r>
              <a:rPr lang="hu-HU" sz="2000" dirty="0" smtClean="0">
                <a:solidFill>
                  <a:srgbClr val="E03440"/>
                </a:solidFill>
              </a:rPr>
              <a:t>1.7</a:t>
            </a:r>
            <a:r>
              <a:rPr lang="hu-HU" sz="2000" dirty="0" smtClean="0"/>
              <a:t> </a:t>
            </a:r>
            <a:r>
              <a:rPr lang="hu-HU" sz="2000" dirty="0" err="1" smtClean="0"/>
              <a:t>million</a:t>
            </a:r>
            <a:endParaRPr lang="hu-HU" sz="2000" dirty="0" smtClean="0"/>
          </a:p>
          <a:p>
            <a:pPr marL="530225" indent="-530225">
              <a:lnSpc>
                <a:spcPct val="80000"/>
              </a:lnSpc>
              <a:buClr>
                <a:srgbClr val="FF0000"/>
              </a:buClr>
              <a:buSzPct val="80000"/>
              <a:buNone/>
            </a:pPr>
            <a:endParaRPr lang="hu-HU" sz="1600" b="1" dirty="0" smtClean="0"/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Arial" charset="0"/>
              <a:buBlip>
                <a:blip r:embed="rId3"/>
              </a:buBlip>
            </a:pPr>
            <a:r>
              <a:rPr lang="en-US" sz="2000" b="1" dirty="0" smtClean="0"/>
              <a:t>Average </a:t>
            </a:r>
            <a:r>
              <a:rPr lang="hu-HU" sz="2000" b="1" dirty="0" smtClean="0"/>
              <a:t>net </a:t>
            </a:r>
            <a:r>
              <a:rPr lang="en-US" sz="2000" b="1" dirty="0" smtClean="0"/>
              <a:t>salary 		</a:t>
            </a:r>
            <a:r>
              <a:rPr lang="en-US" sz="2000" dirty="0" smtClean="0"/>
              <a:t>5</a:t>
            </a:r>
            <a:r>
              <a:rPr lang="hu-HU" sz="2000" dirty="0" smtClean="0"/>
              <a:t>00</a:t>
            </a:r>
            <a:r>
              <a:rPr lang="en-US" sz="2000" dirty="0" smtClean="0"/>
              <a:t> €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Arial" charset="0"/>
              <a:buBlip>
                <a:blip r:embed="rId3"/>
              </a:buBlip>
            </a:pPr>
            <a:endParaRPr lang="hu-HU" sz="2000" b="1" dirty="0" smtClean="0"/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  <a:buFont typeface="Arial" charset="0"/>
              <a:buBlip>
                <a:blip r:embed="rId3"/>
              </a:buBlip>
            </a:pPr>
            <a:r>
              <a:rPr lang="en-US" sz="2000" b="1" dirty="0" smtClean="0"/>
              <a:t>Prices</a:t>
            </a:r>
            <a:r>
              <a:rPr lang="en-US" sz="2000" dirty="0" smtClean="0"/>
              <a:t> </a:t>
            </a:r>
          </a:p>
          <a:p>
            <a:pPr marL="457200" lvl="1" indent="0">
              <a:lnSpc>
                <a:spcPct val="80000"/>
              </a:lnSpc>
              <a:buSzPct val="80000"/>
              <a:buFont typeface="Arial" charset="0"/>
              <a:buNone/>
            </a:pPr>
            <a:r>
              <a:rPr lang="en-US" sz="2000" dirty="0" smtClean="0"/>
              <a:t>Cinema ticket 		5</a:t>
            </a:r>
            <a:r>
              <a:rPr lang="hu-HU" sz="2000" dirty="0" smtClean="0"/>
              <a:t>-7</a:t>
            </a:r>
            <a:r>
              <a:rPr lang="en-US" sz="2000" dirty="0" smtClean="0"/>
              <a:t> € </a:t>
            </a:r>
          </a:p>
          <a:p>
            <a:pPr marL="457200" lvl="1" indent="0">
              <a:lnSpc>
                <a:spcPct val="80000"/>
              </a:lnSpc>
              <a:buSzPct val="80000"/>
              <a:buFont typeface="Arial" charset="0"/>
              <a:buNone/>
            </a:pPr>
            <a:r>
              <a:rPr lang="en-US" sz="2000" dirty="0" smtClean="0"/>
              <a:t>CD 				</a:t>
            </a:r>
            <a:r>
              <a:rPr lang="en-US" sz="2000" dirty="0" smtClean="0">
                <a:solidFill>
                  <a:srgbClr val="E03440"/>
                </a:solidFill>
              </a:rPr>
              <a:t>18 €</a:t>
            </a:r>
            <a:endParaRPr lang="hu-HU" sz="2000" dirty="0" smtClean="0">
              <a:solidFill>
                <a:srgbClr val="E03440"/>
              </a:solidFill>
            </a:endParaRPr>
          </a:p>
          <a:p>
            <a:pPr marL="457200" lvl="1" indent="0">
              <a:lnSpc>
                <a:spcPct val="80000"/>
              </a:lnSpc>
              <a:buSzPct val="80000"/>
              <a:buFont typeface="Arial" charset="0"/>
              <a:buNone/>
            </a:pPr>
            <a:endParaRPr lang="hu-HU" sz="2000" dirty="0" smtClean="0"/>
          </a:p>
          <a:p>
            <a:pPr>
              <a:lnSpc>
                <a:spcPct val="80000"/>
              </a:lnSpc>
              <a:buSzPct val="80000"/>
            </a:pPr>
            <a:r>
              <a:rPr lang="hu-HU" sz="2000" b="1" dirty="0" smtClean="0"/>
              <a:t>VAT				</a:t>
            </a:r>
            <a:r>
              <a:rPr lang="hu-HU" sz="2000" dirty="0" smtClean="0">
                <a:solidFill>
                  <a:srgbClr val="E03440"/>
                </a:solidFill>
              </a:rPr>
              <a:t>27%</a:t>
            </a:r>
          </a:p>
          <a:p>
            <a:pPr>
              <a:lnSpc>
                <a:spcPct val="80000"/>
              </a:lnSpc>
              <a:buSzPct val="80000"/>
              <a:buNone/>
            </a:pPr>
            <a:endParaRPr lang="hu-HU" sz="2000" b="1" dirty="0" smtClean="0"/>
          </a:p>
          <a:p>
            <a:pPr>
              <a:lnSpc>
                <a:spcPct val="80000"/>
              </a:lnSpc>
              <a:buSzPct val="80000"/>
              <a:buNone/>
            </a:pPr>
            <a:endParaRPr lang="hu-HU" sz="2000" dirty="0" smtClean="0"/>
          </a:p>
        </p:txBody>
      </p:sp>
      <p:pic>
        <p:nvPicPr>
          <p:cNvPr id="5123" name="Picture 12" descr="713px-EU-Hungary_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766170" cy="31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zövegdoboz 22"/>
          <p:cNvSpPr txBox="1">
            <a:spLocks noChangeArrowheads="1"/>
          </p:cNvSpPr>
          <p:nvPr/>
        </p:nvSpPr>
        <p:spPr bwMode="auto">
          <a:xfrm>
            <a:off x="6804025" y="5229200"/>
            <a:ext cx="2089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000" b="0" dirty="0">
                <a:latin typeface="Calibri" pitchFamily="34" charset="0"/>
              </a:rPr>
              <a:t>Source: wikipedia.com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 txBox="1">
            <a:spLocks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zh-CN" sz="3200" dirty="0">
                <a:latin typeface="Calibri" pitchFamily="34" charset="0"/>
              </a:rPr>
              <a:t>“Counterfeiting in </a:t>
            </a:r>
            <a:r>
              <a:rPr lang="en-GB" altLang="zh-CN" sz="3200" dirty="0" smtClean="0">
                <a:latin typeface="Calibri" pitchFamily="34" charset="0"/>
              </a:rPr>
              <a:t>Hungary“ consumer </a:t>
            </a:r>
            <a:r>
              <a:rPr lang="en-GB" altLang="zh-CN" sz="3200" dirty="0">
                <a:latin typeface="Calibri" pitchFamily="34" charset="0"/>
              </a:rPr>
              <a:t>survey</a:t>
            </a:r>
            <a:endParaRPr lang="de-DE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41438"/>
            <a:ext cx="3276600" cy="0"/>
          </a:xfrm>
          <a:prstGeom prst="line">
            <a:avLst/>
          </a:prstGeom>
          <a:ln w="28575">
            <a:solidFill>
              <a:srgbClr val="E03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80000"/>
              <a:buFont typeface="Arial" charset="0"/>
              <a:buBlip>
                <a:blip r:embed="rId2"/>
              </a:buBlip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Nationwide representative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consumer survey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yearly since 2009</a:t>
            </a:r>
          </a:p>
          <a:p>
            <a:pPr>
              <a:buClr>
                <a:srgbClr val="FF0000"/>
              </a:buClr>
              <a:buSzPct val="80000"/>
              <a:buFont typeface="Arial" charset="0"/>
              <a:buBlip>
                <a:blip r:embed="rId2"/>
              </a:buBlip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Omnibus survey – TÁRKI Social Research Institute</a:t>
            </a:r>
          </a:p>
          <a:p>
            <a:pPr>
              <a:buClr>
                <a:srgbClr val="FF0000"/>
              </a:buClr>
              <a:buSzPct val="80000"/>
              <a:buBlip>
                <a:blip r:embed="rId2"/>
              </a:buBlip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 size of 1000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representative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individuals aged 18+</a:t>
            </a:r>
          </a:p>
          <a:p>
            <a:pPr>
              <a:buClr>
                <a:srgbClr val="FF0000"/>
              </a:buClr>
              <a:buSzPct val="80000"/>
              <a:buFont typeface="Arial" charset="0"/>
              <a:buBlip>
                <a:blip r:embed="rId2"/>
              </a:buBlip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Personal interviews</a:t>
            </a:r>
          </a:p>
          <a:p>
            <a:pPr marL="363538" indent="-363538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3538" indent="-363538"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Main questions</a:t>
            </a:r>
          </a:p>
          <a:p>
            <a:pPr>
              <a:buClr>
                <a:srgbClr val="FF0000"/>
              </a:buClr>
              <a:buSzPct val="80000"/>
              <a:buFont typeface="Arial" charset="0"/>
              <a:buBlip>
                <a:blip r:embed="rId2"/>
              </a:buBlip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Consumer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attitudes</a:t>
            </a:r>
            <a:r>
              <a:rPr lang="en-US" sz="2000" dirty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“Would you consciously buy…?” </a:t>
            </a:r>
          </a:p>
          <a:p>
            <a:pPr>
              <a:buClr>
                <a:srgbClr val="FF0000"/>
              </a:buClr>
              <a:buSzPct val="80000"/>
              <a:buFont typeface="Arial" charset="0"/>
              <a:buBlip>
                <a:blip r:embed="rId2"/>
              </a:buBlip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Consumer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purchases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“Did you buy …?”</a:t>
            </a:r>
          </a:p>
          <a:p>
            <a:pPr>
              <a:buClr>
                <a:srgbClr val="FF0000"/>
              </a:buClr>
              <a:buSzPct val="80000"/>
              <a:buBlip>
                <a:blip r:embed="rId2"/>
              </a:buBlip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Consumers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’ </a:t>
            </a:r>
            <a:r>
              <a:rPr lang="en-US" sz="2000" dirty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attitudes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and consumption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relation to contents under copyright protected on the </a:t>
            </a:r>
            <a:r>
              <a:rPr lang="hu-HU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nternet</a:t>
            </a:r>
            <a:endParaRPr lang="en-US" sz="2000" dirty="0">
              <a:solidFill>
                <a:srgbClr val="E0344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80000"/>
              <a:buFont typeface="Arial" charset="0"/>
              <a:buBlip>
                <a:blip r:embed="rId2"/>
              </a:buBlip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Consumers’ </a:t>
            </a:r>
            <a:r>
              <a:rPr lang="en-US" sz="2000" dirty="0" smtClean="0">
                <a:solidFill>
                  <a:srgbClr val="E03440"/>
                </a:solidFill>
                <a:latin typeface="Arial" pitchFamily="34" charset="0"/>
                <a:cs typeface="Arial" pitchFamily="34" charset="0"/>
              </a:rPr>
              <a:t>awareness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relation to the consequences of counterfeiting</a:t>
            </a:r>
          </a:p>
          <a:p>
            <a:pPr marL="363538" indent="-363538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3538" indent="-363538">
              <a:defRPr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1089</Words>
  <Application>Microsoft Office PowerPoint</Application>
  <PresentationFormat>Diavetítés a képernyőre (4:3 oldalarány)</PresentationFormat>
  <Paragraphs>240</Paragraphs>
  <Slides>22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NATIONAL BOARD AGAINST COUNTERFEITING, HUNGARY  </vt:lpstr>
      <vt:lpstr>Contents</vt:lpstr>
      <vt:lpstr>National Board Against Counterfeiting</vt:lpstr>
      <vt:lpstr>Responsibilities  </vt:lpstr>
      <vt:lpstr>Organization of NBAC  </vt:lpstr>
      <vt:lpstr>Action plan 2011-2015</vt:lpstr>
      <vt:lpstr>7. dia</vt:lpstr>
      <vt:lpstr>Hungary - Facts</vt:lpstr>
      <vt:lpstr>9. dia</vt:lpstr>
      <vt:lpstr>Attitude 2013 - 2015: Would you consciously buy counterfeit products (illegal, copied, of a non-reliable source, illegally downloaded)?</vt:lpstr>
      <vt:lpstr>Purchases: Did you buy counterfeit (illegal, copied, acquired from un-certain source, illegally downloaded) product in the past year?</vt:lpstr>
      <vt:lpstr>Attitude and Consumption / Internet 2015: Knowledge of legal online services</vt:lpstr>
      <vt:lpstr>Attitude and Consumption / Internet 2015: Would you be willing to pay for downloading content from a legal source on the Internet?</vt:lpstr>
      <vt:lpstr>Consumers' awareness in relation to the consequences of counterfeiting</vt:lpstr>
      <vt:lpstr>NBAC’s website - www.hamisitasellen.hu</vt:lpstr>
      <vt:lpstr>Awareness raising</vt:lpstr>
      <vt:lpstr>More efficient enforcement! </vt:lpstr>
      <vt:lpstr>Better-informed consumers and internet users!</vt:lpstr>
      <vt:lpstr>Cooperation</vt:lpstr>
      <vt:lpstr> 2010: Hungary is off the list! Special 301 Report (2010)</vt:lpstr>
      <vt:lpstr>Better informed customers &amp; internet users! </vt:lpstr>
      <vt:lpstr>Thank you for your attention </vt:lpstr>
    </vt:vector>
  </TitlesOfParts>
  <Company>Magyar Szabadalmi Hivatal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PLETTE</dc:creator>
  <cp:lastModifiedBy>user_2</cp:lastModifiedBy>
  <cp:revision>778</cp:revision>
  <dcterms:created xsi:type="dcterms:W3CDTF">2009-09-23T09:46:15Z</dcterms:created>
  <dcterms:modified xsi:type="dcterms:W3CDTF">2015-11-10T13:18:48Z</dcterms:modified>
</cp:coreProperties>
</file>