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89" r:id="rId4"/>
    <p:sldId id="288" r:id="rId5"/>
    <p:sldId id="290" r:id="rId6"/>
    <p:sldId id="293" r:id="rId7"/>
    <p:sldId id="294" r:id="rId8"/>
    <p:sldId id="295" r:id="rId9"/>
    <p:sldId id="267" r:id="rId10"/>
    <p:sldId id="277" r:id="rId11"/>
    <p:sldId id="278" r:id="rId12"/>
    <p:sldId id="292" r:id="rId13"/>
    <p:sldId id="259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0033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r-Latn-RS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r-Latn-RS" altLang="sr-Latn-R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sr-Latn-RS" altLang="sr-Latn-R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3A85B2-4303-43BB-9B2A-124330BE792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302526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5BE96BD2-B211-4F5D-92FC-6D1744D06D2E}" type="slidenum">
              <a:rPr lang="en-US" altLang="sr-Latn-RS"/>
              <a:pPr algn="r" eaLnBrk="1" hangingPunct="1"/>
              <a:t>2</a:t>
            </a:fld>
            <a:endParaRPr lang="en-US" altLang="sr-Latn-R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F054880B-884F-49F0-B3FF-13CF75F85A8F}" type="slidenum">
              <a:rPr lang="en-US" altLang="sr-Latn-RS" sz="1200"/>
              <a:pPr algn="r" eaLnBrk="1" hangingPunct="1"/>
              <a:t>11</a:t>
            </a:fld>
            <a:endParaRPr lang="en-US" altLang="sr-Latn-R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33B9322E-8115-47B7-8C57-E881D57DDFF9}" type="slidenum">
              <a:rPr lang="en-US" altLang="sr-Latn-RS"/>
              <a:pPr algn="r" eaLnBrk="1" hangingPunct="1"/>
              <a:t>12</a:t>
            </a:fld>
            <a:endParaRPr lang="en-US" altLang="sr-Latn-R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877F9ED5-D1CC-4F97-ADF7-91167513C66C}" type="slidenum">
              <a:rPr lang="en-US" altLang="sr-Latn-RS"/>
              <a:pPr algn="r" eaLnBrk="1" hangingPunct="1"/>
              <a:t>13</a:t>
            </a:fld>
            <a:endParaRPr lang="en-US" altLang="sr-Latn-R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19859675-8903-47FB-86AC-579E41953D1F}" type="slidenum">
              <a:rPr lang="en-US" altLang="sr-Latn-RS" sz="1200"/>
              <a:pPr algn="r" eaLnBrk="1" hangingPunct="1"/>
              <a:t>3</a:t>
            </a:fld>
            <a:endParaRPr lang="en-US" altLang="sr-Latn-R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5BE96BD2-B211-4F5D-92FC-6D1744D06D2E}" type="slidenum">
              <a:rPr lang="en-US" altLang="sr-Latn-RS"/>
              <a:pPr algn="r" eaLnBrk="1" hangingPunct="1"/>
              <a:t>4</a:t>
            </a:fld>
            <a:endParaRPr lang="en-US" altLang="sr-Latn-R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5BE96BD2-B211-4F5D-92FC-6D1744D06D2E}" type="slidenum">
              <a:rPr lang="en-US" altLang="sr-Latn-RS"/>
              <a:pPr algn="r" eaLnBrk="1" hangingPunct="1"/>
              <a:t>5</a:t>
            </a:fld>
            <a:endParaRPr lang="en-US" altLang="sr-Latn-R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5BE96BD2-B211-4F5D-92FC-6D1744D06D2E}" type="slidenum">
              <a:rPr lang="en-US" altLang="sr-Latn-RS"/>
              <a:pPr algn="r" eaLnBrk="1" hangingPunct="1"/>
              <a:t>6</a:t>
            </a:fld>
            <a:endParaRPr lang="en-US" altLang="sr-Latn-R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5BE96BD2-B211-4F5D-92FC-6D1744D06D2E}" type="slidenum">
              <a:rPr lang="en-US" altLang="sr-Latn-RS"/>
              <a:pPr algn="r" eaLnBrk="1" hangingPunct="1"/>
              <a:t>7</a:t>
            </a:fld>
            <a:endParaRPr lang="en-US" altLang="sr-Latn-R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5BE96BD2-B211-4F5D-92FC-6D1744D06D2E}" type="slidenum">
              <a:rPr lang="en-US" altLang="sr-Latn-RS"/>
              <a:pPr algn="r" eaLnBrk="1" hangingPunct="1"/>
              <a:t>8</a:t>
            </a:fld>
            <a:endParaRPr lang="en-US" altLang="sr-Latn-R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58CE765F-28A1-4341-9D7D-C87D02C12217}" type="slidenum">
              <a:rPr lang="en-US" altLang="sr-Latn-RS" sz="1200"/>
              <a:pPr algn="r" eaLnBrk="1" hangingPunct="1"/>
              <a:t>9</a:t>
            </a:fld>
            <a:endParaRPr lang="en-US" altLang="sr-Latn-R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/>
            <a:fld id="{36A0D784-9821-4462-B8E4-03E2C6BBCC6B}" type="slidenum">
              <a:rPr lang="en-US" altLang="sr-Latn-RS" sz="1200"/>
              <a:pPr algn="r" eaLnBrk="1" hangingPunct="1"/>
              <a:t>10</a:t>
            </a:fld>
            <a:endParaRPr lang="en-US" altLang="sr-Latn-R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f-ZA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f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C5EAD-D0D2-449F-86D7-833A6EE8713E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E608A-1438-4129-B81C-8F7845FF41A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96363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DDFAE-977E-42F4-B122-66D0A4B669DA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67416-C447-460F-9FE9-AF2CBB4FB1C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9854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11E9C-8F24-49BA-94DF-2AF0B4CF6907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9B990-F295-49BE-B830-6E97B60DF8D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62641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3DC6C-CF4E-43DD-BDBD-FB94ACBB5795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3F352-EC8C-41EB-AB39-940FED7A32E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425824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C9CFC-0251-44AE-A7A3-4F7792DB65F6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F05F8-ECB5-44A8-B0A9-56977FE406B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137281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89691-F284-4264-A614-F80EB3C38F28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F3A50-4B79-4DF0-A8FA-F1F3B49103C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16729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57111-F7B0-4EAA-B8E7-4A685794FFDD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B73C2-2CB3-4B07-B46C-F01E664B8DA4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49698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74C33-DEFF-41FE-A46C-83CBFEE5C2E1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3366B-713A-4D16-BAA9-8B5D9C2A3DC2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7108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D66AE-6396-4A1F-83BE-97172D0FDE02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51F7D-AAA1-47C1-88E2-2B8CEDF8FBA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88332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CC4E2-63BE-4A3E-B3C1-E73811BA5E85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675AF-D10C-49E0-83F3-69A04E41F6C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34637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f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51453-B022-4F6E-9B02-0AB70429344E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CEE4C-FFB6-47C6-99F1-B15B8F9D9EEA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xmlns="" val="226023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FF7FB8E-ADDB-49A8-B44C-17E8BEB9AB78}" type="datetime1">
              <a:rPr lang="en-US" altLang="sr-Latn-RS" smtClean="0"/>
              <a:pPr/>
              <a:t>11/11/2015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F4E2FD-A544-4655-8F0E-33A3DC53CAC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2.pn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ninoslav.babic@carina.hr" TargetMode="External"/><Relationship Id="rId3" Type="http://schemas.openxmlformats.org/officeDocument/2006/relationships/notesSlide" Target="../notesSlides/notesSlide12.xml"/><Relationship Id="rId7" Type="http://schemas.openxmlformats.org/officeDocument/2006/relationships/hyperlink" Target="mailto:zastita.intelektualnog@carina.hr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carina.hr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e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3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2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0825" y="1196690"/>
            <a:ext cx="8642350" cy="8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25000"/>
              </a:lnSpc>
              <a:spcBef>
                <a:spcPct val="100000"/>
              </a:spcBef>
              <a:spcAft>
                <a:spcPct val="100000"/>
              </a:spcAft>
              <a:defRPr/>
            </a:pPr>
            <a:r>
              <a:rPr lang="hr-HR" sz="1600" dirty="0">
                <a:solidFill>
                  <a:srgbClr val="003399"/>
                </a:solidFill>
              </a:rPr>
              <a:t>MINISTRY OF FINANCE OF THE REPUBLIC OF CROATIA</a:t>
            </a:r>
            <a:br>
              <a:rPr lang="hr-HR" sz="1600" dirty="0">
                <a:solidFill>
                  <a:srgbClr val="003399"/>
                </a:solidFill>
              </a:rPr>
            </a:br>
            <a:r>
              <a:rPr lang="hr-HR" sz="1600" dirty="0">
                <a:solidFill>
                  <a:srgbClr val="003399"/>
                </a:solidFill>
              </a:rPr>
              <a:t>CUSTOMS DIRECTORATE </a:t>
            </a:r>
            <a:r>
              <a:rPr lang="hr-HR" sz="1600" dirty="0" smtClean="0">
                <a:solidFill>
                  <a:srgbClr val="003399"/>
                </a:solidFill>
              </a:rPr>
              <a:t>– </a:t>
            </a:r>
            <a:r>
              <a:rPr lang="hr-HR" sz="1600" dirty="0">
                <a:solidFill>
                  <a:srgbClr val="003399"/>
                </a:solidFill>
              </a:rPr>
              <a:t>CENTRAL </a:t>
            </a:r>
            <a:r>
              <a:rPr lang="hr-HR" sz="1600" dirty="0" smtClean="0">
                <a:solidFill>
                  <a:srgbClr val="003399"/>
                </a:solidFill>
              </a:rPr>
              <a:t>OFFICE</a:t>
            </a:r>
            <a:endParaRPr lang="en-US" sz="1600" dirty="0">
              <a:solidFill>
                <a:srgbClr val="003399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6986" y="2348850"/>
            <a:ext cx="8642350" cy="2447925"/>
          </a:xfrm>
          <a:prstGeom prst="rect">
            <a:avLst/>
          </a:prstGeom>
          <a:solidFill>
            <a:srgbClr val="0070C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eaLnBrk="0" hangingPunct="0"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77200" algn="l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r>
              <a:rPr lang="hr-HR" altLang="sr-Latn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CROATIAN CUSTOMS EXPERIENCE AGAINST COUNTERFEITING</a:t>
            </a:r>
            <a:endParaRPr lang="en-GB" altLang="sr-Latn-R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61656" y="5176287"/>
            <a:ext cx="7633010" cy="1224510"/>
          </a:xfrm>
          <a:prstGeom prst="rect">
            <a:avLst/>
          </a:prstGeom>
          <a:solidFill>
            <a:srgbClr val="E6E6E6"/>
          </a:solidFill>
          <a:ln w="9525">
            <a:solidFill>
              <a:srgbClr val="262673"/>
            </a:solidFill>
            <a:miter lim="800000"/>
            <a:headEnd/>
            <a:tailEnd/>
          </a:ln>
          <a:effectLst>
            <a:outerShdw dist="38100" dir="16200000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en-GB" altLang="sr-Latn-RS" sz="2000" dirty="0" smtClean="0">
                <a:solidFill>
                  <a:srgbClr val="003399"/>
                </a:solidFill>
              </a:rPr>
              <a:t>Regional Seminar on Enforcement of Intellectual Property Rights</a:t>
            </a:r>
          </a:p>
          <a:p>
            <a:pPr algn="ctr" eaLnBrk="1" hangingPunct="1">
              <a:lnSpc>
                <a:spcPct val="125000"/>
              </a:lnSpc>
            </a:pPr>
            <a:r>
              <a:rPr lang="en-GB" altLang="sr-Latn-RS" sz="2000" dirty="0" smtClean="0">
                <a:solidFill>
                  <a:srgbClr val="003399"/>
                </a:solidFill>
              </a:rPr>
              <a:t>Budapest, Hungary, November 11 </a:t>
            </a:r>
            <a:r>
              <a:rPr lang="hr-HR" altLang="sr-Latn-RS" sz="2000" dirty="0" smtClean="0">
                <a:solidFill>
                  <a:srgbClr val="003399"/>
                </a:solidFill>
              </a:rPr>
              <a:t>–</a:t>
            </a:r>
            <a:r>
              <a:rPr lang="en-GB" altLang="sr-Latn-RS" sz="2000" dirty="0" smtClean="0">
                <a:solidFill>
                  <a:srgbClr val="003399"/>
                </a:solidFill>
              </a:rPr>
              <a:t> 13, 2015</a:t>
            </a:r>
            <a:endParaRPr lang="en-GB" altLang="sr-Latn-RS" sz="2000" dirty="0">
              <a:solidFill>
                <a:srgbClr val="003399"/>
              </a:solidFill>
            </a:endParaRPr>
          </a:p>
        </p:txBody>
      </p:sp>
      <p:pic>
        <p:nvPicPr>
          <p:cNvPr id="2053" name="Picture 5" descr="carina gr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900113" y="2200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af-ZA" altLang="sr-Latn-RS">
              <a:solidFill>
                <a:srgbClr val="293D51"/>
              </a:solidFill>
              <a:latin typeface="Verdana" pitchFamily="34" charset="0"/>
            </a:endParaRPr>
          </a:p>
        </p:txBody>
      </p:sp>
      <p:pic>
        <p:nvPicPr>
          <p:cNvPr id="68615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11188" y="1628775"/>
            <a:ext cx="7993062" cy="4248150"/>
          </a:xfrm>
          <a:prstGeom prst="rect">
            <a:avLst/>
          </a:prstGeom>
          <a:solidFill>
            <a:srgbClr val="F2F2F2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>
            <a:lvl1pPr marL="542925" indent="-357188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1093788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501775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909763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31775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7749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32321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6893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41465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8631" name="Picture 23" descr="IMG_6208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IMG_9286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P1185221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4" name="Picture 26" descr="Akcija Rizici krivotvorina 036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5" name="Picture 27" descr="P1185279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6" name="Picture 28" descr="P1185222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7" name="Picture 29" descr="P1185338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8" name="Picture 30" descr="SKIP-Rijeka 015"/>
          <p:cNvPicPr preferRelativeResize="0"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39" name="Picture 31" descr="Akcija Rizici krivotvorina 005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0" name="Picture 32" descr="Akcija Rizici krivotvorina 003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1" name="Picture 33" descr="IMG_6188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2" name="Picture 34" descr="SKIP-Rijeka 026"/>
          <p:cNvPicPr preferRelativeResize="0"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43" name="Picture 35" descr="IMG_9301"/>
          <p:cNvPicPr preferRelativeResize="0"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107950" y="0"/>
            <a:ext cx="77041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5738" algn="l" eaLnBrk="1" hangingPunct="1"/>
            <a:r>
              <a:rPr lang="en-GB" altLang="sr-Latn-RS" sz="4000" kern="0" dirty="0" smtClean="0">
                <a:solidFill>
                  <a:srgbClr val="003399"/>
                </a:solidFill>
              </a:rPr>
              <a:t>rising public awareness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8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900113" y="2200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af-ZA" altLang="sr-Latn-RS">
              <a:solidFill>
                <a:srgbClr val="293D51"/>
              </a:solidFill>
              <a:latin typeface="Verdana" pitchFamily="34" charset="0"/>
            </a:endParaRPr>
          </a:p>
        </p:txBody>
      </p:sp>
      <p:pic>
        <p:nvPicPr>
          <p:cNvPr id="62471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11188" y="1628775"/>
            <a:ext cx="7993062" cy="4248150"/>
          </a:xfrm>
          <a:prstGeom prst="rect">
            <a:avLst/>
          </a:prstGeom>
          <a:solidFill>
            <a:srgbClr val="F2F2F2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>
            <a:lvl1pPr marL="542925" indent="-357188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 marL="1093788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 marL="1501775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909763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 marL="231775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marL="27749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marL="32321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marL="36893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marL="41465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</a:pPr>
            <a:endParaRPr lang="hr-HR" altLang="sr-Latn-RS" sz="280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2510" name="Picture 46" descr="SKIP-Rijeka 048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511" name="Picture 47" descr="P1185373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512" name="Picture 48" descr="IMG_9309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513" name="Picture 49" descr="IMG_6274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514" name="Picture 50" descr="IMG_6146"/>
          <p:cNvPicPr preferRelativeResize="0"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2522537" cy="3783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515" name="Picture 51" descr="SKIP-Rijeka 005"/>
          <p:cNvPicPr preferRelativeResize="0"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2522538" cy="3783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516" name="Picture 52" descr="IMG_6164"/>
          <p:cNvPicPr preferRelativeResize="0"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715000" cy="381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07950" y="0"/>
            <a:ext cx="77041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5738" algn="l" eaLnBrk="1" hangingPunct="1"/>
            <a:r>
              <a:rPr lang="en-GB" altLang="sr-Latn-RS" sz="4000" kern="0" dirty="0" smtClean="0">
                <a:solidFill>
                  <a:srgbClr val="003399"/>
                </a:solidFill>
              </a:rPr>
              <a:t>rising public awareness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1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t"/>
          <a:lstStyle/>
          <a:p>
            <a:pPr marL="542925" indent="-357188" eaLnBrk="1" hangingPunct="1"/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cooperation between enforcement agencies</a:t>
            </a:r>
          </a:p>
          <a:p>
            <a:pPr marL="542925" indent="-357188" eaLnBrk="1" hangingPunct="1"/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cooperation with the industry</a:t>
            </a:r>
          </a:p>
          <a:p>
            <a:pPr marL="542925" indent="-357188" eaLnBrk="1" hangingPunct="1"/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of information</a:t>
            </a:r>
          </a:p>
          <a:p>
            <a:pPr marL="542925" indent="-357188" eaLnBrk="1" hangingPunct="1"/>
            <a:r>
              <a:rPr lang="hr-HR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</a:t>
            </a: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efficient </a:t>
            </a:r>
            <a:b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enforcement</a:t>
            </a:r>
          </a:p>
          <a:p>
            <a:pPr marL="542925" indent="-357188" eaLnBrk="1" hangingPunct="1"/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better results</a:t>
            </a:r>
            <a:endParaRPr lang="en-GB" altLang="sr-Latn-RS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pic>
        <p:nvPicPr>
          <p:cNvPr id="3079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125" y="3789050"/>
            <a:ext cx="2362200" cy="1933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20" y="3566083"/>
            <a:ext cx="2952410" cy="24551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5771" y="3501010"/>
            <a:ext cx="4184130" cy="26131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07950" y="0"/>
            <a:ext cx="7704138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5738" algn="l" eaLnBrk="1" hangingPunct="1"/>
            <a:r>
              <a:rPr lang="en-GB" altLang="sr-Latn-RS" sz="4000" kern="0" dirty="0" smtClean="0">
                <a:solidFill>
                  <a:srgbClr val="003399"/>
                </a:solidFill>
              </a:rPr>
              <a:t>cooperation</a:t>
            </a:r>
            <a:endParaRPr lang="en-GB" altLang="sr-Latn-RS" sz="3200" kern="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2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900113" y="2200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af-ZA" altLang="sr-Latn-RS">
              <a:solidFill>
                <a:srgbClr val="293D51"/>
              </a:solidFill>
              <a:latin typeface="Verdana" pitchFamily="34" charset="0"/>
            </a:endParaRPr>
          </a:p>
        </p:txBody>
      </p:sp>
      <p:pic>
        <p:nvPicPr>
          <p:cNvPr id="7174" name="Picture 8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carina g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6480460" cy="3024265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Ministry of Finance of the Republic of Croatia</a:t>
            </a:r>
          </a:p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Customs Directorate – Central Office</a:t>
            </a:r>
          </a:p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Sector for Customs System and Procedures</a:t>
            </a:r>
          </a:p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Service for Trade, Unregistered Business, Charges and IPR</a:t>
            </a:r>
          </a:p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Charges and IPR Department</a:t>
            </a:r>
          </a:p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Zagreb, Alexandera von Humboldta 4a</a:t>
            </a:r>
          </a:p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Fax +385 1 6211 009</a:t>
            </a:r>
          </a:p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6"/>
              </a:rPr>
              <a:t>www.carina.hr</a:t>
            </a: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  <a:p>
            <a:pPr marL="85725" indent="0" algn="just" eaLnBrk="1" hangingPunct="1">
              <a:spcBef>
                <a:spcPts val="400"/>
              </a:spcBef>
              <a:buFontTx/>
              <a:buNone/>
              <a:tabLst>
                <a:tab pos="363538" algn="l"/>
                <a:tab pos="712788" algn="l"/>
              </a:tabLst>
            </a:pP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7"/>
              </a:rPr>
              <a:t>ipr@carina.hr</a:t>
            </a:r>
            <a:r>
              <a:rPr lang="en-GB" altLang="sr-Latn-RS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4427980" y="3573020"/>
            <a:ext cx="4382645" cy="236740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Ins="180000" anchor="ctr"/>
          <a:lstStyle>
            <a:lvl1pPr algn="l" eaLnBrk="0" hangingPunct="0"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4713" algn="r"/>
              </a:tabLs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GB" altLang="sr-Latn-R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Ninoslav Babić</a:t>
            </a:r>
          </a:p>
          <a:p>
            <a:pPr algn="r"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GB" altLang="sr-Latn-RS" sz="2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</a:t>
            </a:r>
            <a:r>
              <a:rPr lang="en-GB" altLang="sr-Latn-RS" sz="21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senior administrative advisor</a:t>
            </a:r>
          </a:p>
          <a:p>
            <a:pPr algn="r" eaLnBrk="1" hangingPunct="1">
              <a:spcBef>
                <a:spcPts val="200"/>
              </a:spcBef>
              <a:buFont typeface="Wingdings" pitchFamily="2" charset="2"/>
              <a:buNone/>
            </a:pPr>
            <a:endParaRPr lang="en-GB" altLang="sr-Latn-RS" sz="8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r"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GB" altLang="sr-Latn-RS" sz="2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Tel. +385 1 6211 403</a:t>
            </a:r>
          </a:p>
          <a:p>
            <a:pPr algn="r"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GB" altLang="sr-Latn-RS" sz="2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Mob. +385 91 3455 004</a:t>
            </a:r>
          </a:p>
          <a:p>
            <a:pPr algn="r" eaLnBrk="1" hangingPunct="1">
              <a:spcBef>
                <a:spcPts val="200"/>
              </a:spcBef>
              <a:buFont typeface="Wingdings" pitchFamily="2" charset="2"/>
              <a:buNone/>
            </a:pPr>
            <a:r>
              <a:rPr lang="en-GB" altLang="sr-Latn-RS" sz="2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</a:t>
            </a:r>
            <a:r>
              <a:rPr lang="en-GB" altLang="sr-Latn-RS" sz="21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8"/>
              </a:rPr>
              <a:t>ninoslav.babic@carina.hr</a:t>
            </a:r>
            <a:endParaRPr lang="en-GB" altLang="sr-Latn-RS" sz="21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59962" y="4725180"/>
            <a:ext cx="29527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3200" b="1" dirty="0" smtClean="0">
                <a:solidFill>
                  <a:schemeClr val="bg1"/>
                </a:solidFill>
                <a:latin typeface="Bradley Hand ITC" pitchFamily="66" charset="0"/>
              </a:rPr>
              <a:t>ANY QUESTIONS?</a:t>
            </a:r>
            <a:endParaRPr lang="hr-HR" altLang="sr-Latn-RS" sz="32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55470" y="4481530"/>
            <a:ext cx="2952750" cy="156966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3200" b="1" dirty="0" smtClean="0">
                <a:solidFill>
                  <a:schemeClr val="bg1"/>
                </a:solidFill>
                <a:latin typeface="Bradley Hand ITC" pitchFamily="66" charset="0"/>
              </a:rPr>
              <a:t>THANK YOU FOR YOUR ATTENTION!</a:t>
            </a:r>
            <a:endParaRPr lang="hr-HR" altLang="sr-Latn-RS" sz="32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704138" cy="1125538"/>
          </a:xfrm>
        </p:spPr>
        <p:txBody>
          <a:bodyPr/>
          <a:lstStyle/>
          <a:p>
            <a:pPr marL="185738" algn="l" eaLnBrk="1" hangingPunct="1"/>
            <a:r>
              <a:rPr lang="en-GB" altLang="sr-Latn-RS" sz="4000" dirty="0" smtClean="0">
                <a:solidFill>
                  <a:srgbClr val="003399"/>
                </a:solidFill>
              </a:rPr>
              <a:t>contacts</a:t>
            </a:r>
            <a:endParaRPr lang="en-GB" altLang="sr-Latn-RS" sz="3200" dirty="0" smtClean="0">
              <a:solidFill>
                <a:srgbClr val="003399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704138" cy="1125538"/>
          </a:xfrm>
        </p:spPr>
        <p:txBody>
          <a:bodyPr/>
          <a:lstStyle/>
          <a:p>
            <a:pPr marL="185738" algn="l" eaLnBrk="1" hangingPunct="1"/>
            <a:r>
              <a:rPr lang="en-GB" altLang="sr-Latn-RS" sz="4000" dirty="0" smtClean="0">
                <a:solidFill>
                  <a:srgbClr val="003399"/>
                </a:solidFill>
              </a:rPr>
              <a:t>summary</a:t>
            </a:r>
            <a:endParaRPr lang="en-GB" altLang="sr-Latn-RS" sz="3200" dirty="0" smtClean="0">
              <a:solidFill>
                <a:srgbClr val="003399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/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enforcement agencies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trends in counterfeiting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trademark enforcement in transit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cooperation model in Croatia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pic>
        <p:nvPicPr>
          <p:cNvPr id="3079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611188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t"/>
          <a:lstStyle/>
          <a:p>
            <a:pPr marL="542925" indent="-357188" eaLnBrk="1" hangingPunct="1">
              <a:buFontTx/>
              <a:buNone/>
            </a:pPr>
            <a:r>
              <a:rPr lang="en-GB" altLang="sr-Latn-R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Role of the enforcement agencies:</a:t>
            </a:r>
          </a:p>
          <a:p>
            <a:pPr marL="542925" indent="-357188" eaLnBrk="1" hangingPunct="1"/>
            <a:r>
              <a:rPr lang="en-GB" altLang="sr-Latn-R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prevent fakes enter the market</a:t>
            </a:r>
          </a:p>
          <a:p>
            <a:pPr marL="542925" indent="-357188" eaLnBrk="1" hangingPunct="1"/>
            <a:r>
              <a:rPr lang="en-GB" altLang="sr-Latn-RS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effectively eliminate fakes from the market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pic>
        <p:nvPicPr>
          <p:cNvPr id="29703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8063" y="3467441"/>
            <a:ext cx="4381500" cy="2628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7950" y="0"/>
            <a:ext cx="7704138" cy="11255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85738" algn="l" eaLnBrk="1" hangingPunct="1"/>
            <a:r>
              <a:rPr lang="en-GB" altLang="sr-Latn-RS" sz="4000" kern="0" dirty="0" smtClean="0">
                <a:solidFill>
                  <a:srgbClr val="003399"/>
                </a:solidFill>
              </a:rPr>
              <a:t>enforcement role</a:t>
            </a:r>
            <a:endParaRPr lang="en-GB" altLang="sr-Latn-RS" sz="3200" kern="0" dirty="0" smtClean="0">
              <a:solidFill>
                <a:srgbClr val="003399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2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704138" cy="1125538"/>
          </a:xfrm>
        </p:spPr>
        <p:txBody>
          <a:bodyPr/>
          <a:lstStyle/>
          <a:p>
            <a:pPr marL="185738" algn="l" eaLnBrk="1" hangingPunct="1"/>
            <a:r>
              <a:rPr lang="en-GB" altLang="sr-Latn-RS" sz="4000" dirty="0" smtClean="0">
                <a:solidFill>
                  <a:srgbClr val="003399"/>
                </a:solidFill>
              </a:rPr>
              <a:t>our opponents</a:t>
            </a:r>
            <a:endParaRPr lang="en-GB" altLang="sr-Latn-RS" sz="3200" dirty="0" smtClean="0">
              <a:solidFill>
                <a:srgbClr val="003399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/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organised criminal groups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increasing knowledge on legislation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no financial worries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swiftly adapt to external conditions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ready to do anything to preserve their „business”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pic>
        <p:nvPicPr>
          <p:cNvPr id="3079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4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-1128" y="1125640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 dirty="0">
              <a:solidFill>
                <a:srgbClr val="293D51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612000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/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clearly infringing goods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changing routes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hidden labels and tools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domestic production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misuse of IPR legislation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trademarks altered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concealment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internet purchases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238" y="1124680"/>
            <a:ext cx="3559930" cy="26699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6" y="1268700"/>
            <a:ext cx="3559930" cy="26699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4" y="1412720"/>
            <a:ext cx="3559930" cy="26699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4" y="1556740"/>
            <a:ext cx="3559930" cy="26699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4" y="1700760"/>
            <a:ext cx="3559930" cy="26699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5" y="1844780"/>
            <a:ext cx="3559929" cy="26699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6" y="1988800"/>
            <a:ext cx="3559929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6" y="213282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238" y="227684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6" y="242086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238" y="256488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6" y="270890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6" y="285292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6" y="299694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8266" y="314096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100" y="328498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240" y="342900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704138" cy="1125538"/>
          </a:xfrm>
        </p:spPr>
        <p:txBody>
          <a:bodyPr/>
          <a:lstStyle/>
          <a:p>
            <a:pPr marL="185738" algn="l" eaLnBrk="1" hangingPunct="1"/>
            <a:r>
              <a:rPr lang="en-GB" altLang="sr-Latn-RS" sz="4000" dirty="0" smtClean="0">
                <a:solidFill>
                  <a:srgbClr val="003399"/>
                </a:solidFill>
              </a:rPr>
              <a:t>trends</a:t>
            </a:r>
            <a:endParaRPr lang="en-GB" altLang="sr-Latn-RS" sz="3200" dirty="0" smtClean="0">
              <a:solidFill>
                <a:srgbClr val="003399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pic>
        <p:nvPicPr>
          <p:cNvPr id="3079" name="Picture 8" descr="carina grb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arina grb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100" y="342900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100" y="358140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100" y="3733800"/>
            <a:ext cx="3559928" cy="26699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2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704138" cy="1125538"/>
          </a:xfrm>
        </p:spPr>
        <p:txBody>
          <a:bodyPr/>
          <a:lstStyle/>
          <a:p>
            <a:pPr marL="185738" algn="l" eaLnBrk="1" hangingPunct="1"/>
            <a:r>
              <a:rPr lang="en-GB" altLang="sr-Latn-RS" sz="4000" dirty="0" smtClean="0">
                <a:solidFill>
                  <a:srgbClr val="003399"/>
                </a:solidFill>
              </a:rPr>
              <a:t>transit</a:t>
            </a:r>
            <a:endParaRPr lang="en-GB" altLang="sr-Latn-RS" sz="3200" dirty="0" smtClean="0">
              <a:solidFill>
                <a:srgbClr val="003399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/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Philips and Nokia cases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 – Guidelines for goods in transit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so, can we act?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of information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EU MS – Regulation (EC) 515/97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third countries – agreements on mutual cooperation in customs matters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pic>
        <p:nvPicPr>
          <p:cNvPr id="3079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62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704138" cy="1125538"/>
          </a:xfrm>
        </p:spPr>
        <p:txBody>
          <a:bodyPr/>
          <a:lstStyle/>
          <a:p>
            <a:pPr marL="185738" algn="l" eaLnBrk="1" hangingPunct="1"/>
            <a:r>
              <a:rPr lang="en-GB" altLang="sr-Latn-RS" sz="4000" dirty="0" smtClean="0">
                <a:solidFill>
                  <a:srgbClr val="003399"/>
                </a:solidFill>
              </a:rPr>
              <a:t>one case (summer 2015)</a:t>
            </a:r>
            <a:endParaRPr lang="en-GB" altLang="sr-Latn-RS" sz="3200" dirty="0" smtClean="0">
              <a:solidFill>
                <a:srgbClr val="003399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/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 Zone Split – </a:t>
            </a:r>
            <a:r>
              <a:rPr lang="hr-HR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containers with fake goods – notify party UE forwarding agent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GB" altLang="sr-Latn-RS" sz="2800" baseline="30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route HR–HU–UE </a:t>
            </a:r>
            <a:b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 driver (stopped near SI) – INF case closed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altLang="sr-Latn-RS" sz="2800" baseline="30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nd</a:t>
            </a: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route HR-SI-AT-CZ-PL-LT-LV-BY for KG</a:t>
            </a:r>
            <a:b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 driver – stopped by CZ customs near DE </a:t>
            </a:r>
            <a:b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fined and escorted to PL – INF case in PL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GB" altLang="sr-Latn-RS" sz="2800" baseline="30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rd</a:t>
            </a: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stopped in Split – INF case open (court)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pic>
        <p:nvPicPr>
          <p:cNvPr id="3079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7704138" cy="1125538"/>
          </a:xfrm>
        </p:spPr>
        <p:txBody>
          <a:bodyPr/>
          <a:lstStyle/>
          <a:p>
            <a:pPr marL="185738" algn="l" eaLnBrk="1" hangingPunct="1"/>
            <a:r>
              <a:rPr lang="en-GB" altLang="sr-Latn-RS" sz="4000" dirty="0" smtClean="0">
                <a:solidFill>
                  <a:srgbClr val="003399"/>
                </a:solidFill>
              </a:rPr>
              <a:t>internal cooperation case</a:t>
            </a:r>
            <a:endParaRPr lang="en-GB" altLang="sr-Latn-RS" sz="3200" dirty="0" smtClean="0">
              <a:solidFill>
                <a:srgbClr val="003399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1"/>
          </p:nvPr>
        </p:nvSpPr>
        <p:spPr>
          <a:xfrm>
            <a:off x="611188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/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truck stopped at HR – ME border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exporter was based in Split </a:t>
            </a:r>
            <a:b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(our regular „client” from 2008 – 2010)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driver revealed location of the storage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immediate information to Mobile Unit Split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secret storages for 3 companies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59 + 297 + 120 + 117 brands</a:t>
            </a:r>
          </a:p>
          <a:p>
            <a:pPr marL="542925" indent="-357188" eaLnBrk="1" hangingPunct="1">
              <a:tabLst>
                <a:tab pos="898525" algn="l"/>
              </a:tabLst>
            </a:pPr>
            <a:r>
              <a:rPr lang="en-GB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than 350.000 fake products in total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pic>
        <p:nvPicPr>
          <p:cNvPr id="3079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8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0" y="1125538"/>
            <a:ext cx="9144000" cy="5111750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269875" indent="-87313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rebuchet MS" pitchFamily="34" charset="0"/>
              <a:buChar char="•"/>
            </a:pPr>
            <a:endParaRPr lang="sr-Latn-RS" altLang="sr-Latn-RS" sz="1600">
              <a:solidFill>
                <a:srgbClr val="293D51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7704138" cy="1125538"/>
          </a:xfrm>
        </p:spPr>
        <p:txBody>
          <a:bodyPr/>
          <a:lstStyle/>
          <a:p>
            <a:pPr marL="185738" algn="l" eaLnBrk="1" hangingPunct="1"/>
            <a:r>
              <a:rPr lang="en-GB" altLang="sr-Latn-RS" sz="4000" dirty="0" smtClean="0">
                <a:solidFill>
                  <a:srgbClr val="003399"/>
                </a:solidFill>
              </a:rPr>
              <a:t>interagency cooperation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idx="4294967295"/>
          </p:nvPr>
        </p:nvSpPr>
        <p:spPr>
          <a:xfrm>
            <a:off x="611188" y="1628775"/>
            <a:ext cx="7993062" cy="4248150"/>
          </a:xfrm>
          <a:solidFill>
            <a:srgbClr val="F2F2F2"/>
          </a:solidFill>
          <a:ln>
            <a:solidFill>
              <a:srgbClr val="7F7F7F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lIns="180000" tIns="108000" rIns="180000" bIns="108000" anchor="ctr"/>
          <a:lstStyle/>
          <a:p>
            <a:pPr marL="182563" indent="3175" eaLnBrk="1" hangingPunct="1">
              <a:buFontTx/>
              <a:buNone/>
              <a:tabLst>
                <a:tab pos="533400" algn="l"/>
              </a:tabLst>
            </a:pPr>
            <a:r>
              <a:rPr lang="hr-HR" altLang="sr-Latn-RS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416675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af-ZA" sz="2000" b="1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900113" y="2200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1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endParaRPr lang="af-ZA" altLang="sr-Latn-RS">
              <a:solidFill>
                <a:srgbClr val="293D51"/>
              </a:solidFill>
              <a:latin typeface="Verdana" pitchFamily="34" charset="0"/>
            </a:endParaRPr>
          </a:p>
        </p:txBody>
      </p:sp>
      <p:pic>
        <p:nvPicPr>
          <p:cNvPr id="35847" name="Picture 8" descr="carina g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275" y="50800"/>
            <a:ext cx="11525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9" descr="carina g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46825"/>
            <a:ext cx="420687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1042988" y="1989138"/>
            <a:ext cx="2160587" cy="57626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79216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b="1" dirty="0"/>
              <a:t>STEERING COMMITTEE ON IPR ENFORCEMENT</a:t>
            </a:r>
            <a:endParaRPr lang="en-US" altLang="sr-Latn-RS" sz="1200" b="1" dirty="0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3563938" y="4149725"/>
            <a:ext cx="2160587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72941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dirty="0"/>
              <a:t>WORKING GROUP ON </a:t>
            </a:r>
            <a:r>
              <a:rPr lang="hr-HR" altLang="sr-Latn-RS" sz="1200" b="1" dirty="0"/>
              <a:t>STATISTICS</a:t>
            </a:r>
            <a:endParaRPr lang="en-US" altLang="sr-Latn-RS" sz="1200" b="1" dirty="0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563938" y="3429000"/>
            <a:ext cx="2160587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72941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dirty="0"/>
              <a:t>WORKING GROUP ON RISING </a:t>
            </a:r>
            <a:r>
              <a:rPr lang="hr-HR" altLang="sr-Latn-RS" sz="1200" b="1" dirty="0"/>
              <a:t>PUBLIC </a:t>
            </a:r>
            <a:r>
              <a:rPr lang="hr-HR" altLang="sr-Latn-RS" sz="1200" b="1" dirty="0" smtClean="0"/>
              <a:t>AWARENESS</a:t>
            </a:r>
            <a:endParaRPr lang="en-US" altLang="sr-Latn-RS" sz="1200" b="1" dirty="0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563938" y="2708275"/>
            <a:ext cx="2160587" cy="576263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72941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/>
              <a:t>GROUP ON COOPERATION WITH THE </a:t>
            </a:r>
            <a:r>
              <a:rPr lang="hr-HR" altLang="sr-Latn-RS" sz="1200" b="1"/>
              <a:t>RIGHT-HOLDERS</a:t>
            </a:r>
            <a:endParaRPr lang="en-US" altLang="sr-Latn-RS" sz="1200" b="1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3563938" y="1989138"/>
            <a:ext cx="2160587" cy="57626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72941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b="1" dirty="0"/>
              <a:t>COORDINATION COMMITTEE ON IPR ENFORCEMENT</a:t>
            </a:r>
            <a:endParaRPr lang="en-US" altLang="sr-Latn-RS" sz="1200" b="1" dirty="0"/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563938" y="4868863"/>
            <a:ext cx="2160587" cy="79216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72941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dirty="0"/>
              <a:t>WORKING GROUP ON NORMATIVE ACTIVITIES AND IMPLEMENTATION OF </a:t>
            </a:r>
            <a:r>
              <a:rPr lang="hr-HR" altLang="sr-Latn-RS" sz="1200" b="1" dirty="0"/>
              <a:t>LEGISLATION</a:t>
            </a:r>
            <a:endParaRPr lang="en-US" altLang="sr-Latn-RS" sz="1200" b="1" dirty="0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084888" y="4149725"/>
            <a:ext cx="2160587" cy="5762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5725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dirty="0"/>
              <a:t>REGIONAL OPERATIVE GROUP </a:t>
            </a:r>
            <a:r>
              <a:rPr lang="hr-HR" altLang="sr-Latn-RS" sz="1200" b="1" dirty="0"/>
              <a:t>RIJEKA</a:t>
            </a:r>
            <a:endParaRPr lang="en-US" altLang="sr-Latn-RS" sz="1200" b="1" dirty="0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6084888" y="3429000"/>
            <a:ext cx="2160587" cy="5762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5725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dirty="0"/>
              <a:t>REGIONAL OPERATIVE GROUP </a:t>
            </a:r>
            <a:r>
              <a:rPr lang="hr-HR" altLang="sr-Latn-RS" sz="1200" b="1" dirty="0"/>
              <a:t>OSIJEK</a:t>
            </a:r>
            <a:endParaRPr lang="en-US" altLang="sr-Latn-RS" sz="1200" b="1" dirty="0"/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6084888" y="2708275"/>
            <a:ext cx="2160587" cy="5762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5725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dirty="0"/>
              <a:t>REGIONAL OPERATIVE GROUP </a:t>
            </a:r>
            <a:r>
              <a:rPr lang="hr-HR" altLang="sr-Latn-RS" sz="1200" b="1" dirty="0"/>
              <a:t>ZAGREB</a:t>
            </a:r>
            <a:endParaRPr lang="en-US" altLang="sr-Latn-RS" sz="1200" b="1" dirty="0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6084888" y="1989138"/>
            <a:ext cx="2160587" cy="57626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5725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b="1" dirty="0"/>
              <a:t>JOINT OPERATIVE GROUP ON COOPERATION IN IPR ENFORCEMENT</a:t>
            </a:r>
            <a:endParaRPr lang="en-US" altLang="sr-Latn-RS" sz="1200" b="1" dirty="0"/>
          </a:p>
        </p:txBody>
      </p:sp>
      <p:sp>
        <p:nvSpPr>
          <p:cNvPr id="35878" name="Rectangle 38"/>
          <p:cNvSpPr>
            <a:spLocks noChangeArrowheads="1"/>
          </p:cNvSpPr>
          <p:nvPr/>
        </p:nvSpPr>
        <p:spPr bwMode="auto">
          <a:xfrm>
            <a:off x="6084888" y="4868863"/>
            <a:ext cx="2160587" cy="57626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5725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/>
          <a:lstStyle/>
          <a:p>
            <a:r>
              <a:rPr lang="hr-HR" altLang="sr-Latn-RS" sz="1200" dirty="0"/>
              <a:t>REGIONAL OPERATIVE GROUP </a:t>
            </a:r>
            <a:r>
              <a:rPr lang="hr-HR" altLang="sr-Latn-RS" sz="1200" b="1" dirty="0"/>
              <a:t>SPLIT</a:t>
            </a:r>
            <a:endParaRPr lang="en-US" altLang="sr-Latn-RS" sz="1200" b="1" dirty="0"/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827088" y="4292600"/>
            <a:ext cx="2160587" cy="12239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>
            <a:lvl1pPr marL="533400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12788"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hr-HR" altLang="sr-Latn-RS" sz="1200"/>
              <a:t>STRATEGIC LEVEL</a:t>
            </a:r>
          </a:p>
          <a:p>
            <a:pPr eaLnBrk="1" hangingPunct="1"/>
            <a:endParaRPr lang="hr-HR" altLang="sr-Latn-RS" sz="1200"/>
          </a:p>
          <a:p>
            <a:pPr eaLnBrk="1" hangingPunct="1"/>
            <a:r>
              <a:rPr lang="hr-HR" altLang="sr-Latn-RS" sz="1200"/>
              <a:t>COORDINATION LEVEL</a:t>
            </a:r>
          </a:p>
          <a:p>
            <a:pPr eaLnBrk="1" hangingPunct="1"/>
            <a:endParaRPr lang="hr-HR" altLang="sr-Latn-RS" sz="1200"/>
          </a:p>
          <a:p>
            <a:pPr eaLnBrk="1" hangingPunct="1"/>
            <a:r>
              <a:rPr lang="hr-HR" altLang="sr-Latn-RS" sz="1200"/>
              <a:t>OPERATIVE LEVEL</a:t>
            </a:r>
            <a:endParaRPr lang="en-US" altLang="sr-Latn-RS" sz="1200"/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971550" y="4437063"/>
            <a:ext cx="288925" cy="2159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82353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/>
          <a:p>
            <a:endParaRPr lang="hr-HR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971550" y="5157788"/>
            <a:ext cx="288925" cy="215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2353"/>
                  <a:invGamma/>
                </a:scheme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/>
          <a:p>
            <a:endParaRPr lang="hr-HR"/>
          </a:p>
        </p:txBody>
      </p:sp>
      <p:sp>
        <p:nvSpPr>
          <p:cNvPr id="35881" name="Rectangle 41"/>
          <p:cNvSpPr>
            <a:spLocks noChangeArrowheads="1"/>
          </p:cNvSpPr>
          <p:nvPr/>
        </p:nvSpPr>
        <p:spPr bwMode="auto">
          <a:xfrm>
            <a:off x="971550" y="4797425"/>
            <a:ext cx="288925" cy="2159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shade val="82353"/>
                  <a:invGamma/>
                </a:srgbClr>
              </a:gs>
            </a:gsLst>
            <a:lin ang="27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72000" rIns="72000" bIns="72000" anchor="ctr"/>
          <a:lstStyle/>
          <a:p>
            <a:endParaRPr lang="hr-HR"/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68313" y="6400800"/>
            <a:ext cx="6191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r-HR" sz="1600" b="1" dirty="0">
                <a:solidFill>
                  <a:schemeClr val="bg1"/>
                </a:solidFill>
              </a:rPr>
              <a:t>  </a:t>
            </a:r>
            <a:r>
              <a:rPr lang="hr-HR" sz="1400" b="1" dirty="0" smtClean="0">
                <a:solidFill>
                  <a:srgbClr val="003399"/>
                </a:solidFill>
              </a:rPr>
              <a:t>CROATIAN CUSTOMS EXPERIENCE AGAINST COUNTERFEITING</a:t>
            </a:r>
            <a:endParaRPr lang="hr-HR" sz="1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0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8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58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5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5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58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58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58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58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8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58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58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nimBg="1"/>
      <p:bldP spid="35863" grpId="0" animBg="1"/>
      <p:bldP spid="35864" grpId="0" animBg="1"/>
      <p:bldP spid="35865" grpId="0" animBg="1"/>
      <p:bldP spid="35870" grpId="0" animBg="1"/>
      <p:bldP spid="35873" grpId="0" animBg="1"/>
      <p:bldP spid="35874" grpId="0" animBg="1"/>
      <p:bldP spid="35875" grpId="0" animBg="1"/>
      <p:bldP spid="35876" grpId="0" animBg="1"/>
      <p:bldP spid="35877" grpId="0" animBg="1"/>
      <p:bldP spid="3587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424</Words>
  <Application>Microsoft Office PowerPoint</Application>
  <PresentationFormat>Diavetítés a képernyőre (4:3 oldalarány)</PresentationFormat>
  <Paragraphs>127</Paragraphs>
  <Slides>13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Default Design</vt:lpstr>
      <vt:lpstr>1. dia</vt:lpstr>
      <vt:lpstr>summary</vt:lpstr>
      <vt:lpstr>3. dia</vt:lpstr>
      <vt:lpstr>our opponents</vt:lpstr>
      <vt:lpstr>trends</vt:lpstr>
      <vt:lpstr>transit</vt:lpstr>
      <vt:lpstr>one case (summer 2015)</vt:lpstr>
      <vt:lpstr>internal cooperation case</vt:lpstr>
      <vt:lpstr>interagency cooperation</vt:lpstr>
      <vt:lpstr>10. dia</vt:lpstr>
      <vt:lpstr>11. dia</vt:lpstr>
      <vt:lpstr>12. dia</vt:lpstr>
      <vt:lpstr>contacts</vt:lpstr>
    </vt:vector>
  </TitlesOfParts>
  <Company>carina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nbabic2</dc:creator>
  <cp:lastModifiedBy>user_2</cp:lastModifiedBy>
  <cp:revision>103</cp:revision>
  <cp:lastPrinted>2015-11-06T13:53:54Z</cp:lastPrinted>
  <dcterms:created xsi:type="dcterms:W3CDTF">2012-10-30T08:58:51Z</dcterms:created>
  <dcterms:modified xsi:type="dcterms:W3CDTF">2015-11-11T11:24:22Z</dcterms:modified>
</cp:coreProperties>
</file>