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93" r:id="rId2"/>
    <p:sldId id="277" r:id="rId3"/>
    <p:sldId id="278" r:id="rId4"/>
    <p:sldId id="279" r:id="rId5"/>
    <p:sldId id="280" r:id="rId6"/>
    <p:sldId id="281" r:id="rId7"/>
    <p:sldId id="283" r:id="rId8"/>
    <p:sldId id="285" r:id="rId9"/>
    <p:sldId id="291" r:id="rId10"/>
    <p:sldId id="284" r:id="rId11"/>
    <p:sldId id="286" r:id="rId12"/>
    <p:sldId id="292" r:id="rId13"/>
    <p:sldId id="289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5" autoAdjust="0"/>
    <p:restoredTop sz="98168" autoAdjust="0"/>
  </p:normalViewPr>
  <p:slideViewPr>
    <p:cSldViewPr>
      <p:cViewPr>
        <p:scale>
          <a:sx n="80" d="100"/>
          <a:sy n="80" d="100"/>
        </p:scale>
        <p:origin x="-2514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12B14-E501-4260-8624-CF3668FCA95F}" type="datetimeFigureOut">
              <a:rPr lang="en-IE" smtClean="0"/>
              <a:pPr/>
              <a:t>09/11/2015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5FEBD-DC4F-4D1D-84D7-6C8B5B28A49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91860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4EB6464-CE9F-497A-86B4-9236F140F64E}" type="slidenum">
              <a:rPr lang="en-IE"/>
              <a:pPr eaLnBrk="1" hangingPunct="1"/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4EB6464-CE9F-497A-86B4-9236F140F64E}" type="slidenum">
              <a:rPr lang="en-IE"/>
              <a:pPr eaLnBrk="1" hangingPunct="1"/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4EB6464-CE9F-497A-86B4-9236F140F64E}" type="slidenum">
              <a:rPr lang="en-IE"/>
              <a:pPr eaLnBrk="1" hangingPunct="1"/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4EB6464-CE9F-497A-86B4-9236F140F64E}" type="slidenum">
              <a:rPr lang="en-IE"/>
              <a:pPr eaLnBrk="1" hangingPunct="1"/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465877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IE" sz="1200" i="0" dirty="0" smtClean="0">
                <a:solidFill>
                  <a:srgbClr val="808080"/>
                </a:solidFill>
                <a:latin typeface="Arial Narrow"/>
                <a:cs typeface="Arial Narrow"/>
              </a:rPr>
              <a:t>It is a tool to provide </a:t>
            </a:r>
            <a:r>
              <a:rPr lang="en-IE" sz="1200" b="1" i="0" dirty="0" smtClean="0">
                <a:solidFill>
                  <a:srgbClr val="808080"/>
                </a:solidFill>
                <a:latin typeface="Arial Narrow"/>
                <a:cs typeface="Arial Narrow"/>
              </a:rPr>
              <a:t>available,</a:t>
            </a:r>
            <a:r>
              <a:rPr lang="en-IE" sz="1200" i="0" dirty="0" smtClean="0">
                <a:solidFill>
                  <a:srgbClr val="808080"/>
                </a:solidFill>
                <a:latin typeface="Arial Narrow"/>
                <a:cs typeface="Arial Narrow"/>
              </a:rPr>
              <a:t> </a:t>
            </a:r>
            <a:r>
              <a:rPr lang="en-IE" sz="1200" b="1" i="0" dirty="0" smtClean="0">
                <a:solidFill>
                  <a:srgbClr val="808080"/>
                </a:solidFill>
                <a:latin typeface="Arial Narrow"/>
                <a:cs typeface="Arial Narrow"/>
              </a:rPr>
              <a:t>reliable</a:t>
            </a:r>
            <a:r>
              <a:rPr lang="en-IE" sz="1200" i="0" dirty="0" smtClean="0">
                <a:solidFill>
                  <a:srgbClr val="808080"/>
                </a:solidFill>
                <a:latin typeface="Arial Narrow"/>
                <a:cs typeface="Arial Narrow"/>
              </a:rPr>
              <a:t> and </a:t>
            </a:r>
            <a:r>
              <a:rPr lang="en-IE" sz="1200" b="1" i="0" dirty="0" smtClean="0">
                <a:solidFill>
                  <a:srgbClr val="808080"/>
                </a:solidFill>
                <a:latin typeface="Arial Narrow"/>
                <a:cs typeface="Arial Narrow"/>
              </a:rPr>
              <a:t>comparable</a:t>
            </a:r>
            <a:r>
              <a:rPr lang="en-IE" sz="1200" i="0" dirty="0" smtClean="0">
                <a:solidFill>
                  <a:srgbClr val="808080"/>
                </a:solidFill>
                <a:latin typeface="Arial Narrow"/>
                <a:cs typeface="Arial Narrow"/>
              </a:rPr>
              <a:t> data on seizures of</a:t>
            </a:r>
            <a:r>
              <a:rPr lang="en-IE" sz="1200" i="0" baseline="0" dirty="0" smtClean="0">
                <a:solidFill>
                  <a:srgbClr val="808080"/>
                </a:solidFill>
                <a:latin typeface="Arial Narrow"/>
                <a:cs typeface="Arial Narrow"/>
              </a:rPr>
              <a:t> counterfeit goods in the EU, both at the borders and in the internal market.</a:t>
            </a:r>
          </a:p>
          <a:p>
            <a:pPr>
              <a:defRPr/>
            </a:pPr>
            <a:r>
              <a:rPr lang="en-IE" sz="1200" i="0" baseline="0" dirty="0" smtClean="0">
                <a:solidFill>
                  <a:srgbClr val="808080"/>
                </a:solidFill>
                <a:latin typeface="Arial Narrow"/>
                <a:cs typeface="Arial Narrow"/>
              </a:rPr>
              <a:t>This data collection is made available to a number of different subjects differently </a:t>
            </a:r>
            <a:r>
              <a:rPr lang="en-IE" sz="1200" i="0" baseline="0" dirty="0" err="1" smtClean="0">
                <a:solidFill>
                  <a:srgbClr val="808080"/>
                </a:solidFill>
                <a:latin typeface="Arial Narrow"/>
                <a:cs typeface="Arial Narrow"/>
              </a:rPr>
              <a:t>pinvolved</a:t>
            </a:r>
            <a:r>
              <a:rPr lang="en-IE" sz="1200" i="0" baseline="0" dirty="0" smtClean="0">
                <a:solidFill>
                  <a:srgbClr val="808080"/>
                </a:solidFill>
                <a:latin typeface="Arial Narrow"/>
                <a:cs typeface="Arial Narrow"/>
              </a:rPr>
              <a:t> in </a:t>
            </a:r>
            <a:r>
              <a:rPr lang="en-IE" sz="1200" i="0" baseline="0" dirty="0" err="1" smtClean="0">
                <a:solidFill>
                  <a:srgbClr val="808080"/>
                </a:solidFill>
                <a:latin typeface="Arial Narrow"/>
                <a:cs typeface="Arial Narrow"/>
              </a:rPr>
              <a:t>comabting</a:t>
            </a:r>
            <a:r>
              <a:rPr lang="en-IE" sz="1200" i="0" baseline="0" dirty="0" smtClean="0">
                <a:solidFill>
                  <a:srgbClr val="808080"/>
                </a:solidFill>
                <a:latin typeface="Arial Narrow"/>
                <a:cs typeface="Arial Narrow"/>
              </a:rPr>
              <a:t> </a:t>
            </a:r>
            <a:r>
              <a:rPr lang="en-IE" sz="1200" i="0" baseline="0" dirty="0" err="1" smtClean="0">
                <a:solidFill>
                  <a:srgbClr val="808080"/>
                </a:solidFill>
                <a:latin typeface="Arial Narrow"/>
                <a:cs typeface="Arial Narrow"/>
              </a:rPr>
              <a:t>counterfeitng</a:t>
            </a:r>
            <a:r>
              <a:rPr lang="en-IE" sz="1200" i="0" baseline="0" dirty="0" smtClean="0">
                <a:solidFill>
                  <a:srgbClr val="808080"/>
                </a:solidFill>
                <a:latin typeface="Arial Narrow"/>
                <a:cs typeface="Arial Narrow"/>
              </a:rPr>
              <a:t>:</a:t>
            </a:r>
          </a:p>
          <a:p>
            <a:pPr marL="171450" indent="-171450">
              <a:buFontTx/>
              <a:buChar char="-"/>
              <a:defRPr/>
            </a:pPr>
            <a:r>
              <a:rPr lang="en-IE" sz="1200" i="0" baseline="0" dirty="0" smtClean="0">
                <a:solidFill>
                  <a:srgbClr val="808080"/>
                </a:solidFill>
                <a:latin typeface="Arial Narrow"/>
                <a:cs typeface="Arial Narrow"/>
              </a:rPr>
              <a:t>MS LEAs, Customs and Police</a:t>
            </a:r>
          </a:p>
          <a:p>
            <a:pPr marL="171450" indent="-171450">
              <a:buFontTx/>
              <a:buChar char="-"/>
              <a:defRPr/>
            </a:pPr>
            <a:r>
              <a:rPr lang="en-IE" sz="1200" i="0" baseline="0" dirty="0" smtClean="0">
                <a:solidFill>
                  <a:srgbClr val="808080"/>
                </a:solidFill>
                <a:latin typeface="Arial Narrow"/>
                <a:cs typeface="Arial Narrow"/>
              </a:rPr>
              <a:t>Other public bodies</a:t>
            </a:r>
          </a:p>
          <a:p>
            <a:pPr marL="171450" indent="-171450">
              <a:buFontTx/>
              <a:buChar char="-"/>
              <a:defRPr/>
            </a:pPr>
            <a:r>
              <a:rPr lang="en-IE" sz="1200" i="0" baseline="0" dirty="0" smtClean="0">
                <a:solidFill>
                  <a:srgbClr val="808080"/>
                </a:solidFill>
                <a:latin typeface="Arial Narrow"/>
                <a:cs typeface="Arial Narrow"/>
              </a:rPr>
              <a:t>Private stakeholders</a:t>
            </a:r>
          </a:p>
          <a:p>
            <a:pPr marL="171450" indent="-171450">
              <a:buFontTx/>
              <a:buChar char="-"/>
              <a:defRPr/>
            </a:pPr>
            <a:r>
              <a:rPr lang="en-IE" sz="1200" i="0" baseline="0" dirty="0" smtClean="0">
                <a:solidFill>
                  <a:srgbClr val="808080"/>
                </a:solidFill>
                <a:latin typeface="Arial Narrow"/>
                <a:cs typeface="Arial Narrow"/>
              </a:rPr>
              <a:t>Whoever can be interested in the data for the business interest </a:t>
            </a:r>
            <a:r>
              <a:rPr lang="en-IE" sz="1200" b="1" i="0" baseline="0" dirty="0" smtClean="0">
                <a:solidFill>
                  <a:srgbClr val="808080"/>
                </a:solidFill>
                <a:latin typeface="Arial Narrow"/>
                <a:cs typeface="Arial Narrow"/>
              </a:rPr>
              <a:t>and</a:t>
            </a:r>
            <a:r>
              <a:rPr lang="en-IE" sz="1200" i="0" baseline="0" dirty="0" smtClean="0">
                <a:solidFill>
                  <a:srgbClr val="808080"/>
                </a:solidFill>
                <a:latin typeface="Arial Narrow"/>
                <a:cs typeface="Arial Narrow"/>
              </a:rPr>
              <a:t> for </a:t>
            </a:r>
            <a:r>
              <a:rPr lang="en-IE" sz="1200" b="1" i="0" baseline="0" dirty="0" smtClean="0">
                <a:solidFill>
                  <a:srgbClr val="808080"/>
                </a:solidFill>
                <a:latin typeface="Arial Narrow"/>
                <a:cs typeface="Arial Narrow"/>
              </a:rPr>
              <a:t>policy making.</a:t>
            </a:r>
            <a:endParaRPr lang="en-IE" sz="1200" i="0" baseline="0" dirty="0" smtClean="0">
              <a:solidFill>
                <a:srgbClr val="808080"/>
              </a:solidFill>
              <a:latin typeface="Arial Narrow"/>
              <a:cs typeface="Arial Narrow"/>
            </a:endParaRPr>
          </a:p>
          <a:p>
            <a:endParaRPr lang="es-ES" i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682918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All</a:t>
            </a:r>
            <a:r>
              <a:rPr lang="es-ES" dirty="0" smtClean="0"/>
              <a:t> Customs of </a:t>
            </a:r>
            <a:r>
              <a:rPr lang="es-ES" dirty="0" err="1" smtClean="0"/>
              <a:t>the</a:t>
            </a:r>
            <a:r>
              <a:rPr lang="es-ES" dirty="0" smtClean="0"/>
              <a:t> 28 MS  are </a:t>
            </a:r>
            <a:r>
              <a:rPr lang="es-ES" dirty="0" err="1" smtClean="0"/>
              <a:t>present</a:t>
            </a:r>
            <a:r>
              <a:rPr lang="es-ES" dirty="0" smtClean="0"/>
              <a:t> in ACIST and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increasing</a:t>
            </a:r>
            <a:r>
              <a:rPr lang="es-ES" dirty="0" smtClean="0"/>
              <a:t> </a:t>
            </a:r>
            <a:r>
              <a:rPr lang="es-ES" dirty="0" err="1" smtClean="0"/>
              <a:t>number</a:t>
            </a:r>
            <a:r>
              <a:rPr lang="es-ES" dirty="0" smtClean="0"/>
              <a:t> of </a:t>
            </a:r>
            <a:r>
              <a:rPr lang="es-ES" dirty="0" err="1" smtClean="0"/>
              <a:t>Police</a:t>
            </a:r>
            <a:r>
              <a:rPr lang="es-ES" dirty="0" smtClean="0"/>
              <a:t> </a:t>
            </a:r>
            <a:r>
              <a:rPr lang="es-ES" dirty="0" err="1" smtClean="0"/>
              <a:t>authorities</a:t>
            </a:r>
            <a:r>
              <a:rPr lang="es-ES" dirty="0" smtClean="0"/>
              <a:t> are </a:t>
            </a:r>
            <a:r>
              <a:rPr lang="es-ES" dirty="0" err="1" smtClean="0"/>
              <a:t>coming</a:t>
            </a:r>
            <a:r>
              <a:rPr lang="es-ES" dirty="0" smtClean="0"/>
              <a:t> </a:t>
            </a:r>
            <a:r>
              <a:rPr lang="es-ES" dirty="0" err="1" smtClean="0"/>
              <a:t>on-board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dashboard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user</a:t>
            </a:r>
            <a:r>
              <a:rPr lang="es-ES" dirty="0" smtClean="0"/>
              <a:t> can </a:t>
            </a:r>
            <a:r>
              <a:rPr lang="es-ES" dirty="0" err="1" smtClean="0"/>
              <a:t>immediately</a:t>
            </a:r>
            <a:r>
              <a:rPr lang="es-ES" dirty="0" smtClean="0"/>
              <a:t> </a:t>
            </a:r>
            <a:r>
              <a:rPr lang="es-ES" dirty="0" err="1" smtClean="0"/>
              <a:t>selcect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Authorities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whose</a:t>
            </a:r>
            <a:r>
              <a:rPr lang="es-ES" baseline="0" dirty="0" smtClean="0"/>
              <a:t> data he/</a:t>
            </a:r>
            <a:r>
              <a:rPr lang="es-ES" baseline="0" dirty="0" err="1" smtClean="0"/>
              <a:t>she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interested</a:t>
            </a:r>
            <a:r>
              <a:rPr lang="es-ES" baseline="0" dirty="0" smtClean="0"/>
              <a:t> to.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same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selection</a:t>
            </a:r>
            <a:r>
              <a:rPr lang="es-ES" baseline="0" dirty="0" smtClean="0"/>
              <a:t> can be done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section</a:t>
            </a:r>
            <a:r>
              <a:rPr lang="es-ES" baseline="0" dirty="0" smtClean="0"/>
              <a:t>.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>
                <a:solidFill>
                  <a:prstClr val="black"/>
                </a:solidFill>
              </a:rPr>
              <a:pPr/>
              <a:t>16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77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Only mentioning:</a:t>
            </a:r>
          </a:p>
          <a:p>
            <a:r>
              <a:rPr lang="en-GB" b="1" dirty="0" smtClean="0"/>
              <a:t>Have a complete view on both what is seized in importation and what is seized</a:t>
            </a:r>
            <a:r>
              <a:rPr lang="en-GB" b="1" baseline="0" dirty="0" smtClean="0"/>
              <a:t> in the internal market and who is doing what.</a:t>
            </a:r>
          </a:p>
          <a:p>
            <a:pPr marL="171450" indent="-171450">
              <a:buFontTx/>
              <a:buChar char="-"/>
            </a:pPr>
            <a:r>
              <a:rPr lang="en-GB" b="0" baseline="0" dirty="0" smtClean="0"/>
              <a:t>It is a tool to analyse goods routing and trends, and therefore to plan control activities</a:t>
            </a:r>
          </a:p>
          <a:p>
            <a:pPr marL="171450" indent="-171450">
              <a:buFontTx/>
              <a:buChar char="-"/>
            </a:pPr>
            <a:r>
              <a:rPr lang="en-GB" b="0" baseline="0" dirty="0" smtClean="0"/>
              <a:t>It is a tool to support inter-agency cooperation through exchange of data on seizures, to foster cooperation</a:t>
            </a:r>
          </a:p>
          <a:p>
            <a:pPr marL="171450" indent="-171450">
              <a:buFontTx/>
              <a:buChar char="-"/>
            </a:pPr>
            <a:r>
              <a:rPr lang="en-GB" b="0" baseline="0" dirty="0" smtClean="0"/>
              <a:t>It can provide to police a support to easy collection and reporting of data in daily work.</a:t>
            </a:r>
          </a:p>
          <a:p>
            <a:pPr marL="0" indent="0">
              <a:buFontTx/>
              <a:buNone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FA28A-8FC8-49BE-B365-DAFDA93D0A69}" type="slidenum">
              <a:rPr lang="en-IE" smtClean="0"/>
              <a:pPr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109213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FA28A-8FC8-49BE-B365-DAFDA93D0A69}" type="slidenum">
              <a:rPr lang="en-IE" smtClean="0"/>
              <a:pPr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109213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easy</a:t>
            </a:r>
            <a:r>
              <a:rPr lang="es-ES" dirty="0" smtClean="0"/>
              <a:t> and </a:t>
            </a:r>
            <a:r>
              <a:rPr lang="es-ES" dirty="0" err="1" smtClean="0"/>
              <a:t>user-friendly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A </a:t>
            </a:r>
            <a:r>
              <a:rPr lang="es-ES" dirty="0" err="1" smtClean="0"/>
              <a:t>mask</a:t>
            </a:r>
            <a:r>
              <a:rPr lang="es-ES" dirty="0" smtClean="0"/>
              <a:t> </a:t>
            </a:r>
            <a:r>
              <a:rPr lang="es-ES" dirty="0" err="1" smtClean="0"/>
              <a:t>appear</a:t>
            </a:r>
            <a:r>
              <a:rPr lang="es-ES" dirty="0" smtClean="0"/>
              <a:t>, </a:t>
            </a:r>
            <a:r>
              <a:rPr lang="es-ES" dirty="0" err="1" smtClean="0"/>
              <a:t>where</a:t>
            </a:r>
            <a:r>
              <a:rPr lang="es-ES" dirty="0" smtClean="0"/>
              <a:t> </a:t>
            </a:r>
            <a:r>
              <a:rPr lang="es-ES" dirty="0" err="1" smtClean="0"/>
              <a:t>simply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to </a:t>
            </a:r>
            <a:r>
              <a:rPr lang="es-ES" dirty="0" err="1" smtClean="0"/>
              <a:t>fill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filters</a:t>
            </a:r>
            <a:r>
              <a:rPr lang="es-ES" dirty="0" smtClean="0"/>
              <a:t> </a:t>
            </a:r>
            <a:r>
              <a:rPr lang="es-ES" dirty="0" err="1" smtClean="0"/>
              <a:t>criteria</a:t>
            </a:r>
            <a:r>
              <a:rPr lang="es-ES" dirty="0" smtClean="0"/>
              <a:t>, in </a:t>
            </a:r>
            <a:r>
              <a:rPr lang="es-ES" dirty="0" err="1" smtClean="0"/>
              <a:t>order</a:t>
            </a:r>
            <a:r>
              <a:rPr lang="es-ES" dirty="0" smtClean="0"/>
              <a:t> to </a:t>
            </a:r>
            <a:r>
              <a:rPr lang="es-ES" dirty="0" err="1" smtClean="0"/>
              <a:t>make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own</a:t>
            </a:r>
            <a:r>
              <a:rPr lang="es-ES" dirty="0" smtClean="0"/>
              <a:t> </a:t>
            </a:r>
            <a:r>
              <a:rPr lang="es-ES" dirty="0" err="1" smtClean="0"/>
              <a:t>searc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data </a:t>
            </a:r>
            <a:r>
              <a:rPr lang="es-ES" dirty="0" err="1" smtClean="0"/>
              <a:t>uploaded</a:t>
            </a:r>
            <a:r>
              <a:rPr lang="es-ES" dirty="0" smtClean="0"/>
              <a:t> in ACIST.</a:t>
            </a:r>
          </a:p>
          <a:p>
            <a:endParaRPr lang="es-ES" dirty="0" smtClean="0"/>
          </a:p>
          <a:p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steps</a:t>
            </a:r>
            <a:r>
              <a:rPr lang="es-ES" dirty="0" smtClean="0"/>
              <a:t>: </a:t>
            </a:r>
            <a:r>
              <a:rPr lang="es-ES" dirty="0" err="1" smtClean="0"/>
              <a:t>don’t</a:t>
            </a:r>
            <a:r>
              <a:rPr lang="es-ES" dirty="0" smtClean="0"/>
              <a:t> </a:t>
            </a:r>
            <a:r>
              <a:rPr lang="es-ES" dirty="0" err="1" smtClean="0"/>
              <a:t>forget</a:t>
            </a:r>
            <a:r>
              <a:rPr lang="es-ES" dirty="0" smtClean="0"/>
              <a:t> to </a:t>
            </a:r>
            <a:r>
              <a:rPr lang="es-ES" dirty="0" err="1" smtClean="0"/>
              <a:t>select</a:t>
            </a:r>
            <a:r>
              <a:rPr lang="es-ES" baseline="0" dirty="0" smtClean="0"/>
              <a:t> a time </a:t>
            </a:r>
            <a:r>
              <a:rPr lang="es-ES" baseline="0" dirty="0" err="1" smtClean="0"/>
              <a:t>frame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LEA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interested</a:t>
            </a:r>
            <a:r>
              <a:rPr lang="es-ES" baseline="0" dirty="0" smtClean="0"/>
              <a:t> in,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hav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yet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entered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system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selecting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aujtority</a:t>
            </a:r>
            <a:r>
              <a:rPr lang="es-ES" baseline="0" dirty="0" smtClean="0"/>
              <a:t> (as </a:t>
            </a:r>
            <a:r>
              <a:rPr lang="es-ES" baseline="0" dirty="0" err="1" smtClean="0"/>
              <a:t>shown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before</a:t>
            </a:r>
            <a:r>
              <a:rPr lang="es-ES" baseline="0" dirty="0" smtClean="0"/>
              <a:t>)</a:t>
            </a:r>
          </a:p>
          <a:p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dirty="0" smtClean="0"/>
              <a:t> complete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search</a:t>
            </a:r>
            <a:r>
              <a:rPr lang="es-ES" dirty="0" smtClean="0"/>
              <a:t> </a:t>
            </a:r>
            <a:r>
              <a:rPr lang="es-ES" dirty="0" err="1" smtClean="0"/>
              <a:t>criteria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s-ES" b="1" dirty="0" err="1" smtClean="0"/>
              <a:t>The</a:t>
            </a:r>
            <a:r>
              <a:rPr lang="es-ES" b="1" dirty="0" smtClean="0"/>
              <a:t> place of </a:t>
            </a:r>
            <a:r>
              <a:rPr lang="es-ES" b="1" dirty="0" err="1" smtClean="0"/>
              <a:t>detentions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want</a:t>
            </a:r>
            <a:r>
              <a:rPr lang="es-ES" dirty="0" smtClean="0"/>
              <a:t> di </a:t>
            </a:r>
            <a:r>
              <a:rPr lang="es-ES" dirty="0" err="1" smtClean="0"/>
              <a:t>know</a:t>
            </a:r>
            <a:r>
              <a:rPr lang="es-ES" baseline="0" dirty="0" smtClean="0"/>
              <a:t> (</a:t>
            </a:r>
            <a:r>
              <a:rPr lang="es-ES" baseline="0" dirty="0" err="1" smtClean="0"/>
              <a:t>info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coincides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type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sezizures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carried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whether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EU </a:t>
            </a:r>
            <a:r>
              <a:rPr lang="es-ES" baseline="0" dirty="0" err="1" smtClean="0"/>
              <a:t>borders</a:t>
            </a:r>
            <a:r>
              <a:rPr lang="es-ES" baseline="0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internal</a:t>
            </a:r>
            <a:r>
              <a:rPr lang="es-ES" dirty="0" smtClean="0"/>
              <a:t> </a:t>
            </a:r>
            <a:r>
              <a:rPr lang="es-ES" dirty="0" err="1" smtClean="0"/>
              <a:t>market</a:t>
            </a:r>
            <a:endParaRPr lang="es-ES" dirty="0" smtClean="0"/>
          </a:p>
          <a:p>
            <a:pPr marL="171450" indent="-171450">
              <a:buFontTx/>
              <a:buChar char="-"/>
            </a:pPr>
            <a:r>
              <a:rPr lang="es-ES" dirty="0" err="1" smtClean="0"/>
              <a:t>You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selct</a:t>
            </a:r>
            <a:r>
              <a:rPr lang="es-ES" baseline="0" dirty="0" smtClean="0"/>
              <a:t> </a:t>
            </a:r>
            <a:r>
              <a:rPr lang="es-ES" b="1" baseline="0" dirty="0" err="1" smtClean="0"/>
              <a:t>the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product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category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field</a:t>
            </a:r>
            <a:r>
              <a:rPr lang="es-ES" baseline="0" dirty="0" smtClean="0"/>
              <a:t>. A </a:t>
            </a:r>
            <a:r>
              <a:rPr lang="es-ES" baseline="0" dirty="0" err="1" smtClean="0"/>
              <a:t>drop-down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menu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appears</a:t>
            </a:r>
            <a:r>
              <a:rPr lang="es-ES" baseline="0" dirty="0" smtClean="0"/>
              <a:t>, in </a:t>
            </a:r>
            <a:r>
              <a:rPr lang="es-ES" baseline="0" dirty="0" err="1" smtClean="0"/>
              <a:t>order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avoid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typing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mistakes</a:t>
            </a:r>
            <a:r>
              <a:rPr lang="es-ES" baseline="0" dirty="0" smtClean="0"/>
              <a:t>, and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select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among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first</a:t>
            </a:r>
            <a:r>
              <a:rPr lang="es-ES" baseline="0" dirty="0" smtClean="0"/>
              <a:t> general </a:t>
            </a:r>
            <a:r>
              <a:rPr lang="es-ES" baseline="0" dirty="0" err="1" smtClean="0"/>
              <a:t>classification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producst</a:t>
            </a:r>
            <a:r>
              <a:rPr lang="es-ES" baseline="0" dirty="0" smtClean="0"/>
              <a:t> (TAXUD </a:t>
            </a:r>
            <a:r>
              <a:rPr lang="es-ES" baseline="0" dirty="0" err="1" smtClean="0"/>
              <a:t>classification</a:t>
            </a:r>
            <a:r>
              <a:rPr lang="es-ES" baseline="0" dirty="0" smtClean="0"/>
              <a:t>).  More </a:t>
            </a:r>
            <a:r>
              <a:rPr lang="es-ES" baseline="0" dirty="0" err="1" smtClean="0"/>
              <a:t>than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one</a:t>
            </a:r>
            <a:r>
              <a:rPr lang="es-ES" baseline="0" dirty="0" smtClean="0"/>
              <a:t> can be </a:t>
            </a:r>
            <a:r>
              <a:rPr lang="es-ES" baseline="0" dirty="0" err="1" smtClean="0"/>
              <a:t>selected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later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possibility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make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products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category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search</a:t>
            </a:r>
            <a:r>
              <a:rPr lang="es-ES" baseline="0" dirty="0" smtClean="0"/>
              <a:t> more </a:t>
            </a:r>
            <a:r>
              <a:rPr lang="es-ES" baseline="0" dirty="0" err="1" smtClean="0"/>
              <a:t>detailled</a:t>
            </a:r>
            <a:r>
              <a:rPr lang="es-E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s-ES" baseline="0" dirty="0" err="1" smtClean="0"/>
              <a:t>You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select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more IPR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field</a:t>
            </a:r>
            <a:endParaRPr lang="es-ES" baseline="0" dirty="0" smtClean="0"/>
          </a:p>
          <a:p>
            <a:pPr marL="0" indent="0">
              <a:buFontTx/>
              <a:buNone/>
            </a:pPr>
            <a:endParaRPr lang="es-ES" baseline="0" dirty="0" smtClean="0"/>
          </a:p>
          <a:p>
            <a:pPr marL="0" indent="0">
              <a:buFontTx/>
              <a:buNone/>
            </a:pPr>
            <a:r>
              <a:rPr lang="es-ES" baseline="0" dirty="0" err="1" smtClean="0"/>
              <a:t>Now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apply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filter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make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search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>
                <a:solidFill>
                  <a:prstClr val="black"/>
                </a:solidFill>
              </a:rPr>
              <a:pPr/>
              <a:t>19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77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And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get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research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Outcomes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by</a:t>
            </a:r>
            <a:r>
              <a:rPr lang="es-ES" baseline="0" dirty="0" smtClean="0"/>
              <a:t> default </a:t>
            </a:r>
            <a:r>
              <a:rPr lang="es-ES" baseline="0" dirty="0" err="1" smtClean="0"/>
              <a:t>shown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under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tag</a:t>
            </a:r>
            <a:r>
              <a:rPr lang="es-ES" baseline="0" dirty="0" smtClean="0"/>
              <a:t> </a:t>
            </a:r>
            <a:r>
              <a:rPr lang="es-ES" b="1" baseline="0" dirty="0" smtClean="0"/>
              <a:t>EVOLUTION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showing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searched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seizures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distributed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time </a:t>
            </a:r>
            <a:r>
              <a:rPr lang="es-ES" baseline="0" dirty="0" err="1" smtClean="0"/>
              <a:t>period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has </a:t>
            </a:r>
            <a:r>
              <a:rPr lang="es-ES" baseline="0" dirty="0" err="1" smtClean="0"/>
              <a:t>been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selected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results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displayed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horizontal chart, in a cake chart and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right</a:t>
            </a:r>
            <a:r>
              <a:rPr lang="es-ES" baseline="0" dirty="0" smtClean="0"/>
              <a:t> in a </a:t>
            </a:r>
            <a:r>
              <a:rPr lang="es-ES" baseline="0" dirty="0" err="1" smtClean="0"/>
              <a:t>table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detailed</a:t>
            </a:r>
            <a:r>
              <a:rPr lang="es-ES" baseline="0" dirty="0" smtClean="0"/>
              <a:t> per:</a:t>
            </a:r>
          </a:p>
          <a:p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err="1" smtClean="0"/>
              <a:t>Detention</a:t>
            </a:r>
            <a:r>
              <a:rPr lang="es-ES" baseline="0" dirty="0" smtClean="0"/>
              <a:t> date</a:t>
            </a:r>
          </a:p>
          <a:p>
            <a:pPr marL="171450" indent="-171450">
              <a:buFontTx/>
              <a:buChar char="-"/>
            </a:pPr>
            <a:r>
              <a:rPr lang="es-ES" baseline="0" dirty="0" err="1" smtClean="0"/>
              <a:t>Number</a:t>
            </a:r>
            <a:r>
              <a:rPr lang="es-ES" baseline="0" dirty="0" smtClean="0"/>
              <a:t> of cases</a:t>
            </a:r>
          </a:p>
          <a:p>
            <a:pPr marL="171450" indent="-171450">
              <a:buFontTx/>
              <a:buChar char="-"/>
            </a:pPr>
            <a:r>
              <a:rPr lang="es-ES" b="1" baseline="0" dirty="0" err="1" smtClean="0"/>
              <a:t>Number</a:t>
            </a:r>
            <a:r>
              <a:rPr lang="es-ES" b="1" baseline="0" dirty="0" smtClean="0"/>
              <a:t> of </a:t>
            </a:r>
            <a:r>
              <a:rPr lang="es-ES" b="1" baseline="0" dirty="0" err="1" smtClean="0"/>
              <a:t>detentions</a:t>
            </a:r>
            <a:endParaRPr lang="es-ES" b="1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err="1" smtClean="0"/>
              <a:t>Number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items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seized</a:t>
            </a:r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err="1" smtClean="0"/>
              <a:t>Economic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retail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value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domestic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market</a:t>
            </a:r>
            <a:r>
              <a:rPr lang="es-ES" baseline="0" dirty="0" smtClean="0"/>
              <a:t> </a:t>
            </a:r>
          </a:p>
          <a:p>
            <a:pPr marL="0" indent="0">
              <a:buFontTx/>
              <a:buNone/>
            </a:pPr>
            <a:endParaRPr lang="es-ES" baseline="0" dirty="0" smtClean="0"/>
          </a:p>
          <a:p>
            <a:pPr marL="0" indent="0">
              <a:buFontTx/>
              <a:buNone/>
            </a:pPr>
            <a:r>
              <a:rPr lang="es-ES" baseline="0" dirty="0" smtClean="0"/>
              <a:t>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chart, </a:t>
            </a:r>
            <a:r>
              <a:rPr lang="es-ES" b="1" baseline="0" dirty="0" err="1" smtClean="0"/>
              <a:t>the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number</a:t>
            </a:r>
            <a:r>
              <a:rPr lang="es-ES" b="1" baseline="0" dirty="0" smtClean="0"/>
              <a:t> of cases </a:t>
            </a:r>
            <a:r>
              <a:rPr lang="es-ES" b="1" baseline="0" dirty="0" err="1" smtClean="0"/>
              <a:t>is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reported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on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the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scale</a:t>
            </a:r>
            <a:r>
              <a:rPr lang="es-ES" b="1" baseline="0" dirty="0" smtClean="0"/>
              <a:t> placed  </a:t>
            </a:r>
            <a:r>
              <a:rPr lang="es-ES" b="1" baseline="0" dirty="0" err="1" smtClean="0"/>
              <a:t>on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the</a:t>
            </a:r>
            <a:r>
              <a:rPr lang="es-ES" b="1" baseline="0" dirty="0" smtClean="0"/>
              <a:t>  </a:t>
            </a:r>
            <a:r>
              <a:rPr lang="es-ES" b="1" baseline="0" dirty="0" err="1" smtClean="0"/>
              <a:t>left</a:t>
            </a:r>
            <a:r>
              <a:rPr lang="es-ES" b="1" baseline="0" dirty="0" smtClean="0"/>
              <a:t> axis of </a:t>
            </a:r>
            <a:r>
              <a:rPr lang="es-ES" b="1" baseline="0" dirty="0" err="1" smtClean="0"/>
              <a:t>the</a:t>
            </a:r>
            <a:r>
              <a:rPr lang="es-ES" b="1" baseline="0" dirty="0" smtClean="0"/>
              <a:t> chart, </a:t>
            </a:r>
            <a:r>
              <a:rPr lang="es-ES" b="1" baseline="0" dirty="0" err="1" smtClean="0"/>
              <a:t>while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on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the</a:t>
            </a:r>
            <a:r>
              <a:rPr lang="es-ES" b="1" baseline="0" dirty="0" smtClean="0"/>
              <a:t> horizontal axis </a:t>
            </a:r>
            <a:r>
              <a:rPr lang="es-ES" b="1" baseline="0" dirty="0" err="1" smtClean="0"/>
              <a:t>the</a:t>
            </a:r>
            <a:r>
              <a:rPr lang="es-ES" b="1" baseline="0" dirty="0" smtClean="0"/>
              <a:t> time </a:t>
            </a:r>
            <a:r>
              <a:rPr lang="es-ES" b="1" baseline="0" dirty="0" err="1" smtClean="0"/>
              <a:t>frame</a:t>
            </a:r>
            <a:r>
              <a:rPr lang="es-ES" b="1" baseline="0" dirty="0" smtClean="0"/>
              <a:t>  </a:t>
            </a:r>
            <a:r>
              <a:rPr lang="es-ES" b="1" baseline="0" dirty="0" err="1" smtClean="0"/>
              <a:t>is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indicated</a:t>
            </a:r>
            <a:r>
              <a:rPr lang="es-ES" b="1" baseline="0" dirty="0" smtClean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>
                <a:solidFill>
                  <a:prstClr val="black"/>
                </a:solidFill>
              </a:rPr>
              <a:pPr/>
              <a:t>20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7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4EB6464-CE9F-497A-86B4-9236F140F64E}" type="slidenum">
              <a:rPr lang="en-IE"/>
              <a:pPr eaLnBrk="1" hangingPunct="1"/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Results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then</a:t>
            </a:r>
            <a:r>
              <a:rPr lang="es-ES" baseline="0" dirty="0" smtClean="0"/>
              <a:t> be </a:t>
            </a:r>
            <a:r>
              <a:rPr lang="es-ES" baseline="0" dirty="0" err="1" smtClean="0"/>
              <a:t>shown</a:t>
            </a:r>
            <a:r>
              <a:rPr lang="es-ES" baseline="0" dirty="0" smtClean="0"/>
              <a:t> per PRODUCT CATEGORIES.</a:t>
            </a:r>
          </a:p>
          <a:p>
            <a:endParaRPr lang="es-ES" baseline="0" dirty="0" smtClean="0"/>
          </a:p>
          <a:p>
            <a:r>
              <a:rPr lang="es-ES" baseline="0" dirty="0" smtClean="0"/>
              <a:t>In </a:t>
            </a:r>
            <a:r>
              <a:rPr lang="es-ES" baseline="0" dirty="0" err="1" smtClean="0"/>
              <a:t>order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a more </a:t>
            </a:r>
            <a:r>
              <a:rPr lang="es-ES" baseline="0" dirty="0" err="1" smtClean="0"/>
              <a:t>detaled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classification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just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go</a:t>
            </a:r>
            <a:r>
              <a:rPr lang="es-ES" baseline="0" dirty="0" smtClean="0"/>
              <a:t> back and </a:t>
            </a:r>
            <a:r>
              <a:rPr lang="es-ES" baseline="0" dirty="0" err="1" smtClean="0"/>
              <a:t>select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option</a:t>
            </a:r>
            <a:r>
              <a:rPr lang="es-ES" baseline="0" dirty="0" smtClean="0"/>
              <a:t> INCLUDE SUB-CATEGORIES of </a:t>
            </a:r>
            <a:r>
              <a:rPr lang="es-ES" baseline="0" dirty="0" err="1" smtClean="0"/>
              <a:t>goods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results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will</a:t>
            </a:r>
            <a:r>
              <a:rPr lang="es-ES" baseline="0" dirty="0" smtClean="0"/>
              <a:t> show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sub-</a:t>
            </a:r>
            <a:r>
              <a:rPr lang="es-ES" baseline="0" dirty="0" err="1" smtClean="0"/>
              <a:t>categories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under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each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ocategory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seized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products</a:t>
            </a:r>
            <a:r>
              <a:rPr lang="es-ES" baseline="0" dirty="0" smtClean="0"/>
              <a:t>.</a:t>
            </a:r>
          </a:p>
          <a:p>
            <a:endParaRPr lang="es-ES" baseline="0" dirty="0" smtClean="0"/>
          </a:p>
          <a:p>
            <a:r>
              <a:rPr lang="es-ES" baseline="0" dirty="0" smtClean="0"/>
              <a:t>In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case, </a:t>
            </a:r>
            <a:r>
              <a:rPr lang="es-ES" baseline="0" dirty="0" err="1" smtClean="0"/>
              <a:t>ithe</a:t>
            </a:r>
            <a:r>
              <a:rPr lang="es-ES" baseline="0" dirty="0" smtClean="0"/>
              <a:t> chart, </a:t>
            </a:r>
            <a:r>
              <a:rPr lang="es-ES" baseline="0" dirty="0" err="1" smtClean="0"/>
              <a:t>again</a:t>
            </a:r>
            <a:r>
              <a:rPr lang="es-ES" baseline="0" dirty="0" smtClean="0"/>
              <a:t> </a:t>
            </a:r>
            <a:r>
              <a:rPr lang="es-ES" b="1" baseline="0" dirty="0" err="1" smtClean="0"/>
              <a:t>the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number</a:t>
            </a:r>
            <a:r>
              <a:rPr lang="es-ES" b="1" baseline="0" dirty="0" smtClean="0"/>
              <a:t> of cases </a:t>
            </a:r>
            <a:r>
              <a:rPr lang="es-ES" b="1" baseline="0" dirty="0" err="1" smtClean="0"/>
              <a:t>is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reported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on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the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scale</a:t>
            </a:r>
            <a:r>
              <a:rPr lang="es-ES" b="1" baseline="0" dirty="0" smtClean="0"/>
              <a:t> placed  </a:t>
            </a:r>
            <a:r>
              <a:rPr lang="es-ES" b="1" baseline="0" dirty="0" err="1" smtClean="0"/>
              <a:t>on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the</a:t>
            </a:r>
            <a:r>
              <a:rPr lang="es-ES" b="1" baseline="0" dirty="0" smtClean="0"/>
              <a:t>  </a:t>
            </a:r>
            <a:r>
              <a:rPr lang="es-ES" b="1" baseline="0" dirty="0" err="1" smtClean="0"/>
              <a:t>left</a:t>
            </a:r>
            <a:r>
              <a:rPr lang="es-ES" b="1" baseline="0" dirty="0" smtClean="0"/>
              <a:t> axis of </a:t>
            </a:r>
            <a:r>
              <a:rPr lang="es-ES" b="1" baseline="0" dirty="0" err="1" smtClean="0"/>
              <a:t>the</a:t>
            </a:r>
            <a:r>
              <a:rPr lang="es-ES" b="1" baseline="0" dirty="0" smtClean="0"/>
              <a:t> chart, </a:t>
            </a:r>
            <a:r>
              <a:rPr lang="es-ES" b="1" baseline="0" dirty="0" err="1" smtClean="0"/>
              <a:t>while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on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the</a:t>
            </a:r>
            <a:r>
              <a:rPr lang="es-ES" b="1" baseline="0" dirty="0" smtClean="0"/>
              <a:t> horizontal axis </a:t>
            </a:r>
            <a:r>
              <a:rPr lang="es-ES" b="1" baseline="0" dirty="0" err="1" smtClean="0"/>
              <a:t>the</a:t>
            </a:r>
            <a:r>
              <a:rPr lang="es-ES" b="1" baseline="0" dirty="0" smtClean="0"/>
              <a:t> single sub-</a:t>
            </a:r>
            <a:r>
              <a:rPr lang="es-ES" b="1" baseline="0" dirty="0" err="1" smtClean="0"/>
              <a:t>categories</a:t>
            </a:r>
            <a:r>
              <a:rPr lang="es-ES" b="1" baseline="0" dirty="0" smtClean="0"/>
              <a:t> of </a:t>
            </a:r>
            <a:r>
              <a:rPr lang="es-ES" b="1" baseline="0" dirty="0" err="1" smtClean="0"/>
              <a:t>seized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which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were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the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subject</a:t>
            </a:r>
            <a:r>
              <a:rPr lang="es-ES" b="1" baseline="0" dirty="0" smtClean="0"/>
              <a:t> of </a:t>
            </a:r>
            <a:r>
              <a:rPr lang="es-ES" b="1" baseline="0" dirty="0" err="1" smtClean="0"/>
              <a:t>the</a:t>
            </a:r>
            <a:r>
              <a:rPr lang="es-ES" b="1" baseline="0" dirty="0" smtClean="0"/>
              <a:t> </a:t>
            </a:r>
            <a:r>
              <a:rPr lang="es-ES" b="1" baseline="0" dirty="0" err="1" smtClean="0"/>
              <a:t>seizures</a:t>
            </a:r>
            <a:r>
              <a:rPr lang="es-ES" b="1" baseline="0" dirty="0" smtClean="0"/>
              <a:t> are </a:t>
            </a:r>
            <a:r>
              <a:rPr lang="es-ES" b="1" baseline="0" dirty="0" err="1" smtClean="0"/>
              <a:t>indicated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>
                <a:solidFill>
                  <a:prstClr val="black"/>
                </a:solidFill>
              </a:rPr>
              <a:pPr/>
              <a:t>21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77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way</a:t>
            </a:r>
            <a:r>
              <a:rPr lang="es-ES" dirty="0" smtClean="0"/>
              <a:t>,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options</a:t>
            </a:r>
            <a:r>
              <a:rPr lang="es-ES" dirty="0" smtClean="0"/>
              <a:t> can be </a:t>
            </a:r>
            <a:r>
              <a:rPr lang="es-ES" dirty="0" err="1" smtClean="0"/>
              <a:t>activated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resulta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search</a:t>
            </a:r>
            <a:r>
              <a:rPr lang="es-ES" dirty="0" smtClean="0"/>
              <a:t>, </a:t>
            </a:r>
            <a:r>
              <a:rPr lang="es-ES" dirty="0" err="1" smtClean="0"/>
              <a:t>showing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outcomes</a:t>
            </a:r>
            <a:r>
              <a:rPr lang="es-ES" dirty="0" smtClean="0"/>
              <a:t>:</a:t>
            </a:r>
          </a:p>
          <a:p>
            <a:r>
              <a:rPr lang="es-ES" dirty="0" smtClean="0"/>
              <a:t>PER COUNTRY OF PROVENENCE OF THE SHIPMENT</a:t>
            </a:r>
          </a:p>
          <a:p>
            <a:r>
              <a:rPr lang="es-ES" dirty="0" smtClean="0"/>
              <a:t>And PER INFRINGED IPR.</a:t>
            </a:r>
          </a:p>
          <a:p>
            <a:r>
              <a:rPr lang="es-ES" dirty="0" smtClean="0"/>
              <a:t>  </a:t>
            </a:r>
          </a:p>
          <a:p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clicking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relavatn</a:t>
            </a:r>
            <a:r>
              <a:rPr lang="es-ES" dirty="0" smtClean="0"/>
              <a:t> </a:t>
            </a:r>
            <a:r>
              <a:rPr lang="es-ES" dirty="0" err="1" smtClean="0"/>
              <a:t>tag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>
                <a:solidFill>
                  <a:prstClr val="black"/>
                </a:solidFill>
              </a:rPr>
              <a:pPr/>
              <a:t>22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77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USER NEEDS</a:t>
            </a:r>
            <a:r>
              <a:rPr lang="es-ES" baseline="0" dirty="0" smtClean="0"/>
              <a:t> TO OPEN AN ACCOUNT WITH HIS OWN PROFILE. THE REQUEST IS ADDRESSE TO OHIM/OBSERVATORY:</a:t>
            </a:r>
          </a:p>
          <a:p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smtClean="0">
                <a:solidFill>
                  <a:srgbClr val="C00000"/>
                </a:solidFill>
              </a:rPr>
              <a:t>WHICH IS THE ACCOUNT OF OBSERVATORY TO ADDRESS THE REQUEST?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>
                <a:solidFill>
                  <a:srgbClr val="C00000"/>
                </a:solidFill>
              </a:rPr>
              <a:t>WICH ARE THE DIFFERENT PROFILES?</a:t>
            </a:r>
            <a:endParaRPr lang="es-ES" dirty="0" smtClean="0">
              <a:solidFill>
                <a:srgbClr val="C00000"/>
              </a:solidFill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>
                <a:solidFill>
                  <a:prstClr val="black"/>
                </a:solidFill>
              </a:rPr>
              <a:pPr/>
              <a:t>23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77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OPEN THE</a:t>
            </a:r>
            <a:r>
              <a:rPr lang="es-ES" baseline="0" dirty="0" smtClean="0">
                <a:solidFill>
                  <a:srgbClr val="C00000"/>
                </a:solidFill>
              </a:rPr>
              <a:t> “ADD A NEW CASE”  FUNCTIONALITY BY CLICKING ON THE BUTTON “ADD A NEW CASE” (OK?)</a:t>
            </a:r>
          </a:p>
          <a:p>
            <a:endParaRPr lang="es-ES" baseline="0" dirty="0" smtClean="0">
              <a:solidFill>
                <a:srgbClr val="C00000"/>
              </a:solidFill>
            </a:endParaRPr>
          </a:p>
          <a:p>
            <a:r>
              <a:rPr lang="es-ES" baseline="0" dirty="0" err="1" smtClean="0">
                <a:solidFill>
                  <a:srgbClr val="C00000"/>
                </a:solidFill>
              </a:rPr>
              <a:t>Remember</a:t>
            </a:r>
            <a:r>
              <a:rPr lang="es-ES" baseline="0" dirty="0" smtClean="0">
                <a:solidFill>
                  <a:srgbClr val="C00000"/>
                </a:solidFill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1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srgbClr val="002060"/>
                </a:solidFill>
              </a:rPr>
              <a:t>THE INFORMATION OF </a:t>
            </a:r>
            <a:r>
              <a:rPr lang="en-GB" sz="1200" b="1" dirty="0" smtClean="0">
                <a:solidFill>
                  <a:srgbClr val="002060"/>
                </a:solidFill>
              </a:rPr>
              <a:t>«</a:t>
            </a:r>
            <a:r>
              <a:rPr lang="es-ES" sz="1200" b="1" dirty="0" smtClean="0">
                <a:solidFill>
                  <a:srgbClr val="002060"/>
                </a:solidFill>
              </a:rPr>
              <a:t>DETENTION MEMBER STATE</a:t>
            </a:r>
            <a:r>
              <a:rPr lang="en-GB" sz="1200" b="1" dirty="0" smtClean="0">
                <a:solidFill>
                  <a:srgbClr val="002060"/>
                </a:solidFill>
              </a:rPr>
              <a:t>»,</a:t>
            </a:r>
            <a:r>
              <a:rPr lang="es-ES" sz="1200" b="1" dirty="0" smtClean="0">
                <a:solidFill>
                  <a:srgbClr val="002060"/>
                </a:solidFill>
              </a:rPr>
              <a:t> </a:t>
            </a:r>
            <a:r>
              <a:rPr lang="en-GB" sz="1200" b="1" dirty="0" smtClean="0">
                <a:solidFill>
                  <a:srgbClr val="002060"/>
                </a:solidFill>
              </a:rPr>
              <a:t>«</a:t>
            </a:r>
            <a:r>
              <a:rPr lang="es-ES" sz="1200" b="1" dirty="0" smtClean="0">
                <a:solidFill>
                  <a:srgbClr val="002060"/>
                </a:solidFill>
              </a:rPr>
              <a:t>ENFORCEMENT AUTHORITY</a:t>
            </a:r>
            <a:r>
              <a:rPr lang="en-GB" sz="1200" b="1" dirty="0" smtClean="0">
                <a:solidFill>
                  <a:srgbClr val="002060"/>
                </a:solidFill>
              </a:rPr>
              <a:t>»</a:t>
            </a:r>
            <a:r>
              <a:rPr lang="es-ES" sz="1200" b="1" dirty="0" smtClean="0">
                <a:solidFill>
                  <a:srgbClr val="002060"/>
                </a:solidFill>
              </a:rPr>
              <a:t> AND </a:t>
            </a:r>
            <a:r>
              <a:rPr lang="en-GB" sz="1200" b="1" dirty="0" smtClean="0">
                <a:solidFill>
                  <a:srgbClr val="002060"/>
                </a:solidFill>
              </a:rPr>
              <a:t>«</a:t>
            </a:r>
            <a:r>
              <a:rPr lang="es-ES" sz="1200" b="1" dirty="0" smtClean="0">
                <a:solidFill>
                  <a:srgbClr val="002060"/>
                </a:solidFill>
              </a:rPr>
              <a:t>DETENTION TYPE</a:t>
            </a:r>
            <a:r>
              <a:rPr lang="en-GB" sz="1200" b="1" dirty="0" smtClean="0">
                <a:solidFill>
                  <a:srgbClr val="002060"/>
                </a:solidFill>
              </a:rPr>
              <a:t>»</a:t>
            </a:r>
            <a:r>
              <a:rPr lang="es-ES" sz="1200" b="1" dirty="0" smtClean="0">
                <a:solidFill>
                  <a:srgbClr val="002060"/>
                </a:solidFill>
              </a:rPr>
              <a:t> IS DEFINED BY DEFAULT FROM THE USER’S LOGIN SETUP</a:t>
            </a:r>
            <a:endParaRPr lang="en-IE" sz="1200" b="1" dirty="0" smtClean="0">
              <a:solidFill>
                <a:srgbClr val="002060"/>
              </a:solidFill>
            </a:endParaRPr>
          </a:p>
          <a:p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>
                <a:solidFill>
                  <a:prstClr val="black"/>
                </a:solidFill>
              </a:rPr>
              <a:pPr/>
              <a:t>24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77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HOW IS THE REFERENCE NUMBER GENERATED?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>
                <a:solidFill>
                  <a:prstClr val="black"/>
                </a:solidFill>
              </a:rPr>
              <a:pPr/>
              <a:t>25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77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DROP DOWN MENU? </a:t>
            </a:r>
            <a:r>
              <a:rPr lang="es-ES" dirty="0" err="1" smtClean="0"/>
              <a:t>Or</a:t>
            </a:r>
            <a:r>
              <a:rPr lang="es-ES" dirty="0" smtClean="0"/>
              <a:t> TYPE IN THE WORD,</a:t>
            </a:r>
            <a:r>
              <a:rPr lang="es-ES" baseline="0" dirty="0" smtClean="0"/>
              <a:t> FOR REGION AND PLACE?</a:t>
            </a:r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>
                <a:solidFill>
                  <a:prstClr val="black"/>
                </a:solidFill>
              </a:rPr>
              <a:pPr/>
              <a:t>26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77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DID WE SOLVE THE PROBLEM OF THE EXACT MEANING OF </a:t>
            </a:r>
            <a:r>
              <a:rPr lang="es-ES" b="1" dirty="0" smtClean="0"/>
              <a:t>PROVENANCE</a:t>
            </a:r>
            <a:r>
              <a:rPr lang="es-ES" dirty="0" smtClean="0"/>
              <a:t> VS ORIGIN? (= THIS IS THE PROVENANCE OF THE SHIPMENT, NOT THE PLACE WHERE THE PRODUCTS WERE MANUFACTURED)</a:t>
            </a:r>
          </a:p>
          <a:p>
            <a:endParaRPr lang="es-ES" baseline="0" dirty="0" smtClean="0"/>
          </a:p>
          <a:p>
            <a:r>
              <a:rPr lang="es-ES" baseline="0" dirty="0" smtClean="0"/>
              <a:t>SHALL WE IN FUTURE ADD THE POSSIBILITY TO ADD THE COUNTRY OF </a:t>
            </a:r>
            <a:r>
              <a:rPr lang="es-ES" b="1" baseline="0" dirty="0" smtClean="0"/>
              <a:t>ORIGIN</a:t>
            </a:r>
            <a:r>
              <a:rPr lang="es-ES" baseline="0" dirty="0" smtClean="0"/>
              <a:t>?</a:t>
            </a:r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>
                <a:solidFill>
                  <a:prstClr val="black"/>
                </a:solidFill>
              </a:rPr>
              <a:pPr/>
              <a:t>27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77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SAME APPROACH AS THE PRODUCT</a:t>
            </a:r>
            <a:r>
              <a:rPr lang="es-ES" baseline="0" dirty="0" smtClean="0"/>
              <a:t> CATEGORY IN THE REPORT CONSULTING PAGE? = CATEGORIES FROM TAXUD CLASSIFICATION?</a:t>
            </a:r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>
                <a:solidFill>
                  <a:prstClr val="black"/>
                </a:solidFill>
              </a:rPr>
              <a:pPr/>
              <a:t>28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770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SAME APPROACH AS THE PRODUCT</a:t>
            </a:r>
            <a:r>
              <a:rPr lang="es-ES" baseline="0" dirty="0" smtClean="0"/>
              <a:t> CATEGORY IN THE REPORT CONSULTING PAGE?</a:t>
            </a:r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>
                <a:solidFill>
                  <a:prstClr val="black"/>
                </a:solidFill>
              </a:rPr>
              <a:pPr/>
              <a:t>29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770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SAME APPROACH AS THE PRODUCT</a:t>
            </a:r>
            <a:r>
              <a:rPr lang="es-ES" baseline="0" dirty="0" smtClean="0"/>
              <a:t> CATEGORY IN THE REPORT CONSULTING PAGE?</a:t>
            </a:r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>
                <a:solidFill>
                  <a:prstClr val="black"/>
                </a:solidFill>
              </a:rPr>
              <a:pPr/>
              <a:t>30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77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4EB6464-CE9F-497A-86B4-9236F140F64E}" type="slidenum">
              <a:rPr lang="en-IE"/>
              <a:pPr eaLnBrk="1" hangingPunct="1"/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IT IS THE ESTIMATED VALUE PER ITEM: THIS MEANS THE RETAIL ESTIMATED VALUE IN THE INTERNAL MARKET? BUT WHICH INTERNAL MARKET? THE ONE EXPEC TED FOR THE RE-SALE…</a:t>
            </a:r>
            <a:endParaRPr lang="es-ES" baseline="0" dirty="0" smtClean="0"/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>
                <a:solidFill>
                  <a:prstClr val="black"/>
                </a:solidFill>
              </a:rPr>
              <a:pPr/>
              <a:t>31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770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>
                <a:solidFill>
                  <a:prstClr val="black"/>
                </a:solidFill>
              </a:rPr>
              <a:pPr/>
              <a:t>32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770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>
                <a:solidFill>
                  <a:prstClr val="black"/>
                </a:solidFill>
              </a:rPr>
              <a:pPr/>
              <a:t>33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77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THIS IS</a:t>
            </a:r>
            <a:r>
              <a:rPr lang="es-ES" baseline="0" dirty="0" smtClean="0"/>
              <a:t> TO ALLOW UPLOADING OF DIFFERENT CASES DETECTED IN ONE SEIZURES:</a:t>
            </a:r>
          </a:p>
          <a:p>
            <a:r>
              <a:rPr lang="es-ES" baseline="0" dirty="0" smtClean="0"/>
              <a:t>EXAMPLE: DIFFERENT TYPE OF GOODS, OR DIFFERENT IPR SEIZED IN ONE SHIPMENT, OR BOX OR CONTAINER CHECKED.</a:t>
            </a:r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>
                <a:solidFill>
                  <a:prstClr val="black"/>
                </a:solidFill>
              </a:rPr>
              <a:pPr/>
              <a:t>34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770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THIS IS</a:t>
            </a:r>
            <a:r>
              <a:rPr lang="es-ES" baseline="0" dirty="0" smtClean="0"/>
              <a:t> TO ALLOW UPLOADING OF DIFFERENT CASES DETECTED IN ONE SEIZURES:</a:t>
            </a:r>
          </a:p>
          <a:p>
            <a:r>
              <a:rPr lang="es-ES" baseline="0" smtClean="0"/>
              <a:t>EXAMPLE: DIFFERENT TYPE OF GOODS, OR DIFFERENT IPR SEIZED IN ONE SHIPMENT, OR BOX OR CONTAINER CHECKED.</a:t>
            </a:r>
            <a:endParaRPr lang="es-ES" baseline="0" dirty="0" smtClean="0"/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>
                <a:solidFill>
                  <a:prstClr val="black"/>
                </a:solidFill>
              </a:rPr>
              <a:pPr/>
              <a:t>35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77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4EB6464-CE9F-497A-86B4-9236F140F64E}" type="slidenum">
              <a:rPr lang="en-IE"/>
              <a:pPr eaLnBrk="1" hangingPunct="1"/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4EB6464-CE9F-497A-86B4-9236F140F64E}" type="slidenum">
              <a:rPr lang="en-IE"/>
              <a:pPr eaLnBrk="1" hangingPunct="1"/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4EB6464-CE9F-497A-86B4-9236F140F64E}" type="slidenum">
              <a:rPr lang="en-IE"/>
              <a:pPr eaLnBrk="1" hangingPunct="1"/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4EB6464-CE9F-497A-86B4-9236F140F64E}" type="slidenum">
              <a:rPr lang="en-IE"/>
              <a:pPr eaLnBrk="1" hangingPunct="1"/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4EB6464-CE9F-497A-86B4-9236F140F64E}" type="slidenum">
              <a:rPr lang="en-IE"/>
              <a:pPr eaLnBrk="1" hangingPunct="1"/>
              <a:t>9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4EB6464-CE9F-497A-86B4-9236F140F64E}" type="slidenum">
              <a:rPr lang="en-IE"/>
              <a:pPr eaLnBrk="1" hangingPunct="1"/>
              <a:t>10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6DC5C-9C9F-40CF-B94F-E36C32C5375C}" type="slidenum">
              <a:rPr lang="en-IE">
                <a:solidFill>
                  <a:srgbClr val="000000"/>
                </a:solidFill>
              </a:rPr>
              <a:pPr/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560719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4B51C-E474-43F2-86C3-25851173695D}" type="slidenum">
              <a:rPr lang="en-IE">
                <a:solidFill>
                  <a:srgbClr val="000000"/>
                </a:solidFill>
              </a:rPr>
              <a:pPr/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661921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9F188-0636-4FE5-A5B9-B5B1E7C79B7A}" type="slidenum">
              <a:rPr lang="en-IE">
                <a:solidFill>
                  <a:srgbClr val="000000"/>
                </a:solidFill>
              </a:rPr>
              <a:pPr/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167803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600B5-A75E-44EF-8FB8-2BE108060FF2}" type="slidenum">
              <a:rPr lang="en-IE">
                <a:solidFill>
                  <a:srgbClr val="000000"/>
                </a:solidFill>
              </a:rPr>
              <a:pPr/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84207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99678-90C1-44A2-9ED8-A08956F2D72C}" type="slidenum">
              <a:rPr lang="en-IE">
                <a:solidFill>
                  <a:srgbClr val="000000"/>
                </a:solidFill>
              </a:rPr>
              <a:pPr/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994136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0AF2D-02DE-43D3-B04D-6D14E40C4A26}" type="slidenum">
              <a:rPr lang="en-IE">
                <a:solidFill>
                  <a:srgbClr val="000000"/>
                </a:solidFill>
              </a:rPr>
              <a:pPr/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137528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A743E-56EC-45D2-A358-BD893B8A340F}" type="slidenum">
              <a:rPr lang="en-IE">
                <a:solidFill>
                  <a:srgbClr val="000000"/>
                </a:solidFill>
              </a:rPr>
              <a:pPr/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496786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EF21F3-B6E4-4F5C-9516-68A15A410BAF}" type="slidenum">
              <a:rPr lang="en-IE">
                <a:solidFill>
                  <a:srgbClr val="000000"/>
                </a:solidFill>
              </a:rPr>
              <a:pPr/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21738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AB0A5-9C79-43BB-A9D0-80B42A99A8F5}" type="slidenum">
              <a:rPr lang="en-IE">
                <a:solidFill>
                  <a:srgbClr val="000000"/>
                </a:solidFill>
              </a:rPr>
              <a:pPr/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881833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81100-173E-47DF-9C61-3CC9AA55D74B}" type="slidenum">
              <a:rPr lang="en-IE">
                <a:solidFill>
                  <a:srgbClr val="000000"/>
                </a:solidFill>
              </a:rPr>
              <a:pPr/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65309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8E25A-71BD-4948-9E9E-3E0B7082E397}" type="slidenum">
              <a:rPr lang="en-IE">
                <a:solidFill>
                  <a:srgbClr val="000000"/>
                </a:solidFill>
              </a:rPr>
              <a:pPr/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27427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30316-578F-4CCC-8AB7-87F0F1EAF5CD}" type="slidenum">
              <a:rPr lang="en-IE">
                <a:solidFill>
                  <a:srgbClr val="000000"/>
                </a:solidFill>
              </a:rPr>
              <a:pPr/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266972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BE0340-F297-44E4-A7C0-7391B09C21F6}" type="slidenum">
              <a:rPr lang="en-I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91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/>
          </p:cNvSpPr>
          <p:nvPr/>
        </p:nvSpPr>
        <p:spPr bwMode="auto">
          <a:xfrm>
            <a:off x="539750" y="1052513"/>
            <a:ext cx="8029575" cy="439737"/>
          </a:xfrm>
          <a:prstGeom prst="rect">
            <a:avLst/>
          </a:prstGeom>
          <a:solidFill>
            <a:srgbClr val="2A54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141944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98513" y="1076325"/>
            <a:ext cx="77708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 b="1" spc="-71" dirty="0" smtClean="0">
                <a:solidFill>
                  <a:srgbClr val="FFFCF6"/>
                </a:solidFill>
                <a:ea typeface="Helvetica Neue Light"/>
                <a:cs typeface="Helvetica Neue Light"/>
                <a:sym typeface="Helvetica Neue Light"/>
              </a:rPr>
              <a:t>The EU Observatory’s tools for enforcement</a:t>
            </a:r>
            <a:endParaRPr lang="en-US" sz="2000" b="1" spc="-71" dirty="0">
              <a:solidFill>
                <a:srgbClr val="FFFCF6"/>
              </a:solidFill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3835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29138" y="2205038"/>
            <a:ext cx="414813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sz="3000" b="1" spc="-60" dirty="0">
                <a:solidFill>
                  <a:srgbClr val="2A5494"/>
                </a:solidFill>
              </a:rPr>
              <a:t>EDB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645025" y="2847975"/>
            <a:ext cx="33115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529138" y="2908300"/>
            <a:ext cx="42862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sz="3000" b="1" spc="-60" dirty="0">
                <a:solidFill>
                  <a:srgbClr val="2A5494"/>
                </a:solidFill>
              </a:rPr>
              <a:t>ACIST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664075" y="3525838"/>
            <a:ext cx="32924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566290" y="5776808"/>
            <a:ext cx="368273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s-ES" sz="2000" spc="-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Massimo Antonelli</a:t>
            </a:r>
          </a:p>
          <a:p>
            <a:pPr marL="0" lvl="1" algn="ctr"/>
            <a:r>
              <a:rPr lang="en-GB" sz="1600" spc="-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European Observatory on infringements of IP rights</a:t>
            </a:r>
          </a:p>
          <a:p>
            <a:pPr marL="0" lvl="1" algn="ctr"/>
            <a:r>
              <a:rPr lang="en-GB" sz="1600" spc="-50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Operations&amp;Projects</a:t>
            </a:r>
            <a:endParaRPr lang="en-IE" sz="1600" spc="-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1487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104" y="1058752"/>
            <a:ext cx="7193280" cy="57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55892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want to know everything about the company’s products: open its portfolio</a:t>
            </a:r>
            <a:endParaRPr lang="en-IE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193280" cy="57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9552" y="321297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want to know everything about shaver «007»: click on it</a:t>
            </a:r>
            <a:endParaRPr lang="en-IE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88640"/>
            <a:ext cx="682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PORTFOLIO</a:t>
            </a:r>
            <a:endParaRPr lang="en-IE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2195736" y="5013176"/>
            <a:ext cx="504056" cy="90872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39000">
                <a:srgbClr val="00B05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35104" y="2852936"/>
            <a:ext cx="1414892" cy="576064"/>
          </a:xfrm>
          <a:prstGeom prst="ellipse">
            <a:avLst/>
          </a:prstGeom>
          <a:noFill/>
          <a:ln w="50800">
            <a:solidFill>
              <a:schemeClr val="accent1">
                <a:lumMod val="50000"/>
              </a:schemeClr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27586" y="5956481"/>
            <a:ext cx="3240358" cy="856895"/>
            <a:chOff x="827584" y="332656"/>
            <a:chExt cx="6768752" cy="2448272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827584" y="332656"/>
              <a:ext cx="6768752" cy="24482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59632" y="441224"/>
              <a:ext cx="1633728" cy="2231136"/>
            </a:xfrm>
            <a:prstGeom prst="rect">
              <a:avLst/>
            </a:prstGeom>
            <a:grpFill/>
          </p:spPr>
        </p:pic>
        <p:sp>
          <p:nvSpPr>
            <p:cNvPr id="13" name="TextBox 12"/>
            <p:cNvSpPr txBox="1"/>
            <p:nvPr/>
          </p:nvSpPr>
          <p:spPr>
            <a:xfrm>
              <a:off x="2411761" y="835376"/>
              <a:ext cx="4883742" cy="11431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chemeClr val="accent5">
                      <a:lumMod val="50000"/>
                    </a:schemeClr>
                  </a:solidFill>
                </a:rPr>
                <a:t>product 007- shaver</a:t>
              </a:r>
              <a:endParaRPr lang="en-IE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048325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7" grpId="0"/>
      <p:bldP spid="17" grpId="0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104" y="1052736"/>
            <a:ext cx="7193280" cy="57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6417469" cy="239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1023" y="1052736"/>
            <a:ext cx="6401753" cy="357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5730" y="1052736"/>
            <a:ext cx="6312694" cy="41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496" y="5736158"/>
            <a:ext cx="910850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there something more that I should know on the shaver?</a:t>
            </a:r>
            <a:endParaRPr lang="en-IE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5868561"/>
            <a:ext cx="87849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are the genuine routes usually followed</a:t>
            </a:r>
            <a:r>
              <a:rPr lang="en-GB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IE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6406991" cy="28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504" y="5736158"/>
            <a:ext cx="892899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operation compliant with the regular supply chain? </a:t>
            </a:r>
            <a:endParaRPr lang="en-IE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5868561"/>
            <a:ext cx="82809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previous case I should consider? </a:t>
            </a:r>
            <a:endParaRPr lang="en-IE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6391275" cy="248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6490811" cy="315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6024" y="5940569"/>
            <a:ext cx="5796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price credible? </a:t>
            </a:r>
            <a:endParaRPr lang="en-IE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6359843" cy="31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7504" y="5733256"/>
            <a:ext cx="888400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heading on the invoice: is it ok? check documents portfolio </a:t>
            </a:r>
            <a:endParaRPr lang="en-IE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7377" y="1052736"/>
            <a:ext cx="6406991" cy="11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559" y="980728"/>
            <a:ext cx="4193857" cy="594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44015" y="5949280"/>
            <a:ext cx="88924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there any IP right related to this product? </a:t>
            </a:r>
            <a:endParaRPr lang="en-IE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193280" cy="57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9512" y="18864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only for training purposes!</a:t>
            </a:r>
            <a:endParaRPr lang="en-IE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5751375" y="4077072"/>
            <a:ext cx="2493033" cy="462488"/>
          </a:xfrm>
          <a:prstGeom prst="roundRect">
            <a:avLst/>
          </a:prstGeom>
          <a:noFill/>
          <a:ln w="50800">
            <a:solidFill>
              <a:schemeClr val="accent1">
                <a:lumMod val="50000"/>
              </a:schemeClr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46365"/>
            <a:ext cx="682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Info</a:t>
            </a:r>
            <a:endParaRPr lang="en-IE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2" y="46365"/>
            <a:ext cx="682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Images/Videos</a:t>
            </a:r>
            <a:endParaRPr lang="en-IE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46365"/>
            <a:ext cx="682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Genuine Logistics</a:t>
            </a:r>
            <a:endParaRPr lang="en-IE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46365"/>
            <a:ext cx="682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Companies Involved</a:t>
            </a:r>
            <a:endParaRPr lang="en-IE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46365"/>
            <a:ext cx="682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 Cases</a:t>
            </a:r>
            <a:endParaRPr lang="en-IE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6280" y="46365"/>
            <a:ext cx="682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Value</a:t>
            </a:r>
            <a:endParaRPr lang="en-IE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512" y="46365"/>
            <a:ext cx="682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Document Portfolio</a:t>
            </a:r>
            <a:endParaRPr lang="en-IE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9072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71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71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7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6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500" fill="hold"/>
                                        <p:tgtEl>
                                          <p:spTgt spid="71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500" fill="hold"/>
                                        <p:tgtEl>
                                          <p:spTgt spid="71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4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500" fill="hold"/>
                                        <p:tgtEl>
                                          <p:spTgt spid="71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9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500" fill="hold"/>
                                        <p:tgtEl>
                                          <p:spTgt spid="71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8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4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22" grpId="0"/>
      <p:bldP spid="2" grpId="0" animBg="1"/>
      <p:bldP spid="28" grpId="0"/>
      <p:bldP spid="28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128" y="1052736"/>
            <a:ext cx="7193280" cy="57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200800" cy="535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5877272"/>
            <a:ext cx="73448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need to make contact with the company </a:t>
            </a:r>
            <a:endParaRPr lang="en-IE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5877272"/>
            <a:ext cx="70567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am in Spain! who is available here?  </a:t>
            </a:r>
            <a:endParaRPr lang="en-IE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1600" y="1052736"/>
            <a:ext cx="6480720" cy="2069306"/>
            <a:chOff x="971600" y="1052736"/>
            <a:chExt cx="6480720" cy="2069306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612" y="1052736"/>
              <a:ext cx="6422708" cy="2069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 bwMode="auto">
            <a:xfrm>
              <a:off x="971600" y="2492896"/>
              <a:ext cx="2160240" cy="360040"/>
            </a:xfrm>
            <a:prstGeom prst="roundRect">
              <a:avLst/>
            </a:prstGeom>
            <a:noFill/>
            <a:ln w="50800">
              <a:solidFill>
                <a:schemeClr val="accent1">
                  <a:lumMod val="50000"/>
                </a:schemeClr>
              </a:solidFill>
              <a:prstDash val="sysDash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0" smtClean="0">
                <a:ln>
                  <a:noFill/>
                </a:ln>
                <a:solidFill>
                  <a:srgbClr val="141944"/>
                </a:solidFill>
                <a:effectLst/>
                <a:latin typeface="Arial Narrow" pitchFamily="34" charset="0"/>
              </a:endParaRPr>
            </a:p>
          </p:txBody>
        </p:sp>
      </p:grp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6443663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4" y="188640"/>
            <a:ext cx="682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DETAILS</a:t>
            </a:r>
            <a:endParaRPr lang="en-IE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90381"/>
            <a:ext cx="682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POINTS</a:t>
            </a:r>
            <a:endParaRPr lang="en-IE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6122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10" grpId="0"/>
      <p:bldP spid="10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717" y="1058752"/>
            <a:ext cx="7193280" cy="57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165304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was a case in Spain: need to know more!  </a:t>
            </a:r>
            <a:endParaRPr lang="en-IE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7380312" y="4680520"/>
            <a:ext cx="504056" cy="90872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9000">
                <a:srgbClr val="00B05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638" y="1052736"/>
            <a:ext cx="7193280" cy="57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899592" y="5445224"/>
            <a:ext cx="1206388" cy="432048"/>
          </a:xfrm>
          <a:prstGeom prst="ellipse">
            <a:avLst/>
          </a:prstGeom>
          <a:noFill/>
          <a:ln w="50800">
            <a:solidFill>
              <a:schemeClr val="accent1">
                <a:lumMod val="50000"/>
              </a:schemeClr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7164288" y="3312368"/>
            <a:ext cx="504056" cy="90872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39000">
                <a:srgbClr val="00B05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651700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4" y="190381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CUSTOMS AND POLICE REPOSITORY</a:t>
            </a:r>
            <a:endParaRPr lang="en-IE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99592" y="4077072"/>
            <a:ext cx="1206388" cy="432048"/>
          </a:xfrm>
          <a:prstGeom prst="ellipse">
            <a:avLst/>
          </a:prstGeom>
          <a:noFill/>
          <a:ln w="50800">
            <a:solidFill>
              <a:schemeClr val="accent1">
                <a:lumMod val="50000"/>
              </a:schemeClr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3610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92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84691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420888"/>
            <a:ext cx="2233778" cy="2304256"/>
          </a:xfrm>
          <a:prstGeom prst="rect">
            <a:avLst/>
          </a:prstGeom>
        </p:spPr>
      </p:pic>
      <p:sp>
        <p:nvSpPr>
          <p:cNvPr id="4" name="CuadroTexto 4"/>
          <p:cNvSpPr txBox="1"/>
          <p:nvPr/>
        </p:nvSpPr>
        <p:spPr>
          <a:xfrm>
            <a:off x="3177334" y="4120266"/>
            <a:ext cx="4859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>
                    <a:lumMod val="50000"/>
                  </a:srgbClr>
                </a:solidFill>
                <a:latin typeface="Arial Narrow"/>
                <a:cs typeface="Arial Narrow"/>
              </a:rPr>
              <a:t>Providing reliable data to support enforcement</a:t>
            </a:r>
            <a:endParaRPr lang="es-ES" sz="2000" b="1" dirty="0">
              <a:solidFill>
                <a:srgbClr val="FFFFFF">
                  <a:lumMod val="50000"/>
                </a:srgbClr>
              </a:solidFill>
              <a:latin typeface="Arial Narrow"/>
              <a:cs typeface="Arial Narrow"/>
            </a:endParaRPr>
          </a:p>
        </p:txBody>
      </p:sp>
      <p:sp>
        <p:nvSpPr>
          <p:cNvPr id="6" name="Rectangle 8"/>
          <p:cNvSpPr>
            <a:spLocks/>
          </p:cNvSpPr>
          <p:nvPr/>
        </p:nvSpPr>
        <p:spPr bwMode="auto">
          <a:xfrm>
            <a:off x="3288308" y="2636912"/>
            <a:ext cx="525658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pc="-71" dirty="0" smtClean="0">
                <a:solidFill>
                  <a:srgbClr val="2476B7"/>
                </a:solidFill>
                <a:latin typeface="Arial Narrow"/>
                <a:ea typeface="Helvetica Neue UltraLight"/>
                <a:cs typeface="Arial Narrow"/>
                <a:sym typeface="Helvetica Neue UltraLight"/>
              </a:rPr>
              <a:t>ACIST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-71" dirty="0" smtClean="0">
                <a:solidFill>
                  <a:srgbClr val="2476B7"/>
                </a:solidFill>
                <a:latin typeface="Arial Narrow"/>
                <a:ea typeface="Helvetica Neue UltraLight"/>
                <a:cs typeface="Arial Narrow"/>
                <a:sym typeface="Helvetica Neue UltraLight"/>
              </a:rPr>
              <a:t>ANTI-COUNTERFEITING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-71" dirty="0" smtClean="0">
                <a:solidFill>
                  <a:srgbClr val="2476B7"/>
                </a:solidFill>
                <a:latin typeface="Arial Narrow"/>
                <a:ea typeface="Helvetica Neue UltraLight"/>
                <a:cs typeface="Arial Narrow"/>
                <a:sym typeface="Helvetica Neue UltraLight"/>
              </a:rPr>
              <a:t>INTELLIGENCE SUPPORT TOOL</a:t>
            </a:r>
            <a:endParaRPr lang="en-US" sz="3200" b="1" spc="-71" dirty="0">
              <a:solidFill>
                <a:srgbClr val="2476B7"/>
              </a:solidFill>
              <a:latin typeface="Arial Narrow"/>
              <a:ea typeface="Helvetica Neue UltraLight"/>
              <a:cs typeface="Arial Narrow"/>
              <a:sym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4487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 bwMode="auto">
          <a:xfrm>
            <a:off x="811054" y="1351596"/>
            <a:ext cx="6085999" cy="3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spc="-71" dirty="0" smtClean="0">
                <a:solidFill>
                  <a:srgbClr val="FFFCF6"/>
                </a:solidFill>
                <a:latin typeface="Arial Narrow" pitchFamily="34" charset="0"/>
                <a:ea typeface="Helvetica Neue Light"/>
                <a:cs typeface="Helvetica Neue Light"/>
                <a:sym typeface="Helvetica Neue Light"/>
              </a:rPr>
              <a:t>What?</a:t>
            </a:r>
            <a:endParaRPr lang="en-US" sz="2000" b="1" spc="-71" dirty="0">
              <a:solidFill>
                <a:srgbClr val="FFFCF6"/>
              </a:solidFill>
              <a:latin typeface="Arial Narrow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08304" y="2204864"/>
            <a:ext cx="14289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300" b="1" dirty="0" smtClean="0">
                <a:solidFill>
                  <a:srgbClr val="2476B7"/>
                </a:solidFill>
                <a:latin typeface="Arial Narrow" pitchFamily="34" charset="0"/>
              </a:rPr>
              <a:t>28 MEMBER STATES</a:t>
            </a:r>
            <a:endParaRPr lang="en-US" sz="1300" b="1" dirty="0">
              <a:solidFill>
                <a:srgbClr val="2476B7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8304" y="2996952"/>
            <a:ext cx="142896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300" b="1" dirty="0" smtClean="0">
                <a:solidFill>
                  <a:srgbClr val="2476B7"/>
                </a:solidFill>
                <a:latin typeface="Arial Narrow" pitchFamily="34" charset="0"/>
              </a:rPr>
              <a:t>RIGHT-HOLDERS</a:t>
            </a:r>
            <a:endParaRPr lang="en-US" sz="1300" b="1" dirty="0">
              <a:solidFill>
                <a:srgbClr val="2476B7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8304" y="3800653"/>
            <a:ext cx="14289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300" b="1" dirty="0" smtClean="0">
                <a:solidFill>
                  <a:srgbClr val="2476B7"/>
                </a:solidFill>
                <a:latin typeface="Arial Narrow" pitchFamily="34" charset="0"/>
              </a:rPr>
              <a:t>NATIONAL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300" b="1" dirty="0" smtClean="0">
                <a:solidFill>
                  <a:srgbClr val="2476B7"/>
                </a:solidFill>
                <a:latin typeface="Arial Narrow" pitchFamily="34" charset="0"/>
              </a:rPr>
              <a:t>IP OFFICES</a:t>
            </a:r>
            <a:endParaRPr lang="en-US" sz="1300" b="1" dirty="0">
              <a:solidFill>
                <a:srgbClr val="2476B7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08304" y="4592741"/>
            <a:ext cx="14289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300" b="1" dirty="0" smtClean="0">
                <a:solidFill>
                  <a:srgbClr val="2476B7"/>
                </a:solidFill>
                <a:latin typeface="Arial Narrow" pitchFamily="34" charset="0"/>
              </a:rPr>
              <a:t>ENFORCEMENT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300" b="1" dirty="0" smtClean="0">
                <a:solidFill>
                  <a:srgbClr val="2476B7"/>
                </a:solidFill>
                <a:latin typeface="Arial Narrow" pitchFamily="34" charset="0"/>
              </a:rPr>
              <a:t>AUTHORITIES</a:t>
            </a:r>
            <a:endParaRPr lang="en-US" sz="1300" b="1" dirty="0">
              <a:solidFill>
                <a:srgbClr val="2476B7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8304" y="5373216"/>
            <a:ext cx="14289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300" b="1" dirty="0" smtClean="0">
                <a:solidFill>
                  <a:srgbClr val="2476B7"/>
                </a:solidFill>
                <a:latin typeface="Arial Narrow" pitchFamily="34" charset="0"/>
              </a:rPr>
              <a:t>GENERAL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300" b="1" dirty="0" smtClean="0">
                <a:solidFill>
                  <a:srgbClr val="2476B7"/>
                </a:solidFill>
                <a:latin typeface="Arial Narrow" pitchFamily="34" charset="0"/>
              </a:rPr>
              <a:t>PUBLIC</a:t>
            </a:r>
            <a:endParaRPr lang="en-US" sz="1300" b="1" dirty="0">
              <a:solidFill>
                <a:srgbClr val="2476B7"/>
              </a:solidFill>
              <a:latin typeface="Arial Narrow" pitchFamily="34" charset="0"/>
            </a:endParaRPr>
          </a:p>
        </p:txBody>
      </p:sp>
      <p:pic>
        <p:nvPicPr>
          <p:cNvPr id="2" name="Picture 1" descr="ACIST-curt-diapo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688" y="1988840"/>
            <a:ext cx="7072608" cy="386924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7504" y="1052736"/>
            <a:ext cx="8352928" cy="439737"/>
            <a:chOff x="107504" y="1124744"/>
            <a:chExt cx="8352928" cy="439737"/>
          </a:xfrm>
        </p:grpSpPr>
        <p:sp>
          <p:nvSpPr>
            <p:cNvPr id="16" name="Rectangle 15"/>
            <p:cNvSpPr>
              <a:spLocks/>
            </p:cNvSpPr>
            <p:nvPr/>
          </p:nvSpPr>
          <p:spPr bwMode="auto">
            <a:xfrm>
              <a:off x="107504" y="1124744"/>
              <a:ext cx="8352928" cy="439737"/>
            </a:xfrm>
            <a:prstGeom prst="rect">
              <a:avLst/>
            </a:prstGeom>
            <a:solidFill>
              <a:srgbClr val="2A5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141944"/>
                </a:solidFill>
                <a:latin typeface="Arial Narrow" pitchFamily="34" charset="0"/>
              </a:endParaRPr>
            </a:p>
          </p:txBody>
        </p:sp>
        <p:sp>
          <p:nvSpPr>
            <p:cNvPr id="17" name="Rectangle 16"/>
            <p:cNvSpPr>
              <a:spLocks/>
            </p:cNvSpPr>
            <p:nvPr/>
          </p:nvSpPr>
          <p:spPr bwMode="auto">
            <a:xfrm>
              <a:off x="179314" y="1148556"/>
              <a:ext cx="77708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800" b="1" spc="-71" dirty="0" smtClean="0">
                  <a:solidFill>
                    <a:srgbClr val="FFFCF6"/>
                  </a:solidFill>
                  <a:ea typeface="Helvetica Neue Light"/>
                  <a:cs typeface="Helvetica Neue Light"/>
                  <a:sym typeface="Helvetica Neue Light"/>
                </a:rPr>
                <a:t>What is the purpose of ACIST?</a:t>
              </a:r>
              <a:endParaRPr lang="en-US" sz="2000" b="1" spc="-71" dirty="0">
                <a:solidFill>
                  <a:srgbClr val="FFFCF6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42562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7206"/>
            <a:ext cx="8260854" cy="407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7504" y="1117055"/>
            <a:ext cx="8352928" cy="439737"/>
            <a:chOff x="107504" y="1124744"/>
            <a:chExt cx="8352928" cy="439737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107504" y="1124744"/>
              <a:ext cx="8352928" cy="439737"/>
            </a:xfrm>
            <a:prstGeom prst="rect">
              <a:avLst/>
            </a:prstGeom>
            <a:solidFill>
              <a:srgbClr val="2A5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141944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79314" y="1148556"/>
              <a:ext cx="77708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800" b="1" spc="-71" dirty="0" smtClean="0">
                  <a:solidFill>
                    <a:srgbClr val="FFFCF6"/>
                  </a:solidFill>
                  <a:ea typeface="Helvetica Neue Light"/>
                  <a:cs typeface="Helvetica Neue Light"/>
                  <a:sym typeface="Helvetica Neue Light"/>
                </a:rPr>
                <a:t>Who is on ACIST?</a:t>
              </a:r>
              <a:endParaRPr lang="en-US" sz="2000" b="1" spc="-71" dirty="0">
                <a:solidFill>
                  <a:srgbClr val="FFFCF6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232392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51520" y="1484784"/>
            <a:ext cx="8568952" cy="5184576"/>
            <a:chOff x="251520" y="1484784"/>
            <a:chExt cx="8568952" cy="5184576"/>
          </a:xfrm>
        </p:grpSpPr>
        <p:pic>
          <p:nvPicPr>
            <p:cNvPr id="3" name="Picture 2" descr="diapo8-volta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1520" y="1584602"/>
              <a:ext cx="6167170" cy="50127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372200" y="3164775"/>
              <a:ext cx="24482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 smtClean="0">
                  <a:solidFill>
                    <a:srgbClr val="808080"/>
                  </a:solidFill>
                  <a:latin typeface="Arial Narrow" pitchFamily="34" charset="0"/>
                </a:rPr>
                <a:t>User-friendly</a:t>
              </a:r>
              <a:r>
                <a:rPr lang="es-ES_tradnl" dirty="0" smtClean="0">
                  <a:solidFill>
                    <a:srgbClr val="808080"/>
                  </a:solidFill>
                  <a:latin typeface="Arial Narrow" pitchFamily="34" charset="0"/>
                </a:rPr>
                <a:t> </a:t>
              </a:r>
              <a:r>
                <a:rPr lang="en-US" dirty="0" smtClean="0">
                  <a:solidFill>
                    <a:srgbClr val="808080"/>
                  </a:solidFill>
                  <a:latin typeface="Arial Narrow" pitchFamily="34" charset="0"/>
                </a:rPr>
                <a:t>t</a:t>
              </a:r>
              <a:r>
                <a:rPr lang="es-ES_tradnl" dirty="0" err="1" smtClean="0">
                  <a:solidFill>
                    <a:srgbClr val="808080"/>
                  </a:solidFill>
                  <a:latin typeface="Arial Narrow" pitchFamily="34" charset="0"/>
                </a:rPr>
                <a:t>ool</a:t>
              </a:r>
              <a:r>
                <a:rPr lang="es-ES_tradnl" dirty="0" smtClean="0">
                  <a:solidFill>
                    <a:srgbClr val="808080"/>
                  </a:solidFill>
                  <a:latin typeface="Arial Narrow" pitchFamily="34" charset="0"/>
                </a:rPr>
                <a:t> </a:t>
              </a:r>
              <a:r>
                <a:rPr lang="en-US" dirty="0" smtClean="0">
                  <a:solidFill>
                    <a:srgbClr val="808080"/>
                  </a:solidFill>
                  <a:latin typeface="Arial Narrow" pitchFamily="34" charset="0"/>
                </a:rPr>
                <a:t>f</a:t>
              </a:r>
              <a:r>
                <a:rPr lang="es-ES_tradnl" dirty="0" err="1" smtClean="0">
                  <a:solidFill>
                    <a:srgbClr val="808080"/>
                  </a:solidFill>
                  <a:latin typeface="Arial Narrow" pitchFamily="34" charset="0"/>
                </a:rPr>
                <a:t>or</a:t>
              </a:r>
              <a:r>
                <a:rPr lang="es-ES_tradnl" dirty="0" smtClean="0">
                  <a:solidFill>
                    <a:srgbClr val="808080"/>
                  </a:solidFill>
                  <a:latin typeface="Arial Narrow" pitchFamily="34" charset="0"/>
                </a:rPr>
                <a:t> </a:t>
              </a:r>
              <a:r>
                <a:rPr lang="es-ES_tradnl" dirty="0" err="1" smtClean="0">
                  <a:solidFill>
                    <a:srgbClr val="808080"/>
                  </a:solidFill>
                  <a:latin typeface="Arial Narrow" pitchFamily="34" charset="0"/>
                </a:rPr>
                <a:t>registration</a:t>
              </a:r>
              <a:r>
                <a:rPr lang="es-ES_tradnl" dirty="0" smtClean="0">
                  <a:solidFill>
                    <a:srgbClr val="808080"/>
                  </a:solidFill>
                  <a:latin typeface="Arial Narrow" pitchFamily="34" charset="0"/>
                </a:rPr>
                <a:t> and </a:t>
              </a:r>
              <a:r>
                <a:rPr lang="es-ES_tradnl" dirty="0" err="1" smtClean="0">
                  <a:solidFill>
                    <a:srgbClr val="808080"/>
                  </a:solidFill>
                  <a:latin typeface="Arial Narrow" pitchFamily="34" charset="0"/>
                </a:rPr>
                <a:t>management</a:t>
              </a:r>
              <a:r>
                <a:rPr lang="es-ES_tradnl" dirty="0" smtClean="0">
                  <a:solidFill>
                    <a:srgbClr val="808080"/>
                  </a:solidFill>
                  <a:latin typeface="Arial Narrow" pitchFamily="34" charset="0"/>
                </a:rPr>
                <a:t> of </a:t>
              </a:r>
              <a:r>
                <a:rPr lang="es-ES_tradnl" dirty="0" err="1" smtClean="0">
                  <a:solidFill>
                    <a:srgbClr val="808080"/>
                  </a:solidFill>
                  <a:latin typeface="Arial Narrow" pitchFamily="34" charset="0"/>
                </a:rPr>
                <a:t>own</a:t>
              </a:r>
              <a:r>
                <a:rPr lang="es-ES_tradnl" dirty="0" smtClean="0">
                  <a:solidFill>
                    <a:srgbClr val="808080"/>
                  </a:solidFill>
                  <a:latin typeface="Arial Narrow" pitchFamily="34" charset="0"/>
                </a:rPr>
                <a:t> </a:t>
              </a:r>
              <a:r>
                <a:rPr lang="es-ES_tradnl" dirty="0" err="1" smtClean="0">
                  <a:solidFill>
                    <a:srgbClr val="808080"/>
                  </a:solidFill>
                  <a:latin typeface="Arial Narrow" pitchFamily="34" charset="0"/>
                </a:rPr>
                <a:t>detentions</a:t>
              </a:r>
              <a:endParaRPr lang="en-US" dirty="0">
                <a:solidFill>
                  <a:srgbClr val="808080"/>
                </a:solidFill>
                <a:latin typeface="Arial Narrow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868144" y="5097958"/>
              <a:ext cx="273630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 smtClean="0">
                  <a:solidFill>
                    <a:srgbClr val="808080"/>
                  </a:solidFill>
                  <a:latin typeface="Arial Narrow" pitchFamily="34" charset="0"/>
                </a:rPr>
                <a:t>Tool</a:t>
              </a:r>
              <a:r>
                <a:rPr lang="es-ES_tradnl" dirty="0" smtClean="0">
                  <a:solidFill>
                    <a:srgbClr val="808080"/>
                  </a:solidFill>
                  <a:latin typeface="Arial Narrow" pitchFamily="34" charset="0"/>
                </a:rPr>
                <a:t> </a:t>
              </a:r>
              <a:r>
                <a:rPr lang="es-ES_tradnl" dirty="0" err="1" smtClean="0">
                  <a:solidFill>
                    <a:srgbClr val="808080"/>
                  </a:solidFill>
                  <a:latin typeface="Arial Narrow" pitchFamily="34" charset="0"/>
                </a:rPr>
                <a:t>for</a:t>
              </a:r>
              <a:r>
                <a:rPr lang="es-ES_tradnl" dirty="0" smtClean="0">
                  <a:solidFill>
                    <a:srgbClr val="808080"/>
                  </a:solidFill>
                  <a:latin typeface="Arial Narrow" pitchFamily="34" charset="0"/>
                </a:rPr>
                <a:t> </a:t>
              </a:r>
              <a:r>
                <a:rPr lang="en-US" dirty="0" smtClean="0">
                  <a:solidFill>
                    <a:srgbClr val="808080"/>
                  </a:solidFill>
                  <a:latin typeface="Arial Narrow" pitchFamily="34" charset="0"/>
                </a:rPr>
                <a:t>p</a:t>
              </a:r>
              <a:r>
                <a:rPr lang="es-ES_tradnl" dirty="0" err="1" smtClean="0">
                  <a:solidFill>
                    <a:srgbClr val="808080"/>
                  </a:solidFill>
                  <a:latin typeface="Arial Narrow" pitchFamily="34" charset="0"/>
                </a:rPr>
                <a:t>lanning</a:t>
              </a:r>
              <a:r>
                <a:rPr lang="es-ES_tradnl" dirty="0" smtClean="0">
                  <a:solidFill>
                    <a:srgbClr val="808080"/>
                  </a:solidFill>
                  <a:latin typeface="Arial Narrow" pitchFamily="34" charset="0"/>
                </a:rPr>
                <a:t> </a:t>
              </a:r>
              <a:r>
                <a:rPr lang="en-US" dirty="0" smtClean="0">
                  <a:solidFill>
                    <a:srgbClr val="808080"/>
                  </a:solidFill>
                  <a:latin typeface="Arial Narrow" pitchFamily="34" charset="0"/>
                </a:rPr>
                <a:t>o</a:t>
              </a:r>
              <a:r>
                <a:rPr lang="es-ES_tradnl" dirty="0" smtClean="0">
                  <a:solidFill>
                    <a:srgbClr val="808080"/>
                  </a:solidFill>
                  <a:latin typeface="Arial Narrow" pitchFamily="34" charset="0"/>
                </a:rPr>
                <a:t>f </a:t>
              </a:r>
              <a:r>
                <a:rPr lang="fr-BE" dirty="0" err="1" smtClean="0">
                  <a:solidFill>
                    <a:srgbClr val="808080"/>
                  </a:solidFill>
                  <a:latin typeface="Arial Narrow" pitchFamily="34" charset="0"/>
                </a:rPr>
                <a:t>detention</a:t>
              </a:r>
              <a:r>
                <a:rPr lang="fr-BE" dirty="0" smtClean="0">
                  <a:solidFill>
                    <a:srgbClr val="808080"/>
                  </a:solidFill>
                  <a:latin typeface="Arial Narrow" pitchFamily="34" charset="0"/>
                </a:rPr>
                <a:t> </a:t>
              </a:r>
              <a:r>
                <a:rPr lang="es-ES_tradnl" dirty="0" err="1" smtClean="0">
                  <a:solidFill>
                    <a:srgbClr val="808080"/>
                  </a:solidFill>
                  <a:latin typeface="Arial Narrow" pitchFamily="34" charset="0"/>
                </a:rPr>
                <a:t>strategy</a:t>
              </a:r>
              <a:r>
                <a:rPr lang="es-ES_tradnl" dirty="0" smtClean="0">
                  <a:solidFill>
                    <a:srgbClr val="808080"/>
                  </a:solidFill>
                  <a:latin typeface="Arial Narrow" pitchFamily="34" charset="0"/>
                </a:rPr>
                <a:t> (</a:t>
              </a:r>
              <a:r>
                <a:rPr lang="es-ES_tradnl" dirty="0" err="1" smtClean="0">
                  <a:solidFill>
                    <a:srgbClr val="808080"/>
                  </a:solidFill>
                  <a:latin typeface="Arial Narrow" pitchFamily="34" charset="0"/>
                </a:rPr>
                <a:t>goods</a:t>
              </a:r>
              <a:r>
                <a:rPr lang="es-ES_tradnl" dirty="0">
                  <a:solidFill>
                    <a:srgbClr val="808080"/>
                  </a:solidFill>
                  <a:latin typeface="Arial Narrow" pitchFamily="34" charset="0"/>
                </a:rPr>
                <a:t> </a:t>
              </a:r>
              <a:r>
                <a:rPr lang="es-ES_tradnl" dirty="0" err="1" smtClean="0">
                  <a:solidFill>
                    <a:srgbClr val="808080"/>
                  </a:solidFill>
                  <a:latin typeface="Arial Narrow" pitchFamily="34" charset="0"/>
                </a:rPr>
                <a:t>routing</a:t>
              </a:r>
              <a:r>
                <a:rPr lang="es-ES_tradnl" dirty="0" smtClean="0">
                  <a:solidFill>
                    <a:srgbClr val="808080"/>
                  </a:solidFill>
                  <a:latin typeface="Arial Narrow" pitchFamily="34" charset="0"/>
                </a:rPr>
                <a:t>, </a:t>
              </a:r>
              <a:r>
                <a:rPr lang="en-US" dirty="0" smtClean="0">
                  <a:solidFill>
                    <a:srgbClr val="808080"/>
                  </a:solidFill>
                  <a:latin typeface="Arial Narrow" pitchFamily="34" charset="0"/>
                </a:rPr>
                <a:t>t</a:t>
              </a:r>
              <a:r>
                <a:rPr lang="es-ES_tradnl" dirty="0" err="1" smtClean="0">
                  <a:solidFill>
                    <a:srgbClr val="808080"/>
                  </a:solidFill>
                  <a:latin typeface="Arial Narrow" pitchFamily="34" charset="0"/>
                </a:rPr>
                <a:t>rends</a:t>
              </a:r>
              <a:r>
                <a:rPr lang="es-ES_tradnl" dirty="0" smtClean="0">
                  <a:solidFill>
                    <a:srgbClr val="808080"/>
                  </a:solidFill>
                  <a:latin typeface="Arial Narrow" pitchFamily="34" charset="0"/>
                </a:rPr>
                <a:t>, etc.)</a:t>
              </a:r>
              <a:endParaRPr lang="en-US" dirty="0">
                <a:solidFill>
                  <a:srgbClr val="808080"/>
                </a:solidFill>
                <a:latin typeface="Arial Narrow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55976" y="6023029"/>
              <a:ext cx="41764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 smtClean="0">
                  <a:solidFill>
                    <a:srgbClr val="808080"/>
                  </a:solidFill>
                  <a:latin typeface="Arial Narrow" pitchFamily="34" charset="0"/>
                </a:rPr>
                <a:t>Enabler</a:t>
              </a:r>
              <a:r>
                <a:rPr lang="es-ES_tradnl" dirty="0" smtClean="0">
                  <a:solidFill>
                    <a:srgbClr val="808080"/>
                  </a:solidFill>
                  <a:latin typeface="Arial Narrow" pitchFamily="34" charset="0"/>
                </a:rPr>
                <a:t> </a:t>
              </a:r>
              <a:r>
                <a:rPr lang="es-ES_tradnl" dirty="0" err="1" smtClean="0">
                  <a:solidFill>
                    <a:srgbClr val="808080"/>
                  </a:solidFill>
                  <a:latin typeface="Arial Narrow" pitchFamily="34" charset="0"/>
                </a:rPr>
                <a:t>for</a:t>
              </a:r>
              <a:r>
                <a:rPr lang="es-ES_tradnl" dirty="0" smtClean="0">
                  <a:solidFill>
                    <a:srgbClr val="808080"/>
                  </a:solidFill>
                  <a:latin typeface="Arial Narrow" pitchFamily="34" charset="0"/>
                </a:rPr>
                <a:t> </a:t>
              </a:r>
              <a:r>
                <a:rPr lang="es-ES_tradnl" dirty="0" err="1" smtClean="0">
                  <a:solidFill>
                    <a:srgbClr val="808080"/>
                  </a:solidFill>
                  <a:latin typeface="Arial Narrow" pitchFamily="34" charset="0"/>
                </a:rPr>
                <a:t>cross-border</a:t>
              </a:r>
              <a:r>
                <a:rPr lang="es-ES_tradnl" dirty="0" smtClean="0">
                  <a:solidFill>
                    <a:srgbClr val="808080"/>
                  </a:solidFill>
                  <a:latin typeface="Arial Narrow" pitchFamily="34" charset="0"/>
                </a:rPr>
                <a:t> and inter-</a:t>
              </a:r>
              <a:r>
                <a:rPr lang="es-ES_tradnl" dirty="0" err="1" smtClean="0">
                  <a:solidFill>
                    <a:srgbClr val="808080"/>
                  </a:solidFill>
                  <a:latin typeface="Arial Narrow" pitchFamily="34" charset="0"/>
                </a:rPr>
                <a:t>agency</a:t>
              </a:r>
              <a:r>
                <a:rPr lang="es-ES_tradnl" dirty="0" smtClean="0">
                  <a:solidFill>
                    <a:srgbClr val="808080"/>
                  </a:solidFill>
                  <a:latin typeface="Arial Narrow" pitchFamily="34" charset="0"/>
                </a:rPr>
                <a:t> </a:t>
              </a:r>
              <a:r>
                <a:rPr lang="es-ES_tradnl" dirty="0" err="1" smtClean="0">
                  <a:solidFill>
                    <a:srgbClr val="808080"/>
                  </a:solidFill>
                  <a:latin typeface="Arial Narrow" pitchFamily="34" charset="0"/>
                </a:rPr>
                <a:t>coordination</a:t>
              </a:r>
              <a:r>
                <a:rPr lang="es-ES_tradnl" dirty="0" smtClean="0">
                  <a:solidFill>
                    <a:srgbClr val="808080"/>
                  </a:solidFill>
                  <a:latin typeface="Arial Narrow" pitchFamily="34" charset="0"/>
                </a:rPr>
                <a:t> and </a:t>
              </a:r>
              <a:r>
                <a:rPr lang="es-ES_tradnl" dirty="0" err="1" smtClean="0">
                  <a:solidFill>
                    <a:srgbClr val="808080"/>
                  </a:solidFill>
                  <a:latin typeface="Arial Narrow" pitchFamily="34" charset="0"/>
                </a:rPr>
                <a:t>cooperation</a:t>
              </a:r>
              <a:endParaRPr lang="en-US" dirty="0">
                <a:solidFill>
                  <a:srgbClr val="808080"/>
                </a:solidFill>
                <a:latin typeface="Arial Narrow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27984" y="1484784"/>
              <a:ext cx="34563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 smtClean="0">
                  <a:solidFill>
                    <a:srgbClr val="808080"/>
                  </a:solidFill>
                  <a:latin typeface="Arial Narrow" pitchFamily="34" charset="0"/>
                </a:rPr>
                <a:t>Identification of best practices for data collection in 28 Member States</a:t>
              </a:r>
              <a:endParaRPr lang="en-GB" dirty="0">
                <a:solidFill>
                  <a:srgbClr val="808080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8144" y="2278613"/>
              <a:ext cx="29523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8080"/>
                  </a:solidFill>
                  <a:latin typeface="Arial Narrow" pitchFamily="34" charset="0"/>
                </a:rPr>
                <a:t>Reliable and independent data for policy-making</a:t>
              </a:r>
              <a:endParaRPr lang="en-US" dirty="0">
                <a:solidFill>
                  <a:srgbClr val="80808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7504" y="1117055"/>
            <a:ext cx="8352928" cy="439737"/>
            <a:chOff x="107504" y="1124744"/>
            <a:chExt cx="8352928" cy="439737"/>
          </a:xfrm>
        </p:grpSpPr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07504" y="1124744"/>
              <a:ext cx="8352928" cy="439737"/>
            </a:xfrm>
            <a:prstGeom prst="rect">
              <a:avLst/>
            </a:prstGeom>
            <a:solidFill>
              <a:srgbClr val="2A5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141944"/>
                </a:solidFill>
                <a:latin typeface="Arial Narrow" pitchFamily="34" charset="0"/>
              </a:endParaRPr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179314" y="1148556"/>
              <a:ext cx="77708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800" b="1" spc="-71" dirty="0" smtClean="0">
                  <a:solidFill>
                    <a:srgbClr val="FFFCF6"/>
                  </a:solidFill>
                  <a:ea typeface="Helvetica Neue Light"/>
                  <a:cs typeface="Helvetica Neue Light"/>
                  <a:sym typeface="Helvetica Neue Light"/>
                </a:rPr>
                <a:t>Which are the benefits for Enforcers?</a:t>
              </a:r>
              <a:endParaRPr lang="en-US" sz="2000" b="1" spc="-71" dirty="0">
                <a:solidFill>
                  <a:srgbClr val="FFFCF6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04712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7504" y="1117055"/>
            <a:ext cx="8352928" cy="439737"/>
            <a:chOff x="107504" y="1124744"/>
            <a:chExt cx="8352928" cy="439737"/>
          </a:xfrm>
        </p:grpSpPr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07504" y="1124744"/>
              <a:ext cx="8352928" cy="439737"/>
            </a:xfrm>
            <a:prstGeom prst="rect">
              <a:avLst/>
            </a:prstGeom>
            <a:solidFill>
              <a:srgbClr val="2A5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141944"/>
                </a:solidFill>
                <a:latin typeface="Arial Narrow" pitchFamily="34" charset="0"/>
              </a:endParaRPr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179314" y="1148556"/>
              <a:ext cx="77708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800" b="1" spc="-71" dirty="0" smtClean="0">
                  <a:solidFill>
                    <a:srgbClr val="FFFCF6"/>
                  </a:solidFill>
                  <a:ea typeface="Helvetica Neue Light"/>
                  <a:cs typeface="Helvetica Neue Light"/>
                  <a:sym typeface="Helvetica Neue Light"/>
                </a:rPr>
                <a:t>ACIST in practice</a:t>
              </a:r>
              <a:endParaRPr lang="en-US" sz="2000" b="1" spc="-71" dirty="0">
                <a:solidFill>
                  <a:srgbClr val="FFFCF6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1600" y="2823319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</a:rPr>
              <a:t>How to consult detentions Reports?</a:t>
            </a:r>
            <a:endParaRPr lang="en-IE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4077072"/>
            <a:ext cx="705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</a:rPr>
              <a:t>How to upload detentions Reports?</a:t>
            </a:r>
            <a:endParaRPr lang="en-IE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8485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504" y="1117055"/>
            <a:ext cx="8352928" cy="439737"/>
            <a:chOff x="107504" y="1124744"/>
            <a:chExt cx="8352928" cy="439737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107504" y="1124744"/>
              <a:ext cx="8352928" cy="439737"/>
            </a:xfrm>
            <a:prstGeom prst="rect">
              <a:avLst/>
            </a:prstGeom>
            <a:solidFill>
              <a:srgbClr val="2A5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141944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79314" y="1148556"/>
              <a:ext cx="77708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400" b="1" spc="-71" dirty="0" smtClean="0">
                  <a:solidFill>
                    <a:srgbClr val="FFFCF6"/>
                  </a:solidFill>
                  <a:ea typeface="Helvetica Neue Light"/>
                  <a:cs typeface="Helvetica Neue Light"/>
                  <a:sym typeface="Helvetica Neue Light"/>
                </a:rPr>
                <a:t>How to consult ACIST: start with filtering the detentions</a:t>
              </a:r>
              <a:endParaRPr lang="en-US" sz="2400" b="1" spc="-71" dirty="0">
                <a:solidFill>
                  <a:srgbClr val="FFFCF6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212455" cy="40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212455" cy="40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107504" y="2636912"/>
            <a:ext cx="1800200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212455" cy="40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212455" cy="40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212455" cy="40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212455" cy="40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790" y="1772816"/>
            <a:ext cx="8212455" cy="40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212455" cy="40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1907704" y="2789312"/>
            <a:ext cx="1800200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8112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41" y="1268760"/>
            <a:ext cx="7152349" cy="495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8"/>
          <p:cNvSpPr>
            <a:spLocks/>
          </p:cNvSpPr>
          <p:nvPr/>
        </p:nvSpPr>
        <p:spPr bwMode="auto">
          <a:xfrm>
            <a:off x="716442" y="2636912"/>
            <a:ext cx="6879894" cy="5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500" b="1" spc="-71" dirty="0" smtClean="0">
                <a:solidFill>
                  <a:srgbClr val="2A5494"/>
                </a:solidFill>
                <a:latin typeface="Helvetica Narrow" pitchFamily="34" charset="0"/>
                <a:ea typeface="Helvetica Neue UltraLight"/>
                <a:cs typeface="Helvetica Neue UltraLight"/>
                <a:sym typeface="Helvetica Neue UltraLight"/>
              </a:rPr>
              <a:t>Enforcement Database (EDB)</a:t>
            </a:r>
            <a:endParaRPr lang="en-US" sz="3500" b="1" spc="-71" dirty="0">
              <a:solidFill>
                <a:srgbClr val="2A5494"/>
              </a:solidFill>
              <a:latin typeface="Helvetica Narrow" pitchFamily="34" charset="0"/>
              <a:ea typeface="Helvetica Neue UltraLight"/>
              <a:cs typeface="Helvetica Neue UltraLight"/>
              <a:sym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9550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504" y="1117055"/>
            <a:ext cx="8352928" cy="439737"/>
            <a:chOff x="107504" y="1124744"/>
            <a:chExt cx="8352928" cy="439737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107504" y="1124744"/>
              <a:ext cx="8352928" cy="439737"/>
            </a:xfrm>
            <a:prstGeom prst="rect">
              <a:avLst/>
            </a:prstGeom>
            <a:solidFill>
              <a:srgbClr val="2A5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141944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79314" y="1148556"/>
              <a:ext cx="77708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400" b="1" spc="-71" dirty="0" smtClean="0">
                  <a:solidFill>
                    <a:srgbClr val="FFFCF6"/>
                  </a:solidFill>
                  <a:ea typeface="Helvetica Neue Light"/>
                  <a:cs typeface="Helvetica Neue Light"/>
                  <a:sym typeface="Helvetica Neue Light"/>
                </a:rPr>
                <a:t>How to consult ACIST: look at the results</a:t>
              </a:r>
              <a:endParaRPr lang="en-US" sz="2400" b="1" spc="-71" dirty="0">
                <a:solidFill>
                  <a:srgbClr val="FFFCF6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212455" cy="40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47664" y="599167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 of seizures</a:t>
            </a:r>
            <a:endParaRPr lang="en-IE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0717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504" y="1117055"/>
            <a:ext cx="8352928" cy="439737"/>
            <a:chOff x="107504" y="1124744"/>
            <a:chExt cx="8352928" cy="439737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107504" y="1124744"/>
              <a:ext cx="8352928" cy="439737"/>
            </a:xfrm>
            <a:prstGeom prst="rect">
              <a:avLst/>
            </a:prstGeom>
            <a:solidFill>
              <a:srgbClr val="2A5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141944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79314" y="1148556"/>
              <a:ext cx="77708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400" b="1" spc="-71" dirty="0" smtClean="0">
                  <a:solidFill>
                    <a:srgbClr val="FFFCF6"/>
                  </a:solidFill>
                  <a:ea typeface="Helvetica Neue Light"/>
                  <a:cs typeface="Helvetica Neue Light"/>
                  <a:sym typeface="Helvetica Neue Light"/>
                </a:rPr>
                <a:t>How to consult ACIST: look at the results</a:t>
              </a:r>
              <a:endParaRPr lang="en-US" sz="2400" b="1" spc="-71" dirty="0">
                <a:solidFill>
                  <a:srgbClr val="FFFCF6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212455" cy="40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599167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per product categories</a:t>
            </a:r>
            <a:endParaRPr lang="en-IE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212455" cy="40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212455" cy="40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1907704" y="2780928"/>
            <a:ext cx="1584176" cy="369332"/>
          </a:xfrm>
          <a:prstGeom prst="ellipse">
            <a:avLst/>
          </a:prstGeom>
          <a:noFill/>
          <a:ln w="25400">
            <a:solidFill>
              <a:srgbClr val="C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27809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C00000"/>
                </a:solidFill>
              </a:rPr>
              <a:t>include sub-categories</a:t>
            </a:r>
            <a:endParaRPr lang="en-IE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9169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504" y="1117055"/>
            <a:ext cx="8352928" cy="439737"/>
            <a:chOff x="107504" y="1124744"/>
            <a:chExt cx="8352928" cy="439737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107504" y="1124744"/>
              <a:ext cx="8352928" cy="439737"/>
            </a:xfrm>
            <a:prstGeom prst="rect">
              <a:avLst/>
            </a:prstGeom>
            <a:solidFill>
              <a:srgbClr val="2A5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141944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79314" y="1148556"/>
              <a:ext cx="77708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400" b="1" spc="-71" dirty="0" smtClean="0">
                  <a:solidFill>
                    <a:srgbClr val="FFFCF6"/>
                  </a:solidFill>
                  <a:ea typeface="Helvetica Neue Light"/>
                  <a:cs typeface="Helvetica Neue Light"/>
                  <a:sym typeface="Helvetica Neue Light"/>
                </a:rPr>
                <a:t>How to consult ACIST: look at the results</a:t>
              </a:r>
              <a:endParaRPr lang="en-US" sz="2400" b="1" spc="-71" dirty="0">
                <a:solidFill>
                  <a:srgbClr val="FFFCF6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212455" cy="40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5661248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per provenance</a:t>
            </a:r>
          </a:p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per IPR</a:t>
            </a:r>
            <a:endParaRPr lang="en-IE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212455" cy="40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212455" cy="40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 bwMode="auto">
          <a:xfrm>
            <a:off x="899592" y="3573016"/>
            <a:ext cx="1584176" cy="369332"/>
          </a:xfrm>
          <a:prstGeom prst="ellipse">
            <a:avLst/>
          </a:prstGeom>
          <a:noFill/>
          <a:ln w="25400">
            <a:solidFill>
              <a:srgbClr val="0070C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619672" y="3573016"/>
            <a:ext cx="1584176" cy="369332"/>
          </a:xfrm>
          <a:prstGeom prst="ellipse">
            <a:avLst/>
          </a:prstGeom>
          <a:noFill/>
          <a:ln w="25400">
            <a:solidFill>
              <a:srgbClr val="0070C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2536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504" y="1117055"/>
            <a:ext cx="8352928" cy="439737"/>
            <a:chOff x="107504" y="1124744"/>
            <a:chExt cx="8352928" cy="439737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107504" y="1124744"/>
              <a:ext cx="8352928" cy="439737"/>
            </a:xfrm>
            <a:prstGeom prst="rect">
              <a:avLst/>
            </a:prstGeom>
            <a:solidFill>
              <a:srgbClr val="2A5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141944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79314" y="1148556"/>
              <a:ext cx="77708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400" b="1" spc="-71" dirty="0" smtClean="0">
                  <a:solidFill>
                    <a:srgbClr val="FFFCF6"/>
                  </a:solidFill>
                  <a:ea typeface="Helvetica Neue Light"/>
                  <a:cs typeface="Helvetica Neue Light"/>
                  <a:sym typeface="Helvetica Neue Light"/>
                </a:rPr>
                <a:t>How to upload data in ACIST</a:t>
              </a:r>
              <a:endParaRPr lang="en-US" sz="2400" b="1" spc="-71" dirty="0">
                <a:solidFill>
                  <a:srgbClr val="FFFCF6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3361"/>
            <a:ext cx="821245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3527" y="5733256"/>
            <a:ext cx="8068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log-in 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your user profile and select «UPLOAD DETENTION» from the ribbon</a:t>
            </a:r>
            <a:endParaRPr lang="en-IE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4298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504" y="1117055"/>
            <a:ext cx="8352928" cy="439737"/>
            <a:chOff x="107504" y="1124744"/>
            <a:chExt cx="8352928" cy="439737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107504" y="1124744"/>
              <a:ext cx="8352928" cy="439737"/>
            </a:xfrm>
            <a:prstGeom prst="rect">
              <a:avLst/>
            </a:prstGeom>
            <a:solidFill>
              <a:srgbClr val="2A5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141944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79314" y="1148556"/>
              <a:ext cx="77708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400" b="1" spc="-71" dirty="0" smtClean="0">
                  <a:solidFill>
                    <a:srgbClr val="FFFCF6"/>
                  </a:solidFill>
                  <a:ea typeface="Helvetica Neue Light"/>
                  <a:cs typeface="Helvetica Neue Light"/>
                  <a:sym typeface="Helvetica Neue Light"/>
                </a:rPr>
                <a:t>How to upload data in ACIST: add a new case</a:t>
              </a:r>
              <a:endParaRPr lang="en-US" sz="2400" b="1" spc="-71" dirty="0">
                <a:solidFill>
                  <a:srgbClr val="FFFCF6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21245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06961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504" y="1117055"/>
            <a:ext cx="8352928" cy="439737"/>
            <a:chOff x="107504" y="1124744"/>
            <a:chExt cx="8352928" cy="439737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107504" y="1124744"/>
              <a:ext cx="8352928" cy="439737"/>
            </a:xfrm>
            <a:prstGeom prst="rect">
              <a:avLst/>
            </a:prstGeom>
            <a:solidFill>
              <a:srgbClr val="2A5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141944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79314" y="1148556"/>
              <a:ext cx="77708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400" b="1" spc="-71" dirty="0" smtClean="0">
                  <a:solidFill>
                    <a:srgbClr val="FFFCF6"/>
                  </a:solidFill>
                  <a:ea typeface="Helvetica Neue Light"/>
                  <a:cs typeface="Helvetica Neue Light"/>
                  <a:sym typeface="Helvetica Neue Light"/>
                </a:rPr>
                <a:t>How to upload data in ACIST: add a new case</a:t>
              </a:r>
              <a:endParaRPr lang="en-US" sz="2400" b="1" spc="-71" dirty="0">
                <a:solidFill>
                  <a:srgbClr val="FFFCF6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3361"/>
            <a:ext cx="821245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3527" y="5877272"/>
            <a:ext cx="806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 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reference number</a:t>
            </a:r>
            <a:endParaRPr lang="en-IE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21245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02195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504" y="1117055"/>
            <a:ext cx="8352928" cy="439737"/>
            <a:chOff x="107504" y="1124744"/>
            <a:chExt cx="8352928" cy="439737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107504" y="1124744"/>
              <a:ext cx="8352928" cy="439737"/>
            </a:xfrm>
            <a:prstGeom prst="rect">
              <a:avLst/>
            </a:prstGeom>
            <a:solidFill>
              <a:srgbClr val="2A5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141944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79314" y="1148556"/>
              <a:ext cx="77708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400" b="1" spc="-71" dirty="0" smtClean="0">
                  <a:solidFill>
                    <a:srgbClr val="FFFCF6"/>
                  </a:solidFill>
                  <a:ea typeface="Helvetica Neue Light"/>
                  <a:cs typeface="Helvetica Neue Light"/>
                  <a:sym typeface="Helvetica Neue Light"/>
                </a:rPr>
                <a:t>How to upload data in ACIST: add a new case</a:t>
              </a:r>
              <a:endParaRPr lang="en-US" sz="2400" b="1" spc="-71" dirty="0">
                <a:solidFill>
                  <a:srgbClr val="FFFCF6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7" y="5661248"/>
            <a:ext cx="806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detention region</a:t>
            </a:r>
            <a:endParaRPr lang="en-IE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21245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21245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5927" y="6093296"/>
            <a:ext cx="806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select the place of detention </a:t>
            </a:r>
            <a:endParaRPr lang="en-IE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21245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21245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65511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504" y="1117055"/>
            <a:ext cx="8352928" cy="439737"/>
            <a:chOff x="107504" y="1124744"/>
            <a:chExt cx="8352928" cy="439737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107504" y="1124744"/>
              <a:ext cx="8352928" cy="439737"/>
            </a:xfrm>
            <a:prstGeom prst="rect">
              <a:avLst/>
            </a:prstGeom>
            <a:solidFill>
              <a:srgbClr val="2A5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141944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79314" y="1148556"/>
              <a:ext cx="77708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400" b="1" spc="-71" dirty="0" smtClean="0">
                  <a:solidFill>
                    <a:srgbClr val="FFFCF6"/>
                  </a:solidFill>
                  <a:ea typeface="Helvetica Neue Light"/>
                  <a:cs typeface="Helvetica Neue Light"/>
                  <a:sym typeface="Helvetica Neue Light"/>
                </a:rPr>
                <a:t>How to upload data in ACIST: add a new case</a:t>
              </a:r>
              <a:endParaRPr lang="en-US" sz="2400" b="1" spc="-71" dirty="0">
                <a:solidFill>
                  <a:srgbClr val="FFFCF6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7" y="5991671"/>
            <a:ext cx="806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Country of provenance</a:t>
            </a:r>
            <a:endParaRPr lang="en-IE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21245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21245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1559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504" y="1117055"/>
            <a:ext cx="8352928" cy="439737"/>
            <a:chOff x="107504" y="1124744"/>
            <a:chExt cx="8352928" cy="439737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107504" y="1124744"/>
              <a:ext cx="8352928" cy="439737"/>
            </a:xfrm>
            <a:prstGeom prst="rect">
              <a:avLst/>
            </a:prstGeom>
            <a:solidFill>
              <a:srgbClr val="2A5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141944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79314" y="1148556"/>
              <a:ext cx="77708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400" b="1" spc="-71" dirty="0" smtClean="0">
                  <a:solidFill>
                    <a:srgbClr val="FFFCF6"/>
                  </a:solidFill>
                  <a:ea typeface="Helvetica Neue Light"/>
                  <a:cs typeface="Helvetica Neue Light"/>
                  <a:sym typeface="Helvetica Neue Light"/>
                </a:rPr>
                <a:t>How to upload data in ACIST: add a new case</a:t>
              </a:r>
              <a:endParaRPr lang="en-US" sz="2400" b="1" spc="-71" dirty="0">
                <a:solidFill>
                  <a:srgbClr val="FFFCF6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7" y="5991671"/>
            <a:ext cx="806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Product type</a:t>
            </a:r>
            <a:endParaRPr lang="en-IE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21245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86897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504" y="1117055"/>
            <a:ext cx="8352928" cy="439737"/>
            <a:chOff x="107504" y="1124744"/>
            <a:chExt cx="8352928" cy="439737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107504" y="1124744"/>
              <a:ext cx="8352928" cy="439737"/>
            </a:xfrm>
            <a:prstGeom prst="rect">
              <a:avLst/>
            </a:prstGeom>
            <a:solidFill>
              <a:srgbClr val="2A5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141944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79314" y="1148556"/>
              <a:ext cx="77708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400" b="1" spc="-71" dirty="0" smtClean="0">
                  <a:solidFill>
                    <a:srgbClr val="FFFCF6"/>
                  </a:solidFill>
                  <a:ea typeface="Helvetica Neue Light"/>
                  <a:cs typeface="Helvetica Neue Light"/>
                  <a:sym typeface="Helvetica Neue Light"/>
                </a:rPr>
                <a:t>How to upload data in ACIST: add a new case</a:t>
              </a:r>
              <a:endParaRPr lang="en-US" sz="2400" b="1" spc="-71" dirty="0">
                <a:solidFill>
                  <a:srgbClr val="FFFCF6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7" y="5991671"/>
            <a:ext cx="806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IPR type</a:t>
            </a:r>
            <a:endParaRPr lang="en-IE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21245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21245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67125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035" y="1820764"/>
            <a:ext cx="7552373" cy="45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25237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504" y="1117055"/>
            <a:ext cx="8352928" cy="439737"/>
            <a:chOff x="107504" y="1124744"/>
            <a:chExt cx="8352928" cy="439737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107504" y="1124744"/>
              <a:ext cx="8352928" cy="439737"/>
            </a:xfrm>
            <a:prstGeom prst="rect">
              <a:avLst/>
            </a:prstGeom>
            <a:solidFill>
              <a:srgbClr val="2A5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141944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79314" y="1148556"/>
              <a:ext cx="77708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400" b="1" spc="-71" dirty="0" smtClean="0">
                  <a:solidFill>
                    <a:srgbClr val="FFFCF6"/>
                  </a:solidFill>
                  <a:ea typeface="Helvetica Neue Light"/>
                  <a:cs typeface="Helvetica Neue Light"/>
                  <a:sym typeface="Helvetica Neue Light"/>
                </a:rPr>
                <a:t>How to upload data in ACIST: add a new case</a:t>
              </a:r>
              <a:endParaRPr lang="en-US" sz="2400" b="1" spc="-71" dirty="0">
                <a:solidFill>
                  <a:srgbClr val="FFFCF6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7" y="5991671"/>
            <a:ext cx="806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seized Quantity</a:t>
            </a:r>
            <a:endParaRPr lang="en-IE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21245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86561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504" y="1117055"/>
            <a:ext cx="8352928" cy="439737"/>
            <a:chOff x="107504" y="1124744"/>
            <a:chExt cx="8352928" cy="439737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107504" y="1124744"/>
              <a:ext cx="8352928" cy="439737"/>
            </a:xfrm>
            <a:prstGeom prst="rect">
              <a:avLst/>
            </a:prstGeom>
            <a:solidFill>
              <a:srgbClr val="2A5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141944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79314" y="1148556"/>
              <a:ext cx="77708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400" b="1" spc="-71" dirty="0" smtClean="0">
                  <a:solidFill>
                    <a:srgbClr val="FFFCF6"/>
                  </a:solidFill>
                  <a:ea typeface="Helvetica Neue Light"/>
                  <a:cs typeface="Helvetica Neue Light"/>
                  <a:sym typeface="Helvetica Neue Light"/>
                </a:rPr>
                <a:t>How to upload data in ACIST: add a new case</a:t>
              </a:r>
              <a:endParaRPr lang="en-US" sz="2400" b="1" spc="-71" dirty="0">
                <a:solidFill>
                  <a:srgbClr val="FFFCF6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7" y="5991671"/>
            <a:ext cx="806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 value</a:t>
            </a:r>
            <a:endParaRPr lang="en-IE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21245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57863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504" y="1117055"/>
            <a:ext cx="8352928" cy="439737"/>
            <a:chOff x="107504" y="1124744"/>
            <a:chExt cx="8352928" cy="439737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107504" y="1124744"/>
              <a:ext cx="8352928" cy="439737"/>
            </a:xfrm>
            <a:prstGeom prst="rect">
              <a:avLst/>
            </a:prstGeom>
            <a:solidFill>
              <a:srgbClr val="2A5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141944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79314" y="1148556"/>
              <a:ext cx="77708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400" b="1" spc="-71" dirty="0" smtClean="0">
                  <a:solidFill>
                    <a:srgbClr val="FFFCF6"/>
                  </a:solidFill>
                  <a:ea typeface="Helvetica Neue Light"/>
                  <a:cs typeface="Helvetica Neue Light"/>
                  <a:sym typeface="Helvetica Neue Light"/>
                </a:rPr>
                <a:t>How to upload data in ACIST: add a new case</a:t>
              </a:r>
              <a:endParaRPr lang="en-US" sz="2400" b="1" spc="-71" dirty="0">
                <a:solidFill>
                  <a:srgbClr val="FFFCF6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7" y="5991671"/>
            <a:ext cx="806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 the changes!</a:t>
            </a:r>
            <a:endParaRPr lang="en-IE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21245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7098530" y="4797152"/>
            <a:ext cx="929854" cy="591543"/>
          </a:xfrm>
          <a:prstGeom prst="ellipse">
            <a:avLst/>
          </a:prstGeom>
          <a:noFill/>
          <a:ln w="25400">
            <a:solidFill>
              <a:srgbClr val="C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969" y="1980000"/>
            <a:ext cx="821245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6400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504" y="1117055"/>
            <a:ext cx="8352928" cy="439737"/>
            <a:chOff x="107504" y="1124744"/>
            <a:chExt cx="8352928" cy="439737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107504" y="1124744"/>
              <a:ext cx="8352928" cy="439737"/>
            </a:xfrm>
            <a:prstGeom prst="rect">
              <a:avLst/>
            </a:prstGeom>
            <a:solidFill>
              <a:srgbClr val="2A5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141944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79314" y="1148556"/>
              <a:ext cx="77708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400" b="1" spc="-71" dirty="0" smtClean="0">
                  <a:solidFill>
                    <a:srgbClr val="FFFCF6"/>
                  </a:solidFill>
                  <a:ea typeface="Helvetica Neue Light"/>
                  <a:cs typeface="Helvetica Neue Light"/>
                  <a:sym typeface="Helvetica Neue Light"/>
                </a:rPr>
                <a:t>How to upload data in ACIST: you can duplicate a case…</a:t>
              </a:r>
              <a:endParaRPr lang="en-US" sz="2400" b="1" spc="-71" dirty="0">
                <a:solidFill>
                  <a:srgbClr val="FFFCF6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7" y="5991671"/>
            <a:ext cx="806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duplicate 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detention case</a:t>
            </a:r>
            <a:endParaRPr lang="en-IE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969" y="1988840"/>
            <a:ext cx="821245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0000"/>
            <a:ext cx="821245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92742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504" y="1117055"/>
            <a:ext cx="8352928" cy="439737"/>
            <a:chOff x="107504" y="1124744"/>
            <a:chExt cx="8352928" cy="439737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107504" y="1124744"/>
              <a:ext cx="8352928" cy="439737"/>
            </a:xfrm>
            <a:prstGeom prst="rect">
              <a:avLst/>
            </a:prstGeom>
            <a:solidFill>
              <a:srgbClr val="2A5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141944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79314" y="1148556"/>
              <a:ext cx="777081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400" b="1" spc="-71" dirty="0" smtClean="0">
                  <a:solidFill>
                    <a:srgbClr val="FFFCF6"/>
                  </a:solidFill>
                  <a:ea typeface="Helvetica Neue Light"/>
                  <a:cs typeface="Helvetica Neue Light"/>
                  <a:sym typeface="Helvetica Neue Light"/>
                </a:rPr>
                <a:t>How to upload data in ACIST: … and edit it</a:t>
              </a:r>
              <a:endParaRPr lang="en-US" sz="2400" b="1" spc="-71" dirty="0">
                <a:solidFill>
                  <a:srgbClr val="FFFCF6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7" y="5991671"/>
            <a:ext cx="806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 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detention</a:t>
            </a:r>
            <a:endParaRPr lang="en-IE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969" y="1988840"/>
            <a:ext cx="821245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59766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286725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Questions?</a:t>
            </a:r>
            <a:endParaRPr lang="en-IE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2745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177" y="1088509"/>
            <a:ext cx="3214392" cy="5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5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>
                    <a:alpha val="54117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/>
          </p:cNvSpPr>
          <p:nvPr/>
        </p:nvSpPr>
        <p:spPr bwMode="auto">
          <a:xfrm>
            <a:off x="7068814" y="5458438"/>
            <a:ext cx="183991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800" b="1" spc="-150" dirty="0">
                <a:solidFill>
                  <a:srgbClr val="2A5494"/>
                </a:solidFill>
                <a:latin typeface="Arial Narrow" pitchFamily="34" charset="0"/>
                <a:ea typeface="Helvetica Neue Light"/>
                <a:cs typeface="Helvetica Neue Light"/>
                <a:sym typeface="Helvetica Neue Light"/>
              </a:rPr>
              <a:t>Thank You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682280" y="2069107"/>
            <a:ext cx="4659362" cy="452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IE" sz="1700" spc="-60" dirty="0" smtClean="0">
                <a:solidFill>
                  <a:srgbClr val="15548D"/>
                </a:solidFill>
                <a:sym typeface="Wingdings" pitchFamily="2" charset="2"/>
              </a:rPr>
              <a:t>information@oami.europa.eu</a:t>
            </a:r>
            <a:r>
              <a:rPr lang="en-IE" sz="1700" spc="-60" dirty="0">
                <a:solidFill>
                  <a:srgbClr val="15548D"/>
                </a:solidFill>
                <a:sym typeface="Wingdings" pitchFamily="2" charset="2"/>
              </a:rPr>
              <a:t/>
            </a:r>
            <a:br>
              <a:rPr lang="en-IE" sz="1700" spc="-60" dirty="0">
                <a:solidFill>
                  <a:srgbClr val="15548D"/>
                </a:solidFill>
                <a:sym typeface="Wingdings" pitchFamily="2" charset="2"/>
              </a:rPr>
            </a:br>
            <a:r>
              <a:rPr lang="en-IE" sz="1700" spc="-60" dirty="0">
                <a:solidFill>
                  <a:srgbClr val="15548D"/>
                </a:solidFill>
                <a:sym typeface="Wingdings" pitchFamily="2" charset="2"/>
              </a:rPr>
              <a:t/>
            </a:r>
            <a:br>
              <a:rPr lang="en-IE" sz="1700" spc="-60" dirty="0">
                <a:solidFill>
                  <a:srgbClr val="15548D"/>
                </a:solidFill>
                <a:sym typeface="Wingdings" pitchFamily="2" charset="2"/>
              </a:rPr>
            </a:br>
            <a:r>
              <a:rPr lang="en-IE" sz="1700" spc="-60" dirty="0" smtClean="0">
                <a:solidFill>
                  <a:srgbClr val="15548D"/>
                </a:solidFill>
                <a:sym typeface="Wingdings" pitchFamily="2" charset="2"/>
              </a:rPr>
              <a:t>e-businesshelp@oami.europa.eu</a:t>
            </a:r>
          </a:p>
          <a:p>
            <a:r>
              <a:rPr lang="en-IE" sz="1700" spc="-60" dirty="0">
                <a:solidFill>
                  <a:srgbClr val="15548D"/>
                </a:solidFill>
                <a:sym typeface="Wingdings" pitchFamily="2" charset="2"/>
              </a:rPr>
              <a:t/>
            </a:r>
            <a:br>
              <a:rPr lang="en-IE" sz="1700" spc="-60" dirty="0">
                <a:solidFill>
                  <a:srgbClr val="15548D"/>
                </a:solidFill>
                <a:sym typeface="Wingdings" pitchFamily="2" charset="2"/>
              </a:rPr>
            </a:br>
            <a:r>
              <a:rPr lang="en-IE" sz="1700" spc="-60" dirty="0">
                <a:solidFill>
                  <a:srgbClr val="15548D"/>
                </a:solidFill>
                <a:sym typeface="Wingdings" pitchFamily="2" charset="2"/>
              </a:rPr>
              <a:t/>
            </a:r>
            <a:br>
              <a:rPr lang="en-IE" sz="1700" spc="-60" dirty="0">
                <a:solidFill>
                  <a:srgbClr val="15548D"/>
                </a:solidFill>
                <a:sym typeface="Wingdings" pitchFamily="2" charset="2"/>
              </a:rPr>
            </a:br>
            <a:r>
              <a:rPr lang="en-IE" sz="1700" spc="-60" dirty="0">
                <a:solidFill>
                  <a:srgbClr val="15548D"/>
                </a:solidFill>
                <a:sym typeface="Wingdings" pitchFamily="2" charset="2"/>
              </a:rPr>
              <a:t>twitter/</a:t>
            </a:r>
            <a:r>
              <a:rPr lang="en-IE" sz="1700" spc="-60" dirty="0" err="1">
                <a:solidFill>
                  <a:srgbClr val="15548D"/>
                </a:solidFill>
                <a:sym typeface="Wingdings" pitchFamily="2" charset="2"/>
              </a:rPr>
              <a:t>oamitweets</a:t>
            </a:r>
            <a:r>
              <a:rPr lang="en-IE" sz="1700" spc="-60" dirty="0">
                <a:solidFill>
                  <a:srgbClr val="15548D"/>
                </a:solidFill>
                <a:sym typeface="Wingdings" pitchFamily="2" charset="2"/>
              </a:rPr>
              <a:t/>
            </a:r>
            <a:br>
              <a:rPr lang="en-IE" sz="1700" spc="-60" dirty="0">
                <a:solidFill>
                  <a:srgbClr val="15548D"/>
                </a:solidFill>
                <a:sym typeface="Wingdings" pitchFamily="2" charset="2"/>
              </a:rPr>
            </a:br>
            <a:r>
              <a:rPr lang="en-IE" sz="1700" spc="-60" dirty="0">
                <a:solidFill>
                  <a:srgbClr val="15548D"/>
                </a:solidFill>
                <a:sym typeface="Wingdings" pitchFamily="2" charset="2"/>
              </a:rPr>
              <a:t/>
            </a:r>
            <a:br>
              <a:rPr lang="en-IE" sz="1700" spc="-60" dirty="0">
                <a:solidFill>
                  <a:srgbClr val="15548D"/>
                </a:solidFill>
                <a:sym typeface="Wingdings" pitchFamily="2" charset="2"/>
              </a:rPr>
            </a:br>
            <a:r>
              <a:rPr lang="en-IE" sz="1700" spc="-60" dirty="0" err="1" smtClean="0">
                <a:solidFill>
                  <a:srgbClr val="15548D"/>
                </a:solidFill>
                <a:sym typeface="Wingdings" pitchFamily="2" charset="2"/>
              </a:rPr>
              <a:t>youtube</a:t>
            </a:r>
            <a:r>
              <a:rPr lang="en-IE" sz="1700" spc="-60" dirty="0" smtClean="0">
                <a:solidFill>
                  <a:srgbClr val="15548D"/>
                </a:solidFill>
                <a:sym typeface="Wingdings" pitchFamily="2" charset="2"/>
              </a:rPr>
              <a:t>/</a:t>
            </a:r>
            <a:r>
              <a:rPr lang="en-IE" sz="1700" spc="-60" dirty="0" err="1" smtClean="0">
                <a:solidFill>
                  <a:srgbClr val="15548D"/>
                </a:solidFill>
                <a:sym typeface="Wingdings" pitchFamily="2" charset="2"/>
              </a:rPr>
              <a:t>oamitubes</a:t>
            </a:r>
            <a:endParaRPr lang="en-IE" sz="1700" spc="-60" dirty="0" smtClean="0">
              <a:solidFill>
                <a:srgbClr val="15548D"/>
              </a:solidFill>
              <a:sym typeface="Wingdings" pitchFamily="2" charset="2"/>
            </a:endParaRPr>
          </a:p>
          <a:p>
            <a:endParaRPr lang="en-IE" sz="1700" spc="-60" dirty="0" smtClean="0">
              <a:solidFill>
                <a:srgbClr val="15548D"/>
              </a:solidFill>
              <a:sym typeface="Wingdings" pitchFamily="2" charset="2"/>
            </a:endParaRPr>
          </a:p>
          <a:p>
            <a:endParaRPr lang="en-IE" sz="1700" b="1" spc="-60" dirty="0">
              <a:solidFill>
                <a:srgbClr val="15548D"/>
              </a:solidFill>
              <a:sym typeface="Wingdings" pitchFamily="2" charset="2"/>
            </a:endParaRPr>
          </a:p>
          <a:p>
            <a:r>
              <a:rPr lang="en-IE" sz="2400" b="1" spc="-150" dirty="0">
                <a:solidFill>
                  <a:srgbClr val="15548D"/>
                </a:solidFill>
                <a:sym typeface="Wingdings" pitchFamily="2" charset="2"/>
              </a:rPr>
              <a:t>www.oami.europa.eu</a:t>
            </a:r>
            <a:r>
              <a:rPr lang="en-IE" sz="1700" b="1" dirty="0">
                <a:solidFill>
                  <a:srgbClr val="15548D"/>
                </a:solidFill>
                <a:sym typeface="Wingdings" pitchFamily="2" charset="2"/>
              </a:rPr>
              <a:t/>
            </a:r>
            <a:br>
              <a:rPr lang="en-IE" sz="1700" b="1" dirty="0">
                <a:solidFill>
                  <a:srgbClr val="15548D"/>
                </a:solidFill>
                <a:sym typeface="Wingdings" pitchFamily="2" charset="2"/>
              </a:rPr>
            </a:br>
            <a:endParaRPr lang="en-US" sz="1700" b="1" dirty="0">
              <a:solidFill>
                <a:srgbClr val="15548D"/>
              </a:solidFill>
              <a:sym typeface="Wingdings" pitchFamily="2" charset="2"/>
            </a:endParaRPr>
          </a:p>
        </p:txBody>
      </p:sp>
      <p:pic>
        <p:nvPicPr>
          <p:cNvPr id="10" name="Picture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60177" y="3824808"/>
            <a:ext cx="423788" cy="42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2" descr="https://twitter.com/images/resources/twitter-bird-light-bg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2200" y="3208759"/>
            <a:ext cx="616049" cy="61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>
            <a:spLocks/>
          </p:cNvSpPr>
          <p:nvPr/>
        </p:nvSpPr>
        <p:spPr bwMode="auto">
          <a:xfrm rot="16200000">
            <a:off x="2761608" y="2424285"/>
            <a:ext cx="1087263" cy="49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b="1" cap="small" spc="-150" dirty="0" smtClean="0">
                <a:solidFill>
                  <a:schemeClr val="bg1">
                    <a:lumMod val="85000"/>
                  </a:schemeClr>
                </a:solidFill>
                <a:ea typeface="Helvetica Neue Light"/>
                <a:cs typeface="Helvetica Neue Light"/>
                <a:sym typeface="Helvetica Neue Light"/>
              </a:rPr>
              <a:t>contact us:</a:t>
            </a:r>
            <a:endParaRPr lang="en-US" b="1" cap="small" spc="-150" dirty="0">
              <a:solidFill>
                <a:schemeClr val="bg1">
                  <a:lumMod val="85000"/>
                </a:schemeClr>
              </a:solidFill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8714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795040"/>
            <a:ext cx="7715250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5692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6246"/>
            <a:ext cx="7229499" cy="555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193280" cy="57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193280" cy="57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193280" cy="57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193280" cy="57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2257" y="188640"/>
            <a:ext cx="300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DASHBOARD</a:t>
            </a:r>
            <a:endParaRPr lang="en-IE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257" y="188640"/>
            <a:ext cx="436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SEARCH</a:t>
            </a:r>
            <a:endParaRPr lang="en-IE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188640"/>
            <a:ext cx="539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SUSPICIOUS CASE ROOM</a:t>
            </a:r>
            <a:endParaRPr lang="en-IE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188640"/>
            <a:ext cx="632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ALERTS FOR CUSTOMS &amp; POLICE</a:t>
            </a:r>
            <a:endParaRPr lang="en-IE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188640"/>
            <a:ext cx="682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CUSTOMS &amp; POLICE REPOSITORY</a:t>
            </a:r>
            <a:endParaRPr lang="en-IE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5751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2" grpId="0"/>
      <p:bldP spid="12" grpId="1"/>
      <p:bldP spid="13" grpId="1"/>
      <p:bldP spid="13" grpId="2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112" y="1052736"/>
            <a:ext cx="7193280" cy="57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11560" y="-2043608"/>
            <a:ext cx="1800200" cy="864096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043608" y="2827784"/>
            <a:ext cx="936104" cy="457200"/>
          </a:xfrm>
          <a:prstGeom prst="ellipse">
            <a:avLst/>
          </a:prstGeom>
          <a:noFill/>
          <a:ln w="50800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112" y="1052736"/>
            <a:ext cx="7193280" cy="575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971600" y="3284984"/>
            <a:ext cx="731946" cy="291040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691680" y="3281976"/>
            <a:ext cx="731946" cy="291040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1848" y="3255516"/>
            <a:ext cx="7620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55516"/>
            <a:ext cx="7620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55516"/>
            <a:ext cx="108012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0160" y="3255516"/>
            <a:ext cx="7620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55516"/>
            <a:ext cx="7620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55516"/>
            <a:ext cx="7620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798" y="5561945"/>
            <a:ext cx="907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ey in a key-word: product category «SHAVER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n-IE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2434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6" grpId="1" animBg="1"/>
      <p:bldP spid="16" grpId="0" animBg="1"/>
      <p:bldP spid="16" grpId="1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611560" y="-2043608"/>
            <a:ext cx="1800200" cy="864096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193280" cy="57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 bwMode="auto">
          <a:xfrm>
            <a:off x="1331639" y="2830792"/>
            <a:ext cx="648073" cy="454192"/>
          </a:xfrm>
          <a:prstGeom prst="ellipse">
            <a:avLst/>
          </a:prstGeom>
          <a:noFill/>
          <a:ln w="50800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136" y="1052736"/>
            <a:ext cx="7193280" cy="57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 bwMode="auto">
          <a:xfrm>
            <a:off x="1895838" y="3284984"/>
            <a:ext cx="731946" cy="291040"/>
          </a:xfrm>
          <a:prstGeom prst="roundRect">
            <a:avLst/>
          </a:prstGeom>
          <a:noFill/>
          <a:ln w="25400">
            <a:solidFill>
              <a:srgbClr val="C00000"/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1175758" y="3284984"/>
            <a:ext cx="731946" cy="291040"/>
          </a:xfrm>
          <a:prstGeom prst="roundRect">
            <a:avLst/>
          </a:prstGeom>
          <a:noFill/>
          <a:ln w="25400">
            <a:solidFill>
              <a:srgbClr val="C00000"/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699792" y="3284984"/>
            <a:ext cx="731946" cy="291040"/>
          </a:xfrm>
          <a:prstGeom prst="roundRect">
            <a:avLst/>
          </a:prstGeom>
          <a:noFill/>
          <a:ln w="25400">
            <a:solidFill>
              <a:srgbClr val="C00000"/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480014" y="3284984"/>
            <a:ext cx="731946" cy="291040"/>
          </a:xfrm>
          <a:prstGeom prst="roundRect">
            <a:avLst/>
          </a:prstGeom>
          <a:noFill/>
          <a:ln w="25400">
            <a:solidFill>
              <a:srgbClr val="C00000"/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4223826" y="3284984"/>
            <a:ext cx="1140262" cy="291040"/>
          </a:xfrm>
          <a:prstGeom prst="roundRect">
            <a:avLst/>
          </a:prstGeom>
          <a:noFill/>
          <a:ln w="25400">
            <a:solidFill>
              <a:srgbClr val="C00000"/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5352222" y="3281976"/>
            <a:ext cx="731946" cy="291040"/>
          </a:xfrm>
          <a:prstGeom prst="roundRect">
            <a:avLst/>
          </a:prstGeom>
          <a:noFill/>
          <a:ln w="25400">
            <a:solidFill>
              <a:srgbClr val="C00000"/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6084168" y="3281976"/>
            <a:ext cx="731946" cy="291040"/>
          </a:xfrm>
          <a:prstGeom prst="roundRect">
            <a:avLst/>
          </a:prstGeom>
          <a:noFill/>
          <a:ln w="25400">
            <a:solidFill>
              <a:srgbClr val="C00000"/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864390" y="3284984"/>
            <a:ext cx="731946" cy="291040"/>
          </a:xfrm>
          <a:prstGeom prst="roundRect">
            <a:avLst/>
          </a:prstGeom>
          <a:noFill/>
          <a:ln w="25400">
            <a:solidFill>
              <a:srgbClr val="C00000"/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995936" y="3933056"/>
            <a:ext cx="1206388" cy="648072"/>
          </a:xfrm>
          <a:prstGeom prst="ellipse">
            <a:avLst/>
          </a:prstGeom>
          <a:noFill/>
          <a:ln w="50800">
            <a:solidFill>
              <a:schemeClr val="accent1">
                <a:lumMod val="50000"/>
              </a:schemeClr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136" y="1052736"/>
            <a:ext cx="7193280" cy="57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136" y="1052736"/>
            <a:ext cx="7193280" cy="57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val 38"/>
          <p:cNvSpPr/>
          <p:nvPr/>
        </p:nvSpPr>
        <p:spPr bwMode="auto">
          <a:xfrm>
            <a:off x="2339752" y="3933056"/>
            <a:ext cx="1206388" cy="648072"/>
          </a:xfrm>
          <a:prstGeom prst="ellipse">
            <a:avLst/>
          </a:prstGeom>
          <a:noFill/>
          <a:ln w="50800">
            <a:solidFill>
              <a:schemeClr val="accent1">
                <a:lumMod val="50000"/>
              </a:schemeClr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0212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ey in a key-word: name of company «OAMI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n-IE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776" y="116632"/>
            <a:ext cx="888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browse to product details… </a:t>
            </a:r>
            <a:endParaRPr lang="en-IE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776" y="116632"/>
            <a:ext cx="888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browse to company details… </a:t>
            </a:r>
            <a:endParaRPr lang="en-IE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7433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2" grpId="0" animBg="1"/>
      <p:bldP spid="2" grpId="1" animBg="1"/>
      <p:bldP spid="39" grpId="0" animBg="1"/>
      <p:bldP spid="39" grpId="1" animBg="1"/>
      <p:bldP spid="24" grpId="0"/>
      <p:bldP spid="24" grpId="1"/>
      <p:bldP spid="19" grpId="0"/>
      <p:bldP spid="19" grpId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104" y="1058752"/>
            <a:ext cx="7193280" cy="57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2636912"/>
            <a:ext cx="57961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endParaRPr lang="en-IE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460938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info which has been disclosed to the logged in authority by the IPR holder is </a:t>
            </a:r>
            <a:r>
              <a:rPr lang="en-GB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visible;</a:t>
            </a:r>
            <a:endParaRPr lang="en-GB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8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 and </a:t>
            </a:r>
            <a:r>
              <a:rPr lang="en-GB" sz="2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rDM</a:t>
            </a:r>
            <a:r>
              <a:rPr lang="en-GB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always visible</a:t>
            </a:r>
          </a:p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the link with 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OHIM’s Databases</a:t>
            </a:r>
            <a:endParaRPr lang="en-IE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7261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120" y="1058752"/>
            <a:ext cx="7193280" cy="57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609329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for information about IPR</a:t>
            </a:r>
            <a:endParaRPr lang="en-IE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83768" y="3068960"/>
            <a:ext cx="1206388" cy="648072"/>
          </a:xfrm>
          <a:prstGeom prst="ellipse">
            <a:avLst/>
          </a:prstGeom>
          <a:noFill/>
          <a:ln w="50800">
            <a:solidFill>
              <a:schemeClr val="accent1">
                <a:lumMod val="50000"/>
              </a:schemeClr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187624" y="2924944"/>
            <a:ext cx="648072" cy="288032"/>
          </a:xfrm>
          <a:prstGeom prst="ellipse">
            <a:avLst/>
          </a:prstGeom>
          <a:noFill/>
          <a:ln w="50800">
            <a:solidFill>
              <a:schemeClr val="accent1">
                <a:lumMod val="50000"/>
              </a:schemeClr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2843808" y="2088232"/>
            <a:ext cx="504056" cy="90872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9000">
                <a:srgbClr val="00B05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120" y="1052736"/>
            <a:ext cx="7193280" cy="57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wn Arrow 11"/>
          <p:cNvSpPr/>
          <p:nvPr/>
        </p:nvSpPr>
        <p:spPr bwMode="auto">
          <a:xfrm>
            <a:off x="6084168" y="3384376"/>
            <a:ext cx="504056" cy="90872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9000">
                <a:srgbClr val="00B05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141944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only for training purposes!</a:t>
            </a:r>
            <a:endParaRPr lang="en-IE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12" y="6093296"/>
            <a:ext cx="89279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heck IPR through its ref. number in </a:t>
            </a:r>
            <a:r>
              <a:rPr lang="en-GB" sz="36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TMViews</a:t>
            </a:r>
            <a:endParaRPr lang="en-IE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193280" cy="57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65616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9" grpId="0" animBg="1"/>
      <p:bldP spid="10" grpId="0" animBg="1"/>
      <p:bldP spid="12" grpId="0" animBg="1"/>
      <p:bldP spid="2" grpId="0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EN_OHIM PPT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1800" b="0" i="0" u="none" strike="noStrike" cap="none" normalizeH="0" baseline="0" smtClean="0">
            <a:ln>
              <a:noFill/>
            </a:ln>
            <a:solidFill>
              <a:srgbClr val="141944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1800" b="0" i="0" u="none" strike="noStrike" cap="none" normalizeH="0" baseline="0" smtClean="0">
            <a:ln>
              <a:noFill/>
            </a:ln>
            <a:solidFill>
              <a:srgbClr val="141944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1608</Words>
  <Application>Microsoft Office PowerPoint</Application>
  <PresentationFormat>Diavetítés a képernyőre (4:3 oldalarány)</PresentationFormat>
  <Paragraphs>216</Paragraphs>
  <Slides>36</Slides>
  <Notes>34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37" baseType="lpstr">
      <vt:lpstr>EN_OHIM PPT template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</vt:vector>
  </TitlesOfParts>
  <Company>OAMI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ANTONELLI Massimo</dc:creator>
  <cp:lastModifiedBy>BARSVARI</cp:lastModifiedBy>
  <cp:revision>155</cp:revision>
  <dcterms:created xsi:type="dcterms:W3CDTF">2015-09-10T12:22:34Z</dcterms:created>
  <dcterms:modified xsi:type="dcterms:W3CDTF">2015-11-09T13:04:24Z</dcterms:modified>
</cp:coreProperties>
</file>