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2" r:id="rId2"/>
    <p:sldId id="344" r:id="rId3"/>
    <p:sldId id="370" r:id="rId4"/>
    <p:sldId id="371" r:id="rId5"/>
    <p:sldId id="372" r:id="rId6"/>
    <p:sldId id="373" r:id="rId7"/>
    <p:sldId id="351" r:id="rId8"/>
    <p:sldId id="355" r:id="rId9"/>
    <p:sldId id="374" r:id="rId10"/>
    <p:sldId id="375" r:id="rId11"/>
    <p:sldId id="376" r:id="rId12"/>
    <p:sldId id="377" r:id="rId13"/>
    <p:sldId id="378" r:id="rId14"/>
    <p:sldId id="380" r:id="rId15"/>
    <p:sldId id="367" r:id="rId16"/>
    <p:sldId id="352" r:id="rId17"/>
    <p:sldId id="353" r:id="rId18"/>
    <p:sldId id="349" r:id="rId19"/>
    <p:sldId id="381" r:id="rId20"/>
    <p:sldId id="382" r:id="rId21"/>
    <p:sldId id="383" r:id="rId22"/>
    <p:sldId id="384" r:id="rId23"/>
    <p:sldId id="385" r:id="rId24"/>
    <p:sldId id="386" r:id="rId25"/>
    <p:sldId id="366" r:id="rId26"/>
  </p:sldIdLst>
  <p:sldSz cx="9144000" cy="6858000" type="screen4x3"/>
  <p:notesSz cx="6797675" cy="9874250"/>
  <p:defaultTextStyle>
    <a:defPPr>
      <a:defRPr lang="en-IE"/>
    </a:defPPr>
    <a:lvl1pPr algn="l" rtl="0" fontAlgn="base">
      <a:spcBef>
        <a:spcPct val="0"/>
      </a:spcBef>
      <a:spcAft>
        <a:spcPct val="0"/>
      </a:spcAft>
      <a:defRPr kern="1200">
        <a:solidFill>
          <a:srgbClr val="141944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141944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141944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141944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141944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141944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141944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141944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141944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C0C0"/>
    <a:srgbClr val="ACB1B5"/>
    <a:srgbClr val="15548D"/>
    <a:srgbClr val="2D363F"/>
    <a:srgbClr val="B3B9CB"/>
    <a:srgbClr val="14194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33" autoAdjust="0"/>
  </p:normalViewPr>
  <p:slideViewPr>
    <p:cSldViewPr>
      <p:cViewPr>
        <p:scale>
          <a:sx n="70" d="100"/>
          <a:sy n="70" d="100"/>
        </p:scale>
        <p:origin x="-10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6DFD41-57D2-45ED-BD3B-1F75AD1D7E16}" type="datetimeFigureOut">
              <a:rPr lang="en-IE"/>
              <a:pPr/>
              <a:t>12/11/2015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051073-FED1-4B82-9DE9-2F5DEAB8DA33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850137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16DC5C-9C9F-40CF-B94F-E36C32C5375C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630051276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4B51C-E474-43F2-86C3-25851173695D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920355533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9F188-0636-4FE5-A5B9-B5B1E7C79B7A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549930031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600B5-A75E-44EF-8FB8-2BE108060FF2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802798494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99678-90C1-44A2-9ED8-A08956F2D72C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243293904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D0AF2D-02DE-43D3-B04D-6D14E40C4A26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043169708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A743E-56EC-45D2-A358-BD893B8A340F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143016727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F21F3-B6E4-4F5C-9516-68A15A410BAF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203193506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AB0A5-9C79-43BB-A9D0-80B42A99A8F5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172285654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81100-173E-47DF-9C61-3CC9AA55D74B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038310686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8E25A-71BD-4948-9E9E-3E0B7082E397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280101483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I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30316-578F-4CCC-8AB7-87F0F1EAF5CD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61314399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IE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DBE0340-F297-44E4-A7C0-7391B09C21F6}" type="slidenum">
              <a:rPr lang="en-IE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munkalap1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733468" y="3548301"/>
            <a:ext cx="7862888" cy="0"/>
          </a:xfrm>
          <a:prstGeom prst="line">
            <a:avLst/>
          </a:prstGeom>
          <a:noFill/>
          <a:ln w="25400">
            <a:solidFill>
              <a:srgbClr val="D4D6D8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IE"/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683568" y="3733026"/>
            <a:ext cx="8604448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ro-RO" sz="3600" b="1" dirty="0"/>
              <a:t> </a:t>
            </a:r>
            <a:endParaRPr lang="en-IE" sz="3600" dirty="0"/>
          </a:p>
          <a:p>
            <a:r>
              <a:rPr lang="en-US" sz="3600" b="1" dirty="0"/>
              <a:t>Study on Infringing Business Models </a:t>
            </a:r>
            <a:r>
              <a:rPr lang="en-US" sz="3600" b="1" dirty="0" smtClean="0"/>
              <a:t>Online</a:t>
            </a:r>
          </a:p>
          <a:p>
            <a:endParaRPr lang="en-US" sz="3600" b="1" dirty="0"/>
          </a:p>
          <a:p>
            <a:r>
              <a:rPr lang="ro-RO" sz="2400" b="1" dirty="0" smtClean="0"/>
              <a:t>Regional </a:t>
            </a:r>
            <a:r>
              <a:rPr lang="ro-RO" sz="2400" b="1" dirty="0"/>
              <a:t>Seminar on Enforcement of Intellectual Property Rights </a:t>
            </a:r>
            <a:endParaRPr lang="en-IE" sz="2400" dirty="0"/>
          </a:p>
          <a:p>
            <a:r>
              <a:rPr lang="ro-RO" sz="2400" b="1" dirty="0"/>
              <a:t>OHIM in cooperation with HIPO</a:t>
            </a:r>
            <a:endParaRPr lang="en-IE" sz="2400" dirty="0"/>
          </a:p>
          <a:p>
            <a:r>
              <a:rPr lang="ro-RO" sz="2400" b="1" dirty="0"/>
              <a:t>Budapest</a:t>
            </a:r>
            <a:endParaRPr lang="en-IE" sz="2400" dirty="0"/>
          </a:p>
          <a:p>
            <a:r>
              <a:rPr lang="ro-RO" sz="2400" b="1" dirty="0"/>
              <a:t>11-13 November 2015</a:t>
            </a:r>
            <a:endParaRPr lang="en-IE" sz="2400" dirty="0"/>
          </a:p>
          <a:p>
            <a:pPr algn="l">
              <a:defRPr/>
            </a:pPr>
            <a:endParaRPr lang="en-US" sz="3500" b="1" spc="-71" dirty="0">
              <a:solidFill>
                <a:srgbClr val="2A5494"/>
              </a:solidFill>
              <a:latin typeface="Helvetica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sp>
        <p:nvSpPr>
          <p:cNvPr id="6" name="Rectangle 8"/>
          <p:cNvSpPr>
            <a:spLocks/>
          </p:cNvSpPr>
          <p:nvPr/>
        </p:nvSpPr>
        <p:spPr bwMode="auto">
          <a:xfrm>
            <a:off x="3082273" y="5373529"/>
            <a:ext cx="5514082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400" dirty="0" smtClean="0">
                <a:solidFill>
                  <a:srgbClr val="002060"/>
                </a:solidFill>
                <a:latin typeface="Helvetica Narrow" pitchFamily="34" charset="0"/>
                <a:ea typeface="Helvetica Neue UltraLight"/>
                <a:cs typeface="Helvetica Neue UltraLight"/>
                <a:sym typeface="Helvetica Neue UltraLight"/>
              </a:rPr>
              <a:t>Erling Vestergaard</a:t>
            </a:r>
          </a:p>
          <a:p>
            <a:pPr algn="r"/>
            <a:r>
              <a:rPr lang="en-US" sz="1400" dirty="0" smtClean="0">
                <a:solidFill>
                  <a:srgbClr val="002060"/>
                </a:solidFill>
                <a:latin typeface="Helvetica Narrow" pitchFamily="34" charset="0"/>
                <a:ea typeface="Helvetica Neue UltraLight"/>
                <a:cs typeface="Helvetica Neue UltraLight"/>
                <a:sym typeface="Helvetica Neue UltraLight"/>
              </a:rPr>
              <a:t>13 November 2015</a:t>
            </a:r>
          </a:p>
          <a:p>
            <a:pPr algn="r"/>
            <a:r>
              <a:rPr lang="en-US" sz="1400" dirty="0" smtClean="0">
                <a:solidFill>
                  <a:srgbClr val="002060"/>
                </a:solidFill>
                <a:latin typeface="Helvetica Narrow" pitchFamily="34" charset="0"/>
                <a:ea typeface="Helvetica Neue UltraLight"/>
                <a:cs typeface="Helvetica Neue UltraLight"/>
                <a:sym typeface="Helvetica Neue UltraLight"/>
              </a:rPr>
              <a:t>Version 2.0</a:t>
            </a:r>
            <a:endParaRPr lang="en-US" sz="1400" dirty="0">
              <a:solidFill>
                <a:srgbClr val="002060"/>
              </a:solidFill>
              <a:latin typeface="Helvetica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/>
          </p:cNvSpPr>
          <p:nvPr/>
        </p:nvSpPr>
        <p:spPr bwMode="auto">
          <a:xfrm>
            <a:off x="718185" y="1344453"/>
            <a:ext cx="8030279" cy="788403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19614" y="1348388"/>
            <a:ext cx="7668810" cy="114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tabLst>
                <a:tab pos="273050" algn="l"/>
              </a:tabLst>
            </a:pPr>
            <a:r>
              <a:rPr lang="en-GB" sz="2000" dirty="0" smtClean="0">
                <a:solidFill>
                  <a:schemeClr val="bg1"/>
                </a:solidFill>
              </a:rPr>
              <a:t>Social networking website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Taxonomy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71600" y="2348880"/>
            <a:ext cx="3494941" cy="1876017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28600" algn="l"/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Advertising on a social media for IP infringing activities on another  website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261" y="10487"/>
            <a:ext cx="8384125" cy="680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172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/>
          </p:cNvSpPr>
          <p:nvPr/>
        </p:nvSpPr>
        <p:spPr bwMode="auto">
          <a:xfrm>
            <a:off x="718185" y="1344453"/>
            <a:ext cx="8030279" cy="440055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 of business models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19614" y="1348388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1600" dirty="0">
                <a:solidFill>
                  <a:schemeClr val="bg1"/>
                </a:solidFill>
              </a:rPr>
              <a:t>Research on Business Models Used </a:t>
            </a:r>
            <a:r>
              <a:rPr lang="en-GB" sz="1600" dirty="0" smtClean="0">
                <a:solidFill>
                  <a:schemeClr val="bg1"/>
                </a:solidFill>
              </a:rPr>
              <a:t>to Infringe </a:t>
            </a:r>
            <a:r>
              <a:rPr lang="en-GB" sz="1600" dirty="0">
                <a:solidFill>
                  <a:schemeClr val="bg1"/>
                </a:solidFill>
              </a:rPr>
              <a:t>Intellectual Property Rights Online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5536" y="116631"/>
            <a:ext cx="2088232" cy="902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rgbClr val="141944"/>
              </a:solidFill>
              <a:effectLst/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0" y="1881359"/>
            <a:ext cx="5219530" cy="463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22" y="380684"/>
            <a:ext cx="9130477" cy="592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Billedresultat for bitcoin"/>
          <p:cNvSpPr>
            <a:spLocks noChangeAspect="1" noChangeArrowheads="1"/>
          </p:cNvSpPr>
          <p:nvPr/>
        </p:nvSpPr>
        <p:spPr bwMode="auto">
          <a:xfrm>
            <a:off x="120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4" descr="Billedresultat for bitcoin"/>
          <p:cNvSpPr>
            <a:spLocks noChangeAspect="1" noChangeArrowheads="1"/>
          </p:cNvSpPr>
          <p:nvPr/>
        </p:nvSpPr>
        <p:spPr bwMode="auto">
          <a:xfrm>
            <a:off x="27305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74480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/>
          </p:cNvSpPr>
          <p:nvPr/>
        </p:nvSpPr>
        <p:spPr bwMode="auto">
          <a:xfrm>
            <a:off x="718185" y="1344453"/>
            <a:ext cx="8030279" cy="440055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 of business models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19614" y="1348388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1600" dirty="0">
                <a:solidFill>
                  <a:schemeClr val="bg1"/>
                </a:solidFill>
              </a:rPr>
              <a:t>Research on Business Models Used </a:t>
            </a:r>
            <a:r>
              <a:rPr lang="en-GB" sz="1600" dirty="0" smtClean="0">
                <a:solidFill>
                  <a:schemeClr val="bg1"/>
                </a:solidFill>
              </a:rPr>
              <a:t>to Infringe </a:t>
            </a:r>
            <a:r>
              <a:rPr lang="en-GB" sz="1600" dirty="0">
                <a:solidFill>
                  <a:schemeClr val="bg1"/>
                </a:solidFill>
              </a:rPr>
              <a:t>Intellectual Property Rights Online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5536" y="116631"/>
            <a:ext cx="2088232" cy="902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rgbClr val="141944"/>
              </a:solidFill>
              <a:effectLst/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0" y="1881359"/>
            <a:ext cx="5219530" cy="463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22" y="380684"/>
            <a:ext cx="9130477" cy="592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540568" y="5805264"/>
            <a:ext cx="10081120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rgbClr val="141944"/>
              </a:solidFill>
              <a:effectLst/>
              <a:latin typeface="Arial Narrow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93" y="1556792"/>
            <a:ext cx="9130477" cy="455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930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/>
          </p:cNvSpPr>
          <p:nvPr/>
        </p:nvSpPr>
        <p:spPr bwMode="auto">
          <a:xfrm>
            <a:off x="718185" y="1344453"/>
            <a:ext cx="8030279" cy="440055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 of business models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19614" y="1348388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1600" dirty="0">
                <a:solidFill>
                  <a:schemeClr val="bg1"/>
                </a:solidFill>
              </a:rPr>
              <a:t>Research on Business Models Used </a:t>
            </a:r>
            <a:r>
              <a:rPr lang="en-GB" sz="1600" dirty="0" smtClean="0">
                <a:solidFill>
                  <a:schemeClr val="bg1"/>
                </a:solidFill>
              </a:rPr>
              <a:t>to Infringe </a:t>
            </a:r>
            <a:r>
              <a:rPr lang="en-GB" sz="1600" dirty="0">
                <a:solidFill>
                  <a:schemeClr val="bg1"/>
                </a:solidFill>
              </a:rPr>
              <a:t>Intellectual Property Rights Online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5536" y="116631"/>
            <a:ext cx="2088232" cy="902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rgbClr val="141944"/>
              </a:solidFill>
              <a:effectLst/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0" y="1881359"/>
            <a:ext cx="5219530" cy="463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22" y="380684"/>
            <a:ext cx="9130477" cy="592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93" y="1556792"/>
            <a:ext cx="9130477" cy="455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540568" y="4653136"/>
            <a:ext cx="10081120" cy="2016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rgbClr val="141944"/>
              </a:solidFill>
              <a:effectLst/>
              <a:latin typeface="Arial Narrow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46" y="1556792"/>
            <a:ext cx="8909628" cy="401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591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49" b="10162"/>
          <a:stretch/>
        </p:blipFill>
        <p:spPr bwMode="auto">
          <a:xfrm>
            <a:off x="35496" y="1844824"/>
            <a:ext cx="890161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47864" y="188640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rgbClr val="FF0000"/>
                </a:solidFill>
              </a:rPr>
              <a:t>xfmro773i3lixucja.onion</a:t>
            </a:r>
            <a:endParaRPr lang="en-I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7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07405" y="376541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p</a:t>
            </a:r>
            <a:r>
              <a:rPr lang="da-DK" sz="2400" dirty="0" smtClean="0">
                <a:solidFill>
                  <a:srgbClr val="FF0000"/>
                </a:solidFill>
              </a:rPr>
              <a:t>opcorntime.io</a:t>
            </a:r>
            <a:endParaRPr lang="en-IE" sz="2400" dirty="0">
              <a:solidFill>
                <a:srgbClr val="FF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7639"/>
            <a:ext cx="7673597" cy="578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9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44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719614" y="1348388"/>
            <a:ext cx="7668810" cy="114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tabLst>
                <a:tab pos="273050" algn="l"/>
              </a:tabLst>
            </a:pPr>
            <a:r>
              <a:rPr lang="en-GB" sz="2000" dirty="0">
                <a:solidFill>
                  <a:schemeClr val="bg1"/>
                </a:solidFill>
              </a:rPr>
              <a:t>Website dedicated to commercial activities using a domain name that is not related to the infringing activity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698034" y="4509120"/>
            <a:ext cx="3510412" cy="1872208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228600" algn="l"/>
                <a:tab pos="457200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Illegally </a:t>
            </a:r>
            <a:r>
              <a:rPr lang="en-GB" sz="2400" dirty="0">
                <a:solidFill>
                  <a:schemeClr val="bg1"/>
                </a:solidFill>
              </a:rPr>
              <a:t>contributing to making copyright infringing content available to the </a:t>
            </a:r>
            <a:r>
              <a:rPr lang="en-GB" sz="2400" dirty="0" smtClean="0">
                <a:solidFill>
                  <a:schemeClr val="bg1"/>
                </a:solidFill>
              </a:rPr>
              <a:t>public</a:t>
            </a:r>
            <a:endParaRPr lang="en-IE" sz="2400" dirty="0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7405" y="376541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p</a:t>
            </a:r>
            <a:r>
              <a:rPr lang="da-DK" sz="2400" dirty="0" smtClean="0">
                <a:solidFill>
                  <a:srgbClr val="FF0000"/>
                </a:solidFill>
              </a:rPr>
              <a:t>opcorntime.io</a:t>
            </a:r>
            <a:endParaRPr lang="en-IE" sz="2400" dirty="0">
              <a:solidFill>
                <a:srgbClr val="FF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7640"/>
            <a:ext cx="4865285" cy="366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1" t="12743" r="67986" b="6195"/>
          <a:stretch/>
        </p:blipFill>
        <p:spPr bwMode="auto">
          <a:xfrm>
            <a:off x="2363130" y="679"/>
            <a:ext cx="65700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920642"/>
            <a:ext cx="18403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Popcorn Time </a:t>
            </a:r>
          </a:p>
          <a:p>
            <a:r>
              <a:rPr lang="da-DK" b="1" dirty="0" smtClean="0"/>
              <a:t>Magazine</a:t>
            </a:r>
          </a:p>
          <a:p>
            <a:r>
              <a:rPr lang="da-DK" b="1" dirty="0" smtClean="0"/>
              <a:t>07.09.2015</a:t>
            </a:r>
          </a:p>
          <a:p>
            <a:r>
              <a:rPr lang="da-DK" i="1" dirty="0" smtClean="0"/>
              <a:t>‘</a:t>
            </a:r>
            <a:r>
              <a:rPr lang="en-IE" i="1" dirty="0"/>
              <a:t>Inside Popcorn Time -</a:t>
            </a:r>
            <a:r>
              <a:rPr lang="en-IE" i="1" dirty="0" smtClean="0"/>
              <a:t> the </a:t>
            </a:r>
            <a:r>
              <a:rPr lang="en-IE" i="1" dirty="0"/>
              <a:t>world's fastest </a:t>
            </a:r>
            <a:r>
              <a:rPr lang="en-IE" i="1" dirty="0" smtClean="0"/>
              <a:t>growing </a:t>
            </a:r>
            <a:r>
              <a:rPr lang="en-IE" i="1" dirty="0"/>
              <a:t>piracy </a:t>
            </a:r>
            <a:r>
              <a:rPr lang="en-IE" i="1" dirty="0" smtClean="0"/>
              <a:t>site’</a:t>
            </a:r>
            <a:endParaRPr lang="en-IE" i="1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619672" y="5109285"/>
            <a:ext cx="2286550" cy="479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67544" y="4509120"/>
            <a:ext cx="1493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FF0000"/>
                </a:solidFill>
              </a:rPr>
              <a:t>29 year old </a:t>
            </a:r>
          </a:p>
          <a:p>
            <a:r>
              <a:rPr lang="da-DK" b="1" dirty="0" smtClean="0">
                <a:solidFill>
                  <a:srgbClr val="FF0000"/>
                </a:solidFill>
              </a:rPr>
              <a:t>Argentian</a:t>
            </a:r>
          </a:p>
          <a:p>
            <a:r>
              <a:rPr lang="da-DK" b="1" dirty="0" smtClean="0">
                <a:solidFill>
                  <a:srgbClr val="FF0000"/>
                </a:solidFill>
              </a:rPr>
              <a:t>IT genius</a:t>
            </a:r>
          </a:p>
          <a:p>
            <a:r>
              <a:rPr lang="da-DK" b="1" dirty="0" smtClean="0">
                <a:solidFill>
                  <a:srgbClr val="FF0000"/>
                </a:solidFill>
              </a:rPr>
              <a:t>Federico Abad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41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548680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rgbClr val="FF0000"/>
                </a:solidFill>
              </a:rPr>
              <a:t>citizensedmond.com</a:t>
            </a:r>
            <a:endParaRPr lang="en-IE" sz="2400" dirty="0">
              <a:solidFill>
                <a:srgbClr val="FF0000"/>
              </a:solidFill>
            </a:endParaRPr>
          </a:p>
        </p:txBody>
      </p:sp>
      <p:pic>
        <p:nvPicPr>
          <p:cNvPr id="11" name="Picture 2" descr="Pictu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07"/>
          <a:stretch/>
        </p:blipFill>
        <p:spPr bwMode="auto">
          <a:xfrm>
            <a:off x="448021" y="1124744"/>
            <a:ext cx="8228435" cy="55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969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17" descr="http://www.danskebank.dk/da-dk/Privat/Selvbetjening/raadgivning/Sikkerhed/falske-mails-og-opkald/PublishingImages/2015/06_Juni/Erhverv-Nettban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3998997" cy="321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lede 19" descr="http://www.danskebank.dk/da-dk/Privat/Selvbetjening/raadgivning/Sikkerhed/falske-mails-og-opkald/PublishingImages/2015/02_Februar/Du-skal-kontrollere-registreringe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647" y="2060848"/>
            <a:ext cx="3917801" cy="3417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9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843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/>
          </p:cNvSpPr>
          <p:nvPr/>
        </p:nvSpPr>
        <p:spPr bwMode="auto">
          <a:xfrm>
            <a:off x="718185" y="1344453"/>
            <a:ext cx="8030279" cy="440055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719614" y="1348388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000" dirty="0" err="1" smtClean="0">
                <a:solidFill>
                  <a:schemeClr val="bg1"/>
                </a:solidFill>
              </a:rPr>
              <a:t>Organized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Traffic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Redirection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Example</a:t>
            </a:r>
            <a:endParaRPr lang="en-IE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" t="5939" r="50764" b="19521"/>
          <a:stretch/>
        </p:blipFill>
        <p:spPr bwMode="auto">
          <a:xfrm>
            <a:off x="-27217" y="1243105"/>
            <a:ext cx="9171217" cy="561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476021"/>
            <a:ext cx="338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Official website for Danish Parliament,</a:t>
            </a:r>
          </a:p>
          <a:p>
            <a:r>
              <a:rPr lang="da-DK" dirty="0">
                <a:solidFill>
                  <a:srgbClr val="FF0000"/>
                </a:solidFill>
              </a:rPr>
              <a:t>a</a:t>
            </a:r>
            <a:r>
              <a:rPr lang="da-DK" dirty="0" smtClean="0">
                <a:solidFill>
                  <a:srgbClr val="FF0000"/>
                </a:solidFill>
              </a:rPr>
              <a:t>ccessed 21-10-2015</a:t>
            </a:r>
            <a:endParaRPr lang="en-IE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1907704" y="1122352"/>
            <a:ext cx="1584176" cy="79448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9"/>
          <p:cNvSpPr>
            <a:spLocks/>
          </p:cNvSpPr>
          <p:nvPr/>
        </p:nvSpPr>
        <p:spPr bwMode="auto">
          <a:xfrm>
            <a:off x="828794" y="7315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56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Matrix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718185" y="1344453"/>
            <a:ext cx="8030279" cy="788403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19614" y="1519289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IE"/>
            </a:defPPr>
            <a:lvl1pPr eaLnBrk="1" hangingPunct="1">
              <a:tabLst>
                <a:tab pos="273050" algn="l"/>
              </a:tabLst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a-DK" dirty="0"/>
              <a:t>Research Study on Business Models used to Infringe IPR Online</a:t>
            </a:r>
            <a:endParaRPr lang="en-IE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14717302"/>
              </p:ext>
            </p:extLst>
          </p:nvPr>
        </p:nvGraphicFramePr>
        <p:xfrm>
          <a:off x="1043608" y="2276872"/>
          <a:ext cx="7344816" cy="4313379"/>
        </p:xfrm>
        <a:graphic>
          <a:graphicData uri="http://schemas.openxmlformats.org/presentationml/2006/ole">
            <p:oleObj spid="_x0000_s1028" name="Regneark" r:id="rId3" imgW="11200988" imgH="6578358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5602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/>
          </p:cNvSpPr>
          <p:nvPr/>
        </p:nvSpPr>
        <p:spPr bwMode="auto">
          <a:xfrm>
            <a:off x="718185" y="1344453"/>
            <a:ext cx="8030279" cy="440055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719614" y="1348388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000" dirty="0" err="1" smtClean="0">
                <a:solidFill>
                  <a:schemeClr val="bg1"/>
                </a:solidFill>
              </a:rPr>
              <a:t>Organized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Traffic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Redirection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Example</a:t>
            </a: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9872" y="476021"/>
            <a:ext cx="3336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Subpage for former Foreign Minister,</a:t>
            </a:r>
          </a:p>
          <a:p>
            <a:r>
              <a:rPr lang="da-DK" dirty="0">
                <a:solidFill>
                  <a:srgbClr val="FF0000"/>
                </a:solidFill>
              </a:rPr>
              <a:t>a</a:t>
            </a:r>
            <a:r>
              <a:rPr lang="da-DK" dirty="0" smtClean="0">
                <a:solidFill>
                  <a:srgbClr val="FF0000"/>
                </a:solidFill>
              </a:rPr>
              <a:t>ccessed 21-10-2015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2" t="6940" r="51690" b="16842"/>
          <a:stretch/>
        </p:blipFill>
        <p:spPr bwMode="auto">
          <a:xfrm>
            <a:off x="251520" y="1194360"/>
            <a:ext cx="8784975" cy="566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2915816" y="1122352"/>
            <a:ext cx="576064" cy="180259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5389656" y="3933372"/>
            <a:ext cx="729069" cy="1229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/>
        </p:nvSpPr>
        <p:spPr bwMode="auto">
          <a:xfrm>
            <a:off x="3923928" y="3717032"/>
            <a:ext cx="1440160" cy="3091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rgbClr val="141944"/>
              </a:solidFill>
              <a:effectLst/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479" y="3871606"/>
            <a:ext cx="292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Link to http://leneespersen.dk</a:t>
            </a:r>
          </a:p>
        </p:txBody>
      </p:sp>
      <p:sp>
        <p:nvSpPr>
          <p:cNvPr id="14" name="Rectangle 9"/>
          <p:cNvSpPr>
            <a:spLocks/>
          </p:cNvSpPr>
          <p:nvPr/>
        </p:nvSpPr>
        <p:spPr bwMode="auto">
          <a:xfrm>
            <a:off x="828794" y="7315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449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 bwMode="auto">
          <a:xfrm>
            <a:off x="719614" y="1348388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000" dirty="0" err="1" smtClean="0">
                <a:solidFill>
                  <a:schemeClr val="bg1"/>
                </a:solidFill>
              </a:rPr>
              <a:t>Organized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Traffic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Redirection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Example</a:t>
            </a: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9872" y="476021"/>
            <a:ext cx="373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http://leneespersen.dk directs traffic </a:t>
            </a:r>
            <a:r>
              <a:rPr lang="da-DK" dirty="0" smtClean="0">
                <a:solidFill>
                  <a:srgbClr val="FF0000"/>
                </a:solidFill>
              </a:rPr>
              <a:t>to this</a:t>
            </a:r>
          </a:p>
          <a:p>
            <a:r>
              <a:rPr lang="da-DK" dirty="0" smtClean="0">
                <a:solidFill>
                  <a:srgbClr val="FF0000"/>
                </a:solidFill>
              </a:rPr>
              <a:t>webshop,accessed 21-10-2015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6" t="5937" r="56413" b="14929"/>
          <a:stretch/>
        </p:blipFill>
        <p:spPr bwMode="auto">
          <a:xfrm>
            <a:off x="1404217" y="1196753"/>
            <a:ext cx="6658213" cy="551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2915816" y="906002"/>
            <a:ext cx="504056" cy="72279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9"/>
          <p:cNvSpPr>
            <a:spLocks/>
          </p:cNvSpPr>
          <p:nvPr/>
        </p:nvSpPr>
        <p:spPr bwMode="auto">
          <a:xfrm>
            <a:off x="828794" y="7315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14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 bwMode="auto">
          <a:xfrm>
            <a:off x="719614" y="1348388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000" dirty="0" err="1" smtClean="0">
                <a:solidFill>
                  <a:schemeClr val="bg1"/>
                </a:solidFill>
              </a:rPr>
              <a:t>Organized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Traffic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Redirection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Example</a:t>
            </a: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9872" y="476021"/>
            <a:ext cx="373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http://leneespersen.dk directs traffic </a:t>
            </a:r>
            <a:r>
              <a:rPr lang="da-DK" dirty="0" smtClean="0">
                <a:solidFill>
                  <a:srgbClr val="FF0000"/>
                </a:solidFill>
              </a:rPr>
              <a:t>to this</a:t>
            </a:r>
          </a:p>
          <a:p>
            <a:r>
              <a:rPr lang="da-DK" dirty="0" smtClean="0">
                <a:solidFill>
                  <a:srgbClr val="FF0000"/>
                </a:solidFill>
              </a:rPr>
              <a:t>webshop,accessed 21-10-2015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6" t="5937" r="56413" b="14929"/>
          <a:stretch/>
        </p:blipFill>
        <p:spPr bwMode="auto">
          <a:xfrm>
            <a:off x="1404217" y="1196753"/>
            <a:ext cx="6658213" cy="551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2915816" y="906002"/>
            <a:ext cx="504056" cy="72279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8" t="6819" r="56851" b="53124"/>
          <a:stretch/>
        </p:blipFill>
        <p:spPr bwMode="auto">
          <a:xfrm>
            <a:off x="26678" y="2204864"/>
            <a:ext cx="9117322" cy="390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flipH="1" flipV="1">
            <a:off x="6611975" y="4801875"/>
            <a:ext cx="624321" cy="42732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 bwMode="auto">
          <a:xfrm>
            <a:off x="2267744" y="4158920"/>
            <a:ext cx="4320480" cy="12863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rgbClr val="141944"/>
              </a:solidFill>
              <a:effectLst/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30821" y="5229200"/>
            <a:ext cx="166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No contact information</a:t>
            </a:r>
          </a:p>
        </p:txBody>
      </p:sp>
      <p:sp>
        <p:nvSpPr>
          <p:cNvPr id="14" name="Rectangle 9"/>
          <p:cNvSpPr>
            <a:spLocks/>
          </p:cNvSpPr>
          <p:nvPr/>
        </p:nvSpPr>
        <p:spPr bwMode="auto">
          <a:xfrm>
            <a:off x="828794" y="7315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03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/>
          </p:cNvSpPr>
          <p:nvPr/>
        </p:nvSpPr>
        <p:spPr bwMode="auto">
          <a:xfrm>
            <a:off x="718185" y="1344453"/>
            <a:ext cx="8030279" cy="440055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719614" y="1348388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000" dirty="0" err="1" smtClean="0">
                <a:solidFill>
                  <a:schemeClr val="bg1"/>
                </a:solidFill>
              </a:rPr>
              <a:t>Organized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Traffic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Redirection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Example</a:t>
            </a: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9872" y="476021"/>
            <a:ext cx="3274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Official webpage for .dk registry </a:t>
            </a:r>
          </a:p>
          <a:p>
            <a:r>
              <a:rPr lang="da-DK" dirty="0" smtClean="0">
                <a:solidFill>
                  <a:srgbClr val="FF0000"/>
                </a:solidFill>
              </a:rPr>
              <a:t>dkHostmaster, accessed 21-10-2015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7" t="8194" r="52127" b="11624"/>
          <a:stretch/>
        </p:blipFill>
        <p:spPr bwMode="auto">
          <a:xfrm>
            <a:off x="568026" y="1269212"/>
            <a:ext cx="8180438" cy="562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2483768" y="906002"/>
            <a:ext cx="936104" cy="44238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9"/>
          <p:cNvSpPr>
            <a:spLocks/>
          </p:cNvSpPr>
          <p:nvPr/>
        </p:nvSpPr>
        <p:spPr bwMode="auto">
          <a:xfrm>
            <a:off x="828794" y="7315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96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 bwMode="auto">
          <a:xfrm>
            <a:off x="719614" y="1348388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000" dirty="0" err="1" smtClean="0">
                <a:solidFill>
                  <a:schemeClr val="bg1"/>
                </a:solidFill>
              </a:rPr>
              <a:t>Organized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Traffic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Redirection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Example</a:t>
            </a:r>
            <a:endParaRPr lang="en-IE" sz="20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24" t="18919" r="16700" b="24833"/>
          <a:stretch/>
        </p:blipFill>
        <p:spPr bwMode="auto">
          <a:xfrm>
            <a:off x="2338240" y="1268760"/>
            <a:ext cx="4968552" cy="548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476021"/>
            <a:ext cx="3190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Whois information on dkHostmaster</a:t>
            </a:r>
          </a:p>
          <a:p>
            <a:r>
              <a:rPr lang="da-DK" dirty="0" smtClean="0">
                <a:solidFill>
                  <a:srgbClr val="FF0000"/>
                </a:solidFill>
              </a:rPr>
              <a:t>Wepage for http://leneespersen.dk, </a:t>
            </a:r>
          </a:p>
          <a:p>
            <a:r>
              <a:rPr lang="da-DK" dirty="0" smtClean="0">
                <a:solidFill>
                  <a:srgbClr val="FF0000"/>
                </a:solidFill>
              </a:rPr>
              <a:t>accessed 21-10-2015</a:t>
            </a:r>
            <a:endParaRPr lang="en-IE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2865505" y="1234222"/>
            <a:ext cx="610557" cy="16512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5749698" y="3280261"/>
            <a:ext cx="729068" cy="1487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 bwMode="auto">
          <a:xfrm>
            <a:off x="4283969" y="3212976"/>
            <a:ext cx="1440160" cy="43331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rgbClr val="141944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8766" y="2957096"/>
            <a:ext cx="292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Registrered by Chinese</a:t>
            </a:r>
          </a:p>
          <a:p>
            <a:r>
              <a:rPr lang="da-DK" dirty="0" smtClean="0">
                <a:solidFill>
                  <a:srgbClr val="FF0000"/>
                </a:solidFill>
              </a:rPr>
              <a:t>Shan Jie on 15-12-2014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4283968" y="3787774"/>
            <a:ext cx="2326136" cy="108138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rgbClr val="141944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610104" y="3646290"/>
            <a:ext cx="364534" cy="21585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776" y="2440344"/>
            <a:ext cx="3523810" cy="1828572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 bwMode="auto">
          <a:xfrm>
            <a:off x="412776" y="3862143"/>
            <a:ext cx="3523810" cy="406773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rgbClr val="141944"/>
              </a:solidFill>
              <a:effectLst/>
              <a:latin typeface="Arial Narrow" pitchFamily="34" charset="0"/>
            </a:endParaRPr>
          </a:p>
        </p:txBody>
      </p:sp>
      <p:sp>
        <p:nvSpPr>
          <p:cNvPr id="24" name="Rectangle 9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38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0177" y="1088509"/>
            <a:ext cx="3214392" cy="5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411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54117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682280" y="2069107"/>
            <a:ext cx="4306490" cy="452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IE" sz="1700" spc="-60" dirty="0">
                <a:solidFill>
                  <a:srgbClr val="15548D"/>
                </a:solidFill>
                <a:sym typeface="Wingdings" pitchFamily="2" charset="2"/>
              </a:rPr>
              <a:t>(+ 34) </a:t>
            </a:r>
            <a:r>
              <a:rPr lang="en-IE" sz="1700" spc="-60" dirty="0">
                <a:solidFill>
                  <a:srgbClr val="15548D"/>
                </a:solidFill>
              </a:rPr>
              <a:t>609 161 </a:t>
            </a:r>
            <a:r>
              <a:rPr lang="en-IE" sz="1700" spc="-60" dirty="0" smtClean="0">
                <a:solidFill>
                  <a:srgbClr val="15548D"/>
                </a:solidFill>
              </a:rPr>
              <a:t>115</a:t>
            </a:r>
            <a:r>
              <a:rPr lang="en-IE" sz="1700" spc="-60" dirty="0">
                <a:solidFill>
                  <a:srgbClr val="15548D"/>
                </a:solidFill>
                <a:sym typeface="Wingdings" pitchFamily="2" charset="2"/>
              </a:rPr>
              <a:t/>
            </a:r>
            <a:br>
              <a:rPr lang="en-IE" sz="1700" spc="-60" dirty="0">
                <a:solidFill>
                  <a:srgbClr val="15548D"/>
                </a:solidFill>
                <a:sym typeface="Wingdings" pitchFamily="2" charset="2"/>
              </a:rPr>
            </a:br>
            <a:r>
              <a:rPr lang="en-IE" sz="1700" spc="-60" dirty="0">
                <a:solidFill>
                  <a:srgbClr val="15548D"/>
                </a:solidFill>
                <a:sym typeface="Wingdings" pitchFamily="2" charset="2"/>
              </a:rPr>
              <a:t/>
            </a:r>
            <a:br>
              <a:rPr lang="en-IE" sz="1700" spc="-60" dirty="0">
                <a:solidFill>
                  <a:srgbClr val="15548D"/>
                </a:solidFill>
                <a:sym typeface="Wingdings" pitchFamily="2" charset="2"/>
              </a:rPr>
            </a:br>
            <a:r>
              <a:rPr lang="en-IE" sz="1700" spc="-60" dirty="0" err="1">
                <a:solidFill>
                  <a:srgbClr val="15548D"/>
                </a:solidFill>
              </a:rPr>
              <a:t>erling.vestergaard@ext.oami.europa.eu</a:t>
            </a:r>
            <a:r>
              <a:rPr lang="en-IE" sz="1700" spc="-60" dirty="0" err="1">
                <a:solidFill>
                  <a:srgbClr val="15548D"/>
                </a:solidFill>
                <a:sym typeface="Wingdings" pitchFamily="2" charset="2"/>
              </a:rPr>
              <a:t>u</a:t>
            </a:r>
            <a:r>
              <a:rPr lang="en-IE" sz="1700" spc="-60" dirty="0">
                <a:solidFill>
                  <a:srgbClr val="15548D"/>
                </a:solidFill>
                <a:sym typeface="Wingdings" pitchFamily="2" charset="2"/>
              </a:rPr>
              <a:t/>
            </a:r>
            <a:br>
              <a:rPr lang="en-IE" sz="1700" spc="-60" dirty="0">
                <a:solidFill>
                  <a:srgbClr val="15548D"/>
                </a:solidFill>
                <a:sym typeface="Wingdings" pitchFamily="2" charset="2"/>
              </a:rPr>
            </a:br>
            <a:r>
              <a:rPr lang="en-IE" sz="1700" spc="-60" dirty="0">
                <a:solidFill>
                  <a:srgbClr val="15548D"/>
                </a:solidFill>
                <a:sym typeface="Wingdings" pitchFamily="2" charset="2"/>
              </a:rPr>
              <a:t/>
            </a:r>
            <a:br>
              <a:rPr lang="en-IE" sz="1700" spc="-60" dirty="0">
                <a:solidFill>
                  <a:srgbClr val="15548D"/>
                </a:solidFill>
                <a:sym typeface="Wingdings" pitchFamily="2" charset="2"/>
              </a:rPr>
            </a:br>
            <a:endParaRPr lang="en-IE" sz="1700" spc="-60" dirty="0" smtClean="0">
              <a:solidFill>
                <a:srgbClr val="15548D"/>
              </a:solidFill>
              <a:sym typeface="Wingdings" pitchFamily="2" charset="2"/>
            </a:endParaRPr>
          </a:p>
          <a:p>
            <a:endParaRPr lang="en-IE" sz="1700" b="1" spc="-60" dirty="0">
              <a:solidFill>
                <a:srgbClr val="15548D"/>
              </a:solidFill>
              <a:sym typeface="Wingdings" pitchFamily="2" charset="2"/>
            </a:endParaRPr>
          </a:p>
          <a:p>
            <a:endParaRPr lang="en-IE" sz="1700" b="1" spc="-60" dirty="0" smtClean="0">
              <a:solidFill>
                <a:srgbClr val="15548D"/>
              </a:solidFill>
              <a:sym typeface="Wingdings" pitchFamily="2" charset="2"/>
            </a:endParaRPr>
          </a:p>
          <a:p>
            <a:r>
              <a:rPr lang="en-IE" sz="2400" b="1" spc="-150" dirty="0" smtClean="0">
                <a:solidFill>
                  <a:srgbClr val="15548D"/>
                </a:solidFill>
                <a:sym typeface="Wingdings" pitchFamily="2" charset="2"/>
              </a:rPr>
              <a:t>https</a:t>
            </a:r>
            <a:r>
              <a:rPr lang="en-IE" sz="2400" b="1" spc="-150" dirty="0">
                <a:solidFill>
                  <a:srgbClr val="15548D"/>
                </a:solidFill>
                <a:sym typeface="Wingdings" pitchFamily="2" charset="2"/>
              </a:rPr>
              <a:t>://</a:t>
            </a:r>
            <a:r>
              <a:rPr lang="en-IE" sz="2400" b="1" spc="-150" dirty="0" smtClean="0">
                <a:solidFill>
                  <a:srgbClr val="15548D"/>
                </a:solidFill>
                <a:sym typeface="Wingdings" pitchFamily="2" charset="2"/>
              </a:rPr>
              <a:t>oami.europa.eu</a:t>
            </a:r>
          </a:p>
          <a:p>
            <a:r>
              <a:rPr lang="en-IE" sz="1700" b="1" dirty="0">
                <a:solidFill>
                  <a:srgbClr val="15548D"/>
                </a:solidFill>
                <a:sym typeface="Wingdings" pitchFamily="2" charset="2"/>
              </a:rPr>
              <a:t/>
            </a:r>
            <a:br>
              <a:rPr lang="en-IE" sz="1700" b="1" dirty="0">
                <a:solidFill>
                  <a:srgbClr val="15548D"/>
                </a:solidFill>
                <a:sym typeface="Wingdings" pitchFamily="2" charset="2"/>
              </a:rPr>
            </a:br>
            <a:endParaRPr lang="en-US" sz="1700" b="1" dirty="0">
              <a:solidFill>
                <a:srgbClr val="15548D"/>
              </a:solidFill>
              <a:sym typeface="Wingdings" pitchFamily="2" charset="2"/>
            </a:endParaRPr>
          </a:p>
        </p:txBody>
      </p:sp>
      <p:sp>
        <p:nvSpPr>
          <p:cNvPr id="8" name="Rectangle 11"/>
          <p:cNvSpPr>
            <a:spLocks/>
          </p:cNvSpPr>
          <p:nvPr/>
        </p:nvSpPr>
        <p:spPr bwMode="auto">
          <a:xfrm rot="16200000">
            <a:off x="2385282" y="2428663"/>
            <a:ext cx="1839913" cy="49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2800" b="1" cap="small" spc="-150" dirty="0" smtClean="0">
                <a:solidFill>
                  <a:schemeClr val="bg1">
                    <a:lumMod val="85000"/>
                  </a:schemeClr>
                </a:solidFill>
                <a:ea typeface="Helvetica Neue Light"/>
                <a:cs typeface="Helvetica Neue Light"/>
                <a:sym typeface="Helvetica Neue Light"/>
              </a:rPr>
              <a:t>contact  me:</a:t>
            </a:r>
            <a:endParaRPr lang="en-US" sz="2800" b="1" cap="small" spc="-150" dirty="0">
              <a:solidFill>
                <a:schemeClr val="bg1">
                  <a:lumMod val="85000"/>
                </a:schemeClr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0" t="17160" r="55727" b="65148"/>
          <a:stretch/>
        </p:blipFill>
        <p:spPr bwMode="auto">
          <a:xfrm>
            <a:off x="525962" y="5267411"/>
            <a:ext cx="6048672" cy="100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95536" y="116632"/>
            <a:ext cx="2088232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rgbClr val="141944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914" y="1350962"/>
            <a:ext cx="4306490" cy="452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IE" sz="3200" b="1" spc="-60" dirty="0" smtClean="0">
                <a:solidFill>
                  <a:srgbClr val="15548D"/>
                </a:solidFill>
                <a:sym typeface="Wingdings" pitchFamily="2" charset="2"/>
              </a:rPr>
              <a:t>Thank You </a:t>
            </a:r>
          </a:p>
          <a:p>
            <a:r>
              <a:rPr lang="en-IE" sz="3200" b="1" spc="-60" dirty="0" smtClean="0">
                <a:solidFill>
                  <a:srgbClr val="15548D"/>
                </a:solidFill>
                <a:sym typeface="Wingdings" pitchFamily="2" charset="2"/>
              </a:rPr>
              <a:t>for </a:t>
            </a:r>
          </a:p>
          <a:p>
            <a:r>
              <a:rPr lang="en-IE" sz="3200" b="1" spc="-60" dirty="0" smtClean="0">
                <a:solidFill>
                  <a:srgbClr val="15548D"/>
                </a:solidFill>
                <a:sym typeface="Wingdings" pitchFamily="2" charset="2"/>
              </a:rPr>
              <a:t>Your Attention</a:t>
            </a:r>
            <a:endParaRPr lang="en-IE" sz="3200" b="1" spc="-150" dirty="0" smtClean="0">
              <a:solidFill>
                <a:srgbClr val="15548D"/>
              </a:solidFill>
              <a:sym typeface="Wingdings" pitchFamily="2" charset="2"/>
            </a:endParaRPr>
          </a:p>
          <a:p>
            <a:r>
              <a:rPr lang="en-IE" sz="3200" b="1" dirty="0">
                <a:solidFill>
                  <a:srgbClr val="15548D"/>
                </a:solidFill>
                <a:sym typeface="Wingdings" pitchFamily="2" charset="2"/>
              </a:rPr>
              <a:t/>
            </a:r>
            <a:br>
              <a:rPr lang="en-IE" sz="3200" b="1" dirty="0">
                <a:solidFill>
                  <a:srgbClr val="15548D"/>
                </a:solidFill>
                <a:sym typeface="Wingdings" pitchFamily="2" charset="2"/>
              </a:rPr>
            </a:br>
            <a:endParaRPr lang="en-US" sz="3200" b="1" dirty="0">
              <a:solidFill>
                <a:srgbClr val="15548D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68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/>
          </p:cNvSpPr>
          <p:nvPr/>
        </p:nvSpPr>
        <p:spPr bwMode="auto">
          <a:xfrm>
            <a:off x="718185" y="1344453"/>
            <a:ext cx="8030279" cy="788403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19614" y="1519289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IE"/>
            </a:defPPr>
            <a:lvl1pPr eaLnBrk="1" hangingPunct="1">
              <a:tabLst>
                <a:tab pos="273050" algn="l"/>
              </a:tabLst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a-DK" dirty="0"/>
              <a:t>Research Study on Business Models used to Infringe IPR Online</a:t>
            </a:r>
            <a:endParaRPr lang="en-IE" dirty="0"/>
          </a:p>
        </p:txBody>
      </p:sp>
      <p:sp>
        <p:nvSpPr>
          <p:cNvPr id="2" name="Tekstfelt 1"/>
          <p:cNvSpPr txBox="1"/>
          <p:nvPr/>
        </p:nvSpPr>
        <p:spPr>
          <a:xfrm>
            <a:off x="707571" y="2594429"/>
            <a:ext cx="590418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Digital Platforms</a:t>
            </a:r>
          </a:p>
          <a:p>
            <a:pPr marL="285750" indent="-285750">
              <a:buFontTx/>
              <a:buChar char="-"/>
            </a:pPr>
            <a:r>
              <a:rPr lang="da-DK" sz="2400" dirty="0" smtClean="0"/>
              <a:t>Open Internet </a:t>
            </a:r>
            <a:r>
              <a:rPr lang="da-DK" sz="2400" dirty="0" err="1" smtClean="0"/>
              <a:t>Infringer</a:t>
            </a:r>
            <a:r>
              <a:rPr lang="da-DK" sz="2400" dirty="0" smtClean="0"/>
              <a:t> </a:t>
            </a:r>
            <a:r>
              <a:rPr lang="da-DK" sz="2400" dirty="0" err="1" smtClean="0"/>
              <a:t>Controlled</a:t>
            </a:r>
            <a:r>
              <a:rPr lang="da-DK" sz="2400" dirty="0" smtClean="0"/>
              <a:t> Website</a:t>
            </a:r>
          </a:p>
          <a:p>
            <a:pPr marL="285750" indent="-285750">
              <a:buFontTx/>
              <a:buChar char="-"/>
            </a:pPr>
            <a:r>
              <a:rPr lang="da-DK" sz="2400" dirty="0" err="1" smtClean="0"/>
              <a:t>Darknet</a:t>
            </a:r>
            <a:r>
              <a:rPr lang="da-DK" sz="2400" dirty="0" smtClean="0"/>
              <a:t> </a:t>
            </a:r>
            <a:r>
              <a:rPr lang="da-DK" sz="2400" dirty="0" err="1" smtClean="0"/>
              <a:t>Infringer</a:t>
            </a:r>
            <a:r>
              <a:rPr lang="da-DK" sz="2400" dirty="0" smtClean="0"/>
              <a:t> </a:t>
            </a:r>
            <a:r>
              <a:rPr lang="da-DK" sz="2400" dirty="0" err="1" smtClean="0"/>
              <a:t>Controlled</a:t>
            </a:r>
            <a:r>
              <a:rPr lang="da-DK" sz="2400" dirty="0" smtClean="0"/>
              <a:t> Website</a:t>
            </a:r>
          </a:p>
          <a:p>
            <a:pPr marL="285750" indent="-285750">
              <a:buFontTx/>
              <a:buChar char="-"/>
            </a:pPr>
            <a:r>
              <a:rPr lang="da-DK" sz="2400" dirty="0" smtClean="0"/>
              <a:t>Open Internet Third Party Marketplace</a:t>
            </a:r>
          </a:p>
          <a:p>
            <a:pPr marL="285750" indent="-285750">
              <a:buFontTx/>
              <a:buChar char="-"/>
            </a:pPr>
            <a:r>
              <a:rPr lang="da-DK" sz="2400" dirty="0" err="1" smtClean="0"/>
              <a:t>Darknet</a:t>
            </a:r>
            <a:r>
              <a:rPr lang="da-DK" sz="2400" dirty="0" smtClean="0"/>
              <a:t> Third Party Marketplace</a:t>
            </a:r>
          </a:p>
          <a:p>
            <a:pPr marL="285750" indent="-285750">
              <a:buFontTx/>
              <a:buChar char="-"/>
            </a:pPr>
            <a:r>
              <a:rPr lang="da-DK" sz="2400" dirty="0" smtClean="0"/>
              <a:t>Social Media, Gaming and Virtual World Website</a:t>
            </a:r>
          </a:p>
          <a:p>
            <a:pPr marL="285750" indent="-285750">
              <a:buFontTx/>
              <a:buChar char="-"/>
            </a:pPr>
            <a:r>
              <a:rPr lang="da-DK" sz="2400" dirty="0" smtClean="0"/>
              <a:t>E-mail, Blogs, </a:t>
            </a:r>
            <a:r>
              <a:rPr lang="da-DK" sz="2400" dirty="0" err="1" smtClean="0"/>
              <a:t>Chatrooms</a:t>
            </a:r>
            <a:r>
              <a:rPr lang="da-DK" sz="2400" dirty="0" smtClean="0"/>
              <a:t> and </a:t>
            </a:r>
            <a:r>
              <a:rPr lang="da-DK" sz="2400" dirty="0" err="1" smtClean="0"/>
              <a:t>Newsgroups</a:t>
            </a:r>
            <a:endParaRPr lang="da-DK" sz="2400" dirty="0" smtClean="0"/>
          </a:p>
          <a:p>
            <a:pPr marL="285750" indent="-285750">
              <a:buFontTx/>
              <a:buChar char="-"/>
            </a:pPr>
            <a:r>
              <a:rPr lang="da-DK" sz="2400" dirty="0" smtClean="0"/>
              <a:t>Mobile Media, Smartphone and Tablet</a:t>
            </a:r>
            <a:endParaRPr lang="da-DK" sz="2400" dirty="0"/>
          </a:p>
        </p:txBody>
      </p:sp>
      <p:sp>
        <p:nvSpPr>
          <p:cNvPr id="7" name="Rectangle 11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Matrix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641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/>
          </p:cNvSpPr>
          <p:nvPr/>
        </p:nvSpPr>
        <p:spPr bwMode="auto">
          <a:xfrm>
            <a:off x="718185" y="1344453"/>
            <a:ext cx="8030279" cy="788403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19614" y="1519289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IE"/>
            </a:defPPr>
            <a:lvl1pPr eaLnBrk="1" hangingPunct="1">
              <a:tabLst>
                <a:tab pos="273050" algn="l"/>
              </a:tabLst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a-DK" dirty="0"/>
              <a:t>Research Study on Business Models used to Infringe IPR Online</a:t>
            </a:r>
            <a:endParaRPr lang="en-IE" dirty="0"/>
          </a:p>
        </p:txBody>
      </p:sp>
      <p:sp>
        <p:nvSpPr>
          <p:cNvPr id="2" name="Tekstfelt 1"/>
          <p:cNvSpPr txBox="1"/>
          <p:nvPr/>
        </p:nvSpPr>
        <p:spPr>
          <a:xfrm>
            <a:off x="707571" y="2594429"/>
            <a:ext cx="81129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err="1" smtClean="0"/>
              <a:t>Infringing</a:t>
            </a:r>
            <a:r>
              <a:rPr lang="da-DK" sz="2400" b="1" dirty="0" smtClean="0"/>
              <a:t> Activity</a:t>
            </a:r>
          </a:p>
          <a:p>
            <a:pPr marL="285750" indent="-285750">
              <a:buFontTx/>
              <a:buChar char="-"/>
            </a:pPr>
            <a:r>
              <a:rPr lang="da-DK" sz="2400" dirty="0" err="1"/>
              <a:t>Use</a:t>
            </a:r>
            <a:r>
              <a:rPr lang="da-DK" sz="2400" dirty="0"/>
              <a:t> of a Domain </a:t>
            </a:r>
            <a:r>
              <a:rPr lang="da-DK" sz="2400" dirty="0" err="1"/>
              <a:t>Name</a:t>
            </a:r>
            <a:r>
              <a:rPr lang="da-DK" sz="2400" dirty="0"/>
              <a:t> or </a:t>
            </a:r>
            <a:r>
              <a:rPr lang="da-DK" sz="2400" dirty="0" err="1"/>
              <a:t>Other</a:t>
            </a:r>
            <a:r>
              <a:rPr lang="da-DK" sz="2400" dirty="0"/>
              <a:t> Type of Digital </a:t>
            </a:r>
            <a:r>
              <a:rPr lang="da-DK" sz="2400" dirty="0" err="1"/>
              <a:t>Identifier</a:t>
            </a:r>
            <a:r>
              <a:rPr lang="da-DK" sz="2400" dirty="0"/>
              <a:t> </a:t>
            </a:r>
            <a:r>
              <a:rPr lang="da-DK" sz="2400" dirty="0" err="1"/>
              <a:t>Containing</a:t>
            </a:r>
            <a:r>
              <a:rPr lang="da-DK" sz="2400" dirty="0"/>
              <a:t> the </a:t>
            </a:r>
            <a:r>
              <a:rPr lang="da-DK" sz="2400" dirty="0" err="1"/>
              <a:t>Trademark</a:t>
            </a:r>
            <a:r>
              <a:rPr lang="da-DK" sz="2400" dirty="0"/>
              <a:t> of </a:t>
            </a:r>
            <a:r>
              <a:rPr lang="da-DK" sz="2400" dirty="0" err="1"/>
              <a:t>Another</a:t>
            </a:r>
            <a:endParaRPr lang="da-DK" sz="2400" dirty="0"/>
          </a:p>
          <a:p>
            <a:pPr marL="285750" indent="-285750">
              <a:buFontTx/>
              <a:buChar char="-"/>
            </a:pPr>
            <a:r>
              <a:rPr lang="da-DK" sz="2400" dirty="0" smtClean="0"/>
              <a:t>Sale of IPR </a:t>
            </a:r>
            <a:r>
              <a:rPr lang="da-DK" sz="2400" dirty="0" err="1" smtClean="0"/>
              <a:t>Infringing</a:t>
            </a:r>
            <a:r>
              <a:rPr lang="da-DK" sz="2400" dirty="0" smtClean="0"/>
              <a:t> Products</a:t>
            </a:r>
            <a:endParaRPr lang="da-DK" sz="2400" dirty="0"/>
          </a:p>
          <a:p>
            <a:pPr marL="285750" indent="-285750">
              <a:buFontTx/>
              <a:buChar char="-"/>
            </a:pPr>
            <a:r>
              <a:rPr lang="da-DK" sz="2400" dirty="0" err="1" smtClean="0"/>
              <a:t>Infringing</a:t>
            </a:r>
            <a:r>
              <a:rPr lang="da-DK" sz="2400" dirty="0" smtClean="0"/>
              <a:t> Distribution and </a:t>
            </a:r>
            <a:r>
              <a:rPr lang="da-DK" sz="2400" dirty="0" err="1" smtClean="0"/>
              <a:t>Dissemination</a:t>
            </a:r>
            <a:r>
              <a:rPr lang="da-DK" sz="2400" dirty="0" smtClean="0"/>
              <a:t> of Copyright </a:t>
            </a:r>
            <a:r>
              <a:rPr lang="da-DK" sz="2400" dirty="0" err="1" smtClean="0"/>
              <a:t>Protected</a:t>
            </a:r>
            <a:r>
              <a:rPr lang="da-DK" sz="2400" dirty="0" smtClean="0"/>
              <a:t> Digital Content</a:t>
            </a:r>
            <a:endParaRPr lang="da-DK" sz="2400" dirty="0"/>
          </a:p>
          <a:p>
            <a:pPr marL="285750" indent="-285750">
              <a:buFontTx/>
              <a:buChar char="-"/>
            </a:pPr>
            <a:r>
              <a:rPr lang="da-DK" sz="2400" dirty="0" err="1" smtClean="0"/>
              <a:t>Advertising</a:t>
            </a:r>
            <a:r>
              <a:rPr lang="da-DK" sz="2400" dirty="0" smtClean="0"/>
              <a:t> and </a:t>
            </a:r>
            <a:r>
              <a:rPr lang="da-DK" sz="2400" dirty="0" err="1" smtClean="0"/>
              <a:t>Other</a:t>
            </a:r>
            <a:r>
              <a:rPr lang="da-DK" sz="2400" dirty="0" smtClean="0"/>
              <a:t> </a:t>
            </a:r>
            <a:r>
              <a:rPr lang="da-DK" sz="2400" dirty="0" err="1" smtClean="0"/>
              <a:t>Actvities</a:t>
            </a:r>
            <a:r>
              <a:rPr lang="da-DK" sz="2400" dirty="0" smtClean="0"/>
              <a:t> </a:t>
            </a:r>
            <a:r>
              <a:rPr lang="da-DK" sz="2400" dirty="0" err="1" smtClean="0"/>
              <a:t>Contributing</a:t>
            </a:r>
            <a:r>
              <a:rPr lang="da-DK" sz="2400" dirty="0" smtClean="0"/>
              <a:t> to IPR </a:t>
            </a:r>
            <a:r>
              <a:rPr lang="da-DK" sz="2400" dirty="0" err="1" smtClean="0"/>
              <a:t>Infringing</a:t>
            </a:r>
            <a:r>
              <a:rPr lang="da-DK" sz="2400" dirty="0" smtClean="0"/>
              <a:t> </a:t>
            </a:r>
            <a:r>
              <a:rPr lang="da-DK" sz="2400" dirty="0" err="1" smtClean="0"/>
              <a:t>Activities</a:t>
            </a:r>
            <a:endParaRPr lang="da-DK" sz="2400" dirty="0" smtClean="0"/>
          </a:p>
          <a:p>
            <a:pPr marL="285750" indent="-285750">
              <a:buFontTx/>
              <a:buChar char="-"/>
            </a:pPr>
            <a:r>
              <a:rPr lang="da-DK" sz="2400" dirty="0" err="1" smtClean="0"/>
              <a:t>Phishing</a:t>
            </a:r>
            <a:r>
              <a:rPr lang="da-DK" sz="2400" dirty="0" smtClean="0"/>
              <a:t>, </a:t>
            </a:r>
            <a:r>
              <a:rPr lang="da-DK" sz="2400" dirty="0" err="1" smtClean="0"/>
              <a:t>Fraud</a:t>
            </a:r>
            <a:r>
              <a:rPr lang="da-DK" sz="2400" dirty="0" smtClean="0"/>
              <a:t> and </a:t>
            </a:r>
            <a:r>
              <a:rPr lang="da-DK" sz="2400" dirty="0" err="1" smtClean="0"/>
              <a:t>Dissemination</a:t>
            </a:r>
            <a:r>
              <a:rPr lang="da-DK" sz="2400" dirty="0" smtClean="0"/>
              <a:t> of </a:t>
            </a:r>
            <a:r>
              <a:rPr lang="da-DK" sz="2400" dirty="0" err="1" smtClean="0"/>
              <a:t>Malware</a:t>
            </a:r>
            <a:endParaRPr lang="da-DK" sz="2400" dirty="0" smtClean="0"/>
          </a:p>
          <a:p>
            <a:pPr marL="285750" indent="-285750">
              <a:buFontTx/>
              <a:buChar char="-"/>
            </a:pPr>
            <a:r>
              <a:rPr lang="da-DK" sz="2400" dirty="0" smtClean="0"/>
              <a:t>Sale of Access Codes and </a:t>
            </a:r>
            <a:r>
              <a:rPr lang="da-DK" sz="2400" dirty="0" err="1" smtClean="0"/>
              <a:t>Other</a:t>
            </a:r>
            <a:r>
              <a:rPr lang="da-DK" sz="2400" dirty="0" smtClean="0"/>
              <a:t> </a:t>
            </a:r>
            <a:r>
              <a:rPr lang="da-DK" sz="2400" dirty="0" err="1" smtClean="0"/>
              <a:t>Accounts</a:t>
            </a:r>
            <a:r>
              <a:rPr lang="da-DK" sz="2400" dirty="0" smtClean="0"/>
              <a:t> to Copyright </a:t>
            </a:r>
            <a:r>
              <a:rPr lang="da-DK" sz="2400" dirty="0" err="1" smtClean="0"/>
              <a:t>Protected</a:t>
            </a:r>
            <a:r>
              <a:rPr lang="da-DK" sz="2400" dirty="0" smtClean="0"/>
              <a:t> Digital Content</a:t>
            </a:r>
          </a:p>
          <a:p>
            <a:endParaRPr lang="da-DK" sz="2400" dirty="0"/>
          </a:p>
        </p:txBody>
      </p:sp>
      <p:sp>
        <p:nvSpPr>
          <p:cNvPr id="6" name="Rectangle 11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Matrix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88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ea typeface="Helvetica Neue UltraLight"/>
                <a:cs typeface="Helvetica Neue UltraLight"/>
                <a:sym typeface="Helvetica Neue UltraLight"/>
              </a:rPr>
              <a:t>Canvas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718185" y="1344453"/>
            <a:ext cx="8030279" cy="788403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19614" y="1519289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IE"/>
            </a:defPPr>
            <a:lvl1pPr eaLnBrk="1" hangingPunct="1">
              <a:tabLst>
                <a:tab pos="273050" algn="l"/>
              </a:tabLst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a-DK" dirty="0"/>
              <a:t>Research Study on Business Models used to Infringe IPR Online</a:t>
            </a:r>
            <a:endParaRPr lang="en-IE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1299" y="0"/>
            <a:ext cx="5870621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673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err="1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Mtrix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718185" y="1344453"/>
            <a:ext cx="8030279" cy="788403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19614" y="1519289"/>
            <a:ext cx="7668810" cy="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IE"/>
            </a:defPPr>
            <a:lvl1pPr eaLnBrk="1" hangingPunct="1">
              <a:tabLst>
                <a:tab pos="273050" algn="l"/>
              </a:tabLst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1" hangingPunct="1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a-DK" dirty="0"/>
              <a:t>Research Study on Business Models used to Infringe IPR Online</a:t>
            </a:r>
            <a:endParaRPr lang="en-IE" dirty="0"/>
          </a:p>
        </p:txBody>
      </p:sp>
      <p:sp>
        <p:nvSpPr>
          <p:cNvPr id="2" name="Tekstfelt 1"/>
          <p:cNvSpPr txBox="1"/>
          <p:nvPr/>
        </p:nvSpPr>
        <p:spPr>
          <a:xfrm>
            <a:off x="707571" y="2594429"/>
            <a:ext cx="8112901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Business Model </a:t>
            </a:r>
            <a:r>
              <a:rPr lang="da-DK" sz="2400" b="1" dirty="0" err="1" smtClean="0"/>
              <a:t>Canvas</a:t>
            </a:r>
            <a:r>
              <a:rPr lang="da-DK" sz="2400" b="1" dirty="0" smtClean="0"/>
              <a:t> Items</a:t>
            </a:r>
          </a:p>
          <a:p>
            <a:pPr marL="457200" indent="-457200">
              <a:buFontTx/>
              <a:buChar char="-"/>
            </a:pPr>
            <a:r>
              <a:rPr lang="da-DK" sz="2400" dirty="0" smtClean="0"/>
              <a:t>Summary </a:t>
            </a:r>
          </a:p>
          <a:p>
            <a:pPr marL="457200" indent="-457200">
              <a:buFontTx/>
              <a:buChar char="-"/>
            </a:pPr>
            <a:r>
              <a:rPr lang="da-DK" sz="2400" dirty="0" smtClean="0"/>
              <a:t>Digital Platform</a:t>
            </a:r>
          </a:p>
          <a:p>
            <a:pPr marL="457200" indent="-457200">
              <a:buFontTx/>
              <a:buChar char="-"/>
            </a:pPr>
            <a:r>
              <a:rPr lang="da-DK" sz="2400" dirty="0" err="1" smtClean="0"/>
              <a:t>Involved</a:t>
            </a:r>
            <a:r>
              <a:rPr lang="da-DK" sz="2400" dirty="0" smtClean="0"/>
              <a:t> IP-Rights</a:t>
            </a:r>
          </a:p>
          <a:p>
            <a:pPr marL="457200" indent="-457200">
              <a:buFontTx/>
              <a:buChar char="-"/>
            </a:pPr>
            <a:r>
              <a:rPr lang="da-DK" sz="2400" dirty="0" smtClean="0"/>
              <a:t>Products and Services</a:t>
            </a:r>
          </a:p>
          <a:p>
            <a:pPr marL="457200" indent="-457200">
              <a:buFontTx/>
              <a:buChar char="-"/>
            </a:pPr>
            <a:r>
              <a:rPr lang="da-DK" sz="2400" dirty="0" smtClean="0"/>
              <a:t>Customer Relations</a:t>
            </a:r>
          </a:p>
          <a:p>
            <a:pPr marL="457200" indent="-457200">
              <a:buFontTx/>
              <a:buChar char="-"/>
            </a:pPr>
            <a:r>
              <a:rPr lang="da-DK" sz="2400" dirty="0" smtClean="0"/>
              <a:t>Marketing Channels</a:t>
            </a:r>
          </a:p>
          <a:p>
            <a:pPr marL="457200" indent="-457200">
              <a:buFontTx/>
              <a:buChar char="-"/>
            </a:pPr>
            <a:r>
              <a:rPr lang="da-DK" sz="2400" dirty="0" err="1" smtClean="0"/>
              <a:t>Revenue</a:t>
            </a:r>
            <a:r>
              <a:rPr lang="da-DK" sz="2400" dirty="0" smtClean="0"/>
              <a:t> </a:t>
            </a:r>
            <a:r>
              <a:rPr lang="da-DK" sz="2400" dirty="0" err="1" smtClean="0"/>
              <a:t>Sources</a:t>
            </a:r>
            <a:endParaRPr lang="da-DK" sz="2400" dirty="0" smtClean="0"/>
          </a:p>
          <a:p>
            <a:pPr marL="457200" indent="-457200">
              <a:buFontTx/>
              <a:buChar char="-"/>
            </a:pPr>
            <a:r>
              <a:rPr lang="da-DK" sz="2400" dirty="0" err="1" smtClean="0"/>
              <a:t>Identification</a:t>
            </a:r>
            <a:r>
              <a:rPr lang="da-DK" sz="2400" dirty="0" smtClean="0"/>
              <a:t> of the website </a:t>
            </a:r>
            <a:r>
              <a:rPr lang="da-DK" sz="2400" dirty="0" err="1" smtClean="0"/>
              <a:t>owener</a:t>
            </a:r>
            <a:r>
              <a:rPr lang="da-DK" sz="2400" dirty="0" smtClean="0"/>
              <a:t>/</a:t>
            </a:r>
            <a:r>
              <a:rPr lang="da-DK" sz="2400" dirty="0" err="1" smtClean="0"/>
              <a:t>admin</a:t>
            </a:r>
            <a:endParaRPr lang="da-DK" sz="2400" dirty="0" smtClean="0"/>
          </a:p>
          <a:p>
            <a:pPr marL="457200" indent="-457200">
              <a:buFontTx/>
              <a:buChar char="-"/>
            </a:pPr>
            <a:r>
              <a:rPr lang="da-DK" sz="2400" dirty="0" smtClean="0"/>
              <a:t>Customer </a:t>
            </a:r>
            <a:r>
              <a:rPr lang="da-DK" sz="2400" dirty="0" err="1" smtClean="0"/>
              <a:t>Incentives</a:t>
            </a:r>
            <a:endParaRPr lang="da-DK" sz="2400" dirty="0" smtClean="0"/>
          </a:p>
          <a:p>
            <a:pPr marL="457200" indent="-457200">
              <a:buFontTx/>
              <a:buChar char="-"/>
            </a:pP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xmlns="" val="59145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/>
          </p:cNvSpPr>
          <p:nvPr/>
        </p:nvSpPr>
        <p:spPr bwMode="auto">
          <a:xfrm>
            <a:off x="718185" y="1344453"/>
            <a:ext cx="8030279" cy="788403"/>
          </a:xfrm>
          <a:prstGeom prst="rect">
            <a:avLst/>
          </a:prstGeom>
          <a:solidFill>
            <a:srgbClr val="2A54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E">
              <a:latin typeface="Arial Narrow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19614" y="1348388"/>
            <a:ext cx="7668810" cy="114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tabLst>
                <a:tab pos="273050" algn="l"/>
              </a:tabLst>
            </a:pPr>
            <a:r>
              <a:rPr lang="en-GB" sz="2000" dirty="0">
                <a:solidFill>
                  <a:schemeClr val="bg1"/>
                </a:solidFill>
              </a:rPr>
              <a:t>Website dedicated to commercial activities using a domain name that is not related to the infringing activity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5" t="12397" r="12372" b="5209"/>
          <a:stretch/>
        </p:blipFill>
        <p:spPr bwMode="auto">
          <a:xfrm>
            <a:off x="0" y="1311762"/>
            <a:ext cx="8967517" cy="547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55776" y="332656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rgbClr val="FF0000"/>
                </a:solidFill>
              </a:rPr>
              <a:t>qiqifashionstore.com</a:t>
            </a:r>
            <a:endParaRPr lang="en-I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40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87824" y="548680"/>
            <a:ext cx="2182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rgbClr val="FF0000"/>
                </a:solidFill>
              </a:rPr>
              <a:t>interioraddict.com</a:t>
            </a:r>
            <a:endParaRPr lang="en-IE" sz="2400" dirty="0">
              <a:solidFill>
                <a:srgbClr val="FF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" t="8027" r="51145" b="10576"/>
          <a:stretch/>
        </p:blipFill>
        <p:spPr bwMode="auto">
          <a:xfrm>
            <a:off x="1187624" y="1252151"/>
            <a:ext cx="7452319" cy="536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ea typeface="Helvetica Neue UltraLight"/>
                <a:cs typeface="Helvetica Neue UltraLight"/>
                <a:sym typeface="Helvetica Neue UltraLight"/>
              </a:rPr>
              <a:t>Examples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93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/>
        </p:nvSpPr>
        <p:spPr bwMode="auto">
          <a:xfrm>
            <a:off x="676394" y="579160"/>
            <a:ext cx="4321493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300" spc="-71" dirty="0" smtClean="0">
                <a:solidFill>
                  <a:schemeClr val="accent3">
                    <a:lumMod val="65000"/>
                  </a:schemeClr>
                </a:solidFill>
                <a:latin typeface="Arial Narrow" pitchFamily="34" charset="0"/>
                <a:ea typeface="Helvetica Neue UltraLight"/>
                <a:cs typeface="Helvetica Neue UltraLight"/>
                <a:sym typeface="Helvetica Neue UltraLight"/>
              </a:rPr>
              <a:t>Taxonomy</a:t>
            </a:r>
            <a:endParaRPr lang="en-US" sz="1300" spc="-71" dirty="0">
              <a:solidFill>
                <a:schemeClr val="accent3">
                  <a:lumMod val="65000"/>
                </a:schemeClr>
              </a:solidFill>
              <a:latin typeface="Arial Narrow" pitchFamily="34" charset="0"/>
              <a:ea typeface="Helvetica Neue UltraLight"/>
              <a:cs typeface="Helvetica Neue UltraLight"/>
              <a:sym typeface="Helvetica Neue Ultra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476672"/>
            <a:ext cx="3395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 smtClean="0">
                <a:solidFill>
                  <a:srgbClr val="FF0000"/>
                </a:solidFill>
              </a:rPr>
              <a:t>montblancpensonlineuk.com</a:t>
            </a:r>
            <a:endParaRPr lang="en-IE" sz="2400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87" t="11972" r="5684" b="9783"/>
          <a:stretch/>
        </p:blipFill>
        <p:spPr bwMode="auto">
          <a:xfrm>
            <a:off x="1115616" y="988486"/>
            <a:ext cx="7344816" cy="572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013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_OHIM PPT template-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IE" sz="1800" b="0" i="0" u="none" strike="noStrike" cap="none" normalizeH="0" baseline="0" smtClean="0">
            <a:ln>
              <a:noFill/>
            </a:ln>
            <a:solidFill>
              <a:srgbClr val="141944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IE" sz="1800" b="0" i="0" u="none" strike="noStrike" cap="none" normalizeH="0" baseline="0" smtClean="0">
            <a:ln>
              <a:noFill/>
            </a:ln>
            <a:solidFill>
              <a:srgbClr val="141944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447</Words>
  <Application>Microsoft Office PowerPoint</Application>
  <PresentationFormat>Diavetítés a képernyőre (4:3 oldalarány)</PresentationFormat>
  <Paragraphs>119</Paragraphs>
  <Slides>25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7" baseType="lpstr">
      <vt:lpstr>EN_OHIM PPT template-2</vt:lpstr>
      <vt:lpstr>Regneark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</vt:vector>
  </TitlesOfParts>
  <Company>OAMI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MACCHIA DIAZ Antonio</dc:creator>
  <cp:lastModifiedBy>user_2</cp:lastModifiedBy>
  <cp:revision>36</cp:revision>
  <cp:lastPrinted>2015-11-09T07:21:39Z</cp:lastPrinted>
  <dcterms:created xsi:type="dcterms:W3CDTF">2015-01-22T08:08:07Z</dcterms:created>
  <dcterms:modified xsi:type="dcterms:W3CDTF">2015-11-12T12:53:38Z</dcterms:modified>
</cp:coreProperties>
</file>