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slides/_rels/slide34.xml.rels" ContentType="application/vnd.openxmlformats-package.relationships+xml"/>
  <Override PartName="/ppt/slides/_rels/slide33.xml.rels" ContentType="application/vnd.openxmlformats-package.relationships+xml"/>
  <Override PartName="/ppt/slides/_rels/slide32.xml.rels" ContentType="application/vnd.openxmlformats-package.relationships+xml"/>
  <Override PartName="/ppt/slides/_rels/slide31.xml.rels" ContentType="application/vnd.openxmlformats-package.relationships+xml"/>
  <Override PartName="/ppt/slides/_rels/slide30.xml.rels" ContentType="application/vnd.openxmlformats-package.relationships+xml"/>
  <Override PartName="/ppt/slides/_rels/slide28.xml.rels" ContentType="application/vnd.openxmlformats-package.relationships+xml"/>
  <Override PartName="/ppt/slides/_rels/slide7.xml.rels" ContentType="application/vnd.openxmlformats-package.relationships+xml"/>
  <Override PartName="/ppt/slides/_rels/slide24.xml.rels" ContentType="application/vnd.openxmlformats-package.relationships+xml"/>
  <Override PartName="/ppt/slides/_rels/slide6.xml.rels" ContentType="application/vnd.openxmlformats-package.relationships+xml"/>
  <Override PartName="/ppt/slides/_rels/slide23.xml.rels" ContentType="application/vnd.openxmlformats-package.relationships+xml"/>
  <Override PartName="/ppt/slides/_rels/slide5.xml.rels" ContentType="application/vnd.openxmlformats-package.relationships+xml"/>
  <Override PartName="/ppt/slides/_rels/slide22.xml.rels" ContentType="application/vnd.openxmlformats-package.relationships+xml"/>
  <Override PartName="/ppt/slides/_rels/slide17.xml.rels" ContentType="application/vnd.openxmlformats-package.relationships+xml"/>
  <Override PartName="/ppt/slides/_rels/slide16.xml.rels" ContentType="application/vnd.openxmlformats-package.relationships+xml"/>
  <Override PartName="/ppt/slides/_rels/slide15.xml.rels" ContentType="application/vnd.openxmlformats-package.relationships+xml"/>
  <Override PartName="/ppt/slides/_rels/slide29.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26.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0.xml.rels" ContentType="application/vnd.openxmlformats-package.relationships+xml"/>
  <Override PartName="/ppt/slides/_rels/slide19.xml.rels" ContentType="application/vnd.openxmlformats-package.relationships+xml"/>
  <Override PartName="/ppt/slides/_rels/slide2.xml.rels" ContentType="application/vnd.openxmlformats-package.relationships+xml"/>
  <Override PartName="/ppt/slides/_rels/slide27.xml.rels" ContentType="application/vnd.openxmlformats-package.relationships+xml"/>
  <Override PartName="/ppt/slides/_rels/slide18.xml.rels" ContentType="application/vnd.openxmlformats-package.relationships+xml"/>
  <Override PartName="/ppt/slides/_rels/slide1.xml.rels" ContentType="application/vnd.openxmlformats-package.relationships+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8.xml" ContentType="application/vnd.openxmlformats-officedocument.presentationml.slide+xml"/>
  <Override PartName="/ppt/slides/slide17.xml" ContentType="application/vnd.openxmlformats-officedocument.presentationml.slide+xml"/>
  <Override PartName="/ppt/slides/slide7.xml" ContentType="application/vnd.openxmlformats-officedocument.presentationml.slide+xml"/>
  <Override PartName="/ppt/slides/slide16.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5.xml" ContentType="application/vnd.openxmlformats-officedocument.presentationml.slide+xml"/>
  <Override PartName="/ppt/slides/slide14.xml" ContentType="application/vnd.openxmlformats-officedocument.presentationml.slide+xml"/>
  <Override PartName="/ppt/slides/slide4.xml" ContentType="application/vnd.openxmlformats-officedocument.presentationml.slide+xml"/>
  <Override PartName="/ppt/slides/slide13.xml" ContentType="application/vnd.openxmlformats-officedocument.presentationml.slide+xml"/>
  <Override PartName="/ppt/slides/slide3.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7.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17.xml" ContentType="application/vnd.openxmlformats-officedocument.presentationml.slideLayout+xml"/>
  <Override PartName="/ppt/slideLayouts/slideLayout23.xml" ContentType="application/vnd.openxmlformats-officedocument.presentationml.slideLayout+xml"/>
  <Override PartName="/ppt/slideLayouts/slideLayout2.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ppt/slideLayouts/slideLayout1.xml" ContentType="application/vnd.openxmlformats-officedocument.presentationml.slideLayout+xml"/>
  <Override PartName="/ppt/media/image11.jpeg" ContentType="image/jpeg"/>
  <Override PartName="/ppt/media/image10.jpeg" ContentType="image/jpeg"/>
  <Override PartName="/ppt/media/image9.png" ContentType="image/png"/>
  <Override PartName="/ppt/media/image15.jpeg" ContentType="image/jpeg"/>
  <Override PartName="/ppt/media/image8.png" ContentType="image/png"/>
  <Override PartName="/ppt/media/image7.png" ContentType="image/png"/>
  <Override PartName="/ppt/media/image6.png" ContentType="image/png"/>
  <Override PartName="/ppt/media/image14.jpeg" ContentType="image/jpeg"/>
  <Override PartName="/ppt/media/image5.png" ContentType="image/png"/>
  <Override PartName="/ppt/media/image4.png" ContentType="image/png"/>
  <Override PartName="/ppt/media/image3.png" ContentType="image/png"/>
  <Override PartName="/ppt/media/image13.jpeg" ContentType="image/jpeg"/>
  <Override PartName="/ppt/media/image2.png" ContentType="image/png"/>
  <Override PartName="/ppt/media/image12.gif" ContentType="image/gif"/>
  <Override PartName="/ppt/media/image1.png" ContentType="image/png"/>
  <Override PartName="/ppt/theme/theme2.xml" ContentType="application/vnd.openxmlformats-officedocument.theme+xml"/>
  <Override PartName="/ppt/theme/theme1.xml" ContentType="application/vnd.openxmlformats-officedocument.theme+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33"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34"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36"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37"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38" name="" descr=""/>
          <p:cNvPicPr/>
          <p:nvPr/>
        </p:nvPicPr>
        <p:blipFill>
          <a:blip r:embed="rId2"/>
          <a:stretch/>
        </p:blipFill>
        <p:spPr>
          <a:xfrm>
            <a:off x="2079000" y="1604520"/>
            <a:ext cx="4984920" cy="3977280"/>
          </a:xfrm>
          <a:prstGeom prst="rect">
            <a:avLst/>
          </a:prstGeom>
          <a:ln>
            <a:noFill/>
          </a:ln>
        </p:spPr>
      </p:pic>
      <p:pic>
        <p:nvPicPr>
          <p:cNvPr id="39" name="" descr=""/>
          <p:cNvPicPr/>
          <p:nvPr/>
        </p:nvPicPr>
        <p:blipFill>
          <a:blip r:embed="rId3"/>
          <a:stretch/>
        </p:blipFill>
        <p:spPr>
          <a:xfrm>
            <a:off x="2079000" y="1604520"/>
            <a:ext cx="498492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45"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47"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49"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50"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54"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55"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56"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58"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59"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60"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62"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64"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66"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67"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69"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70"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71"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72"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74"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75"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76" name="" descr=""/>
          <p:cNvPicPr/>
          <p:nvPr/>
        </p:nvPicPr>
        <p:blipFill>
          <a:blip r:embed="rId2"/>
          <a:stretch/>
        </p:blipFill>
        <p:spPr>
          <a:xfrm>
            <a:off x="2079000" y="1604520"/>
            <a:ext cx="4984920" cy="3977280"/>
          </a:xfrm>
          <a:prstGeom prst="rect">
            <a:avLst/>
          </a:prstGeom>
          <a:ln>
            <a:noFill/>
          </a:ln>
        </p:spPr>
      </p:pic>
      <p:pic>
        <p:nvPicPr>
          <p:cNvPr id="77" name="" descr=""/>
          <p:cNvPicPr/>
          <p:nvPr/>
        </p:nvPicPr>
        <p:blipFill>
          <a:blip r:embed="rId3"/>
          <a:stretch/>
        </p:blipFill>
        <p:spPr>
          <a:xfrm>
            <a:off x="2079000" y="1604520"/>
            <a:ext cx="4984920" cy="39772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7"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18"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4.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blipFill>
          <a:blip r:embed="rId2"/>
          <a:tile/>
        </a:blipFill>
      </p:bgPr>
    </p:bg>
    <p:spTree>
      <p:nvGrpSpPr>
        <p:cNvPr id="1" name=""/>
        <p:cNvGrpSpPr/>
        <p:nvPr/>
      </p:nvGrpSpPr>
      <p:grpSpPr>
        <a:xfrm>
          <a:off x="0" y="0"/>
          <a:ext cx="0" cy="0"/>
          <a:chOff x="0" y="0"/>
          <a:chExt cx="0" cy="0"/>
        </a:xfrm>
      </p:grpSpPr>
      <p:sp>
        <p:nvSpPr>
          <p:cNvPr id="0" name="CustomShape 1"/>
          <p:cNvSpPr/>
          <p:nvPr/>
        </p:nvSpPr>
        <p:spPr>
          <a:xfrm>
            <a:off x="0" y="1436040"/>
            <a:ext cx="9142200" cy="43920"/>
          </a:xfrm>
          <a:prstGeom prst="rect">
            <a:avLst/>
          </a:prstGeom>
          <a:solidFill>
            <a:srgbClr val="ffffff"/>
          </a:solidFill>
          <a:ln>
            <a:noFill/>
          </a:ln>
          <a:effectLst>
            <a:outerShdw algn="tl" blurRad="31750" dir="5400000" dist="10160" rotWithShape="0">
              <a:srgbClr val="000000">
                <a:alpha val="60000"/>
              </a:srgbClr>
            </a:outerShdw>
          </a:effectLst>
        </p:spPr>
        <p:style>
          <a:lnRef idx="2">
            <a:schemeClr val="accent1"/>
          </a:lnRef>
          <a:fillRef idx="1">
            <a:schemeClr val="accent1"/>
          </a:fillRef>
          <a:effectRef idx="0">
            <a:schemeClr val="accent1"/>
          </a:effectRef>
          <a:fontRef idx="minor"/>
        </p:style>
      </p:sp>
      <p:sp>
        <p:nvSpPr>
          <p:cNvPr id="1" name="CustomShape 2"/>
          <p:cNvSpPr/>
          <p:nvPr/>
        </p:nvSpPr>
        <p:spPr>
          <a:xfrm>
            <a:off x="0" y="0"/>
            <a:ext cx="9142200" cy="1432080"/>
          </a:xfrm>
          <a:prstGeom prst="rect">
            <a:avLst/>
          </a:prstGeom>
          <a:solidFill>
            <a:srgbClr val="000000"/>
          </a:solidFill>
          <a:ln>
            <a:noFill/>
          </a:ln>
        </p:spPr>
        <p:style>
          <a:lnRef idx="2">
            <a:schemeClr val="accent1"/>
          </a:lnRef>
          <a:fillRef idx="1">
            <a:schemeClr val="accent1"/>
          </a:fillRef>
          <a:effectRef idx="0">
            <a:schemeClr val="accent1"/>
          </a:effectRef>
          <a:fontRef idx="minor"/>
        </p:style>
      </p:sp>
      <p:sp>
        <p:nvSpPr>
          <p:cNvPr id="2" name="CustomShape 3"/>
          <p:cNvSpPr/>
          <p:nvPr/>
        </p:nvSpPr>
        <p:spPr>
          <a:xfrm>
            <a:off x="0" y="0"/>
            <a:ext cx="9142200" cy="5133600"/>
          </a:xfrm>
          <a:prstGeom prst="rect">
            <a:avLst/>
          </a:prstGeom>
          <a:solidFill>
            <a:srgbClr val="000000"/>
          </a:solidFill>
          <a:ln>
            <a:noFill/>
          </a:ln>
        </p:spPr>
        <p:style>
          <a:lnRef idx="2">
            <a:schemeClr val="accent1"/>
          </a:lnRef>
          <a:fillRef idx="1">
            <a:schemeClr val="accent1"/>
          </a:fillRef>
          <a:effectRef idx="0">
            <a:schemeClr val="accent1"/>
          </a:effectRef>
          <a:fontRef idx="minor"/>
        </p:style>
      </p:sp>
      <p:sp>
        <p:nvSpPr>
          <p:cNvPr id="3" name="CustomShape 4"/>
          <p:cNvSpPr/>
          <p:nvPr/>
        </p:nvSpPr>
        <p:spPr>
          <a:xfrm>
            <a:off x="0" y="5128200"/>
            <a:ext cx="9142200" cy="43920"/>
          </a:xfrm>
          <a:prstGeom prst="rect">
            <a:avLst/>
          </a:prstGeom>
          <a:solidFill>
            <a:srgbClr val="ffffff"/>
          </a:solidFill>
          <a:ln>
            <a:noFill/>
          </a:ln>
          <a:effectLst>
            <a:outerShdw algn="tl" blurRad="31750" dir="5400000" dist="10160" rotWithShape="0">
              <a:srgbClr val="000000">
                <a:alpha val="60000"/>
              </a:srgbClr>
            </a:outerShdw>
          </a:effectLst>
        </p:spPr>
        <p:style>
          <a:lnRef idx="2">
            <a:schemeClr val="accent1"/>
          </a:lnRef>
          <a:fillRef idx="1">
            <a:schemeClr val="accent1"/>
          </a:fillRef>
          <a:effectRef idx="0">
            <a:schemeClr val="accent1"/>
          </a:effectRef>
          <a:fontRef idx="minor"/>
        </p:style>
      </p:sp>
      <p:sp>
        <p:nvSpPr>
          <p:cNvPr id="4" name="PlaceHolder 5"/>
          <p:cNvSpPr>
            <a:spLocks noGrp="1"/>
          </p:cNvSpPr>
          <p:nvPr>
            <p:ph type="title"/>
          </p:nvPr>
        </p:nvSpPr>
        <p:spPr>
          <a:xfrm>
            <a:off x="457200" y="273600"/>
            <a:ext cx="8229240" cy="1144800"/>
          </a:xfrm>
          <a:prstGeom prst="rect">
            <a:avLst/>
          </a:prstGeom>
        </p:spPr>
        <p:txBody>
          <a:bodyPr lIns="0" rIns="0" tIns="0" bIns="0" anchor="ctr"/>
          <a:p>
            <a:pPr algn="ctr"/>
            <a:r>
              <a:rPr lang="hu-HU" sz="4400">
                <a:latin typeface="Arial"/>
              </a:rPr>
              <a:t>Címszöveg formátumának szerkesztése</a:t>
            </a:r>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hu-HU" sz="3200">
                <a:latin typeface="Arial"/>
              </a:rPr>
              <a:t>Vázlatszöveg formátumának szerkesztése</a:t>
            </a:r>
            <a:endParaRPr/>
          </a:p>
          <a:p>
            <a:pPr lvl="1">
              <a:buSzPct val="75000"/>
              <a:buFont typeface="StarSymbol"/>
              <a:buChar char=""/>
            </a:pPr>
            <a:r>
              <a:rPr lang="hu-HU" sz="2800">
                <a:latin typeface="Arial"/>
              </a:rPr>
              <a:t>Második vázlatszint</a:t>
            </a:r>
            <a:endParaRPr/>
          </a:p>
          <a:p>
            <a:pPr lvl="2">
              <a:buSzPct val="45000"/>
              <a:buFont typeface="StarSymbol"/>
              <a:buChar char=""/>
            </a:pPr>
            <a:r>
              <a:rPr lang="hu-HU" sz="2400">
                <a:latin typeface="Arial"/>
              </a:rPr>
              <a:t>Harmadik vázlatszint</a:t>
            </a:r>
            <a:endParaRPr/>
          </a:p>
          <a:p>
            <a:pPr lvl="3">
              <a:buSzPct val="75000"/>
              <a:buFont typeface="StarSymbol"/>
              <a:buChar char=""/>
            </a:pPr>
            <a:r>
              <a:rPr lang="hu-HU" sz="2000">
                <a:latin typeface="Arial"/>
              </a:rPr>
              <a:t>Negyedik vázlatszint</a:t>
            </a:r>
            <a:endParaRPr/>
          </a:p>
          <a:p>
            <a:pPr lvl="4">
              <a:buSzPct val="45000"/>
              <a:buFont typeface="StarSymbol"/>
              <a:buChar char=""/>
            </a:pPr>
            <a:r>
              <a:rPr lang="hu-HU" sz="2000">
                <a:latin typeface="Arial"/>
              </a:rPr>
              <a:t>Ötödik vázlatszint</a:t>
            </a:r>
            <a:endParaRPr/>
          </a:p>
          <a:p>
            <a:pPr lvl="5">
              <a:buSzPct val="45000"/>
              <a:buFont typeface="StarSymbol"/>
              <a:buChar char=""/>
            </a:pPr>
            <a:r>
              <a:rPr lang="hu-HU" sz="2000">
                <a:latin typeface="Arial"/>
              </a:rPr>
              <a:t>Hatodik vázlatszint</a:t>
            </a:r>
            <a:endParaRPr/>
          </a:p>
          <a:p>
            <a:pPr lvl="6">
              <a:buSzPct val="45000"/>
              <a:buFont typeface="StarSymbol"/>
              <a:buChar char=""/>
            </a:pPr>
            <a:r>
              <a:rPr lang="hu-HU" sz="2000">
                <a:latin typeface="Arial"/>
              </a:rPr>
              <a:t>Hetedik vázlatszint</a:t>
            </a:r>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blipFill>
          <a:blip r:embed="rId2"/>
          <a:tile/>
        </a:blipFill>
      </p:bgPr>
    </p:bg>
    <p:spTree>
      <p:nvGrpSpPr>
        <p:cNvPr id="1" name=""/>
        <p:cNvGrpSpPr/>
        <p:nvPr/>
      </p:nvGrpSpPr>
      <p:grpSpPr>
        <a:xfrm>
          <a:off x="0" y="0"/>
          <a:ext cx="0" cy="0"/>
          <a:chOff x="0" y="0"/>
          <a:chExt cx="0" cy="0"/>
        </a:xfrm>
      </p:grpSpPr>
      <p:sp>
        <p:nvSpPr>
          <p:cNvPr id="40" name="CustomShape 1"/>
          <p:cNvSpPr/>
          <p:nvPr/>
        </p:nvSpPr>
        <p:spPr>
          <a:xfrm>
            <a:off x="0" y="1436040"/>
            <a:ext cx="9142200" cy="43920"/>
          </a:xfrm>
          <a:prstGeom prst="rect">
            <a:avLst/>
          </a:prstGeom>
          <a:solidFill>
            <a:srgbClr val="ffffff"/>
          </a:solidFill>
          <a:ln>
            <a:noFill/>
          </a:ln>
          <a:effectLst>
            <a:outerShdw algn="tl" blurRad="31750" dir="5400000" dist="10160" rotWithShape="0">
              <a:srgbClr val="000000">
                <a:alpha val="60000"/>
              </a:srgbClr>
            </a:outerShdw>
          </a:effectLst>
        </p:spPr>
        <p:style>
          <a:lnRef idx="2">
            <a:schemeClr val="accent1"/>
          </a:lnRef>
          <a:fillRef idx="1">
            <a:schemeClr val="accent1"/>
          </a:fillRef>
          <a:effectRef idx="0">
            <a:schemeClr val="accent1"/>
          </a:effectRef>
          <a:fontRef idx="minor"/>
        </p:style>
      </p:sp>
      <p:sp>
        <p:nvSpPr>
          <p:cNvPr id="41" name="CustomShape 2"/>
          <p:cNvSpPr/>
          <p:nvPr/>
        </p:nvSpPr>
        <p:spPr>
          <a:xfrm>
            <a:off x="0" y="0"/>
            <a:ext cx="9142200" cy="1432080"/>
          </a:xfrm>
          <a:prstGeom prst="rect">
            <a:avLst/>
          </a:prstGeom>
          <a:solidFill>
            <a:srgbClr val="000000"/>
          </a:solidFill>
          <a:ln>
            <a:noFill/>
          </a:ln>
        </p:spPr>
        <p:style>
          <a:lnRef idx="2">
            <a:schemeClr val="accent1"/>
          </a:lnRef>
          <a:fillRef idx="1">
            <a:schemeClr val="accent1"/>
          </a:fillRef>
          <a:effectRef idx="0">
            <a:schemeClr val="accent1"/>
          </a:effectRef>
          <a:fontRef idx="minor"/>
        </p:style>
      </p:sp>
      <p:sp>
        <p:nvSpPr>
          <p:cNvPr id="42" name="PlaceHolder 3"/>
          <p:cNvSpPr>
            <a:spLocks noGrp="1"/>
          </p:cNvSpPr>
          <p:nvPr>
            <p:ph type="title"/>
          </p:nvPr>
        </p:nvSpPr>
        <p:spPr>
          <a:xfrm>
            <a:off x="457200" y="273600"/>
            <a:ext cx="8229240" cy="1144800"/>
          </a:xfrm>
          <a:prstGeom prst="rect">
            <a:avLst/>
          </a:prstGeom>
        </p:spPr>
        <p:txBody>
          <a:bodyPr lIns="0" rIns="0" tIns="0" bIns="0" anchor="ctr"/>
          <a:p>
            <a:pPr algn="ctr"/>
            <a:r>
              <a:rPr lang="hu-HU" sz="4400">
                <a:latin typeface="Arial"/>
              </a:rPr>
              <a:t>Címszöveg formátumának szerkesztése</a:t>
            </a:r>
            <a:endParaRPr/>
          </a:p>
        </p:txBody>
      </p:sp>
      <p:sp>
        <p:nvSpPr>
          <p:cNvPr id="43" name="PlaceHolder 4"/>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hu-HU" sz="3200">
                <a:latin typeface="Arial"/>
              </a:rPr>
              <a:t>Vázlatszöveg formátumának szerkesztése</a:t>
            </a:r>
            <a:endParaRPr/>
          </a:p>
          <a:p>
            <a:pPr lvl="1">
              <a:buSzPct val="75000"/>
              <a:buFont typeface="StarSymbol"/>
              <a:buChar char=""/>
            </a:pPr>
            <a:r>
              <a:rPr lang="hu-HU" sz="2800">
                <a:latin typeface="Arial"/>
              </a:rPr>
              <a:t>Második vázlatszint</a:t>
            </a:r>
            <a:endParaRPr/>
          </a:p>
          <a:p>
            <a:pPr lvl="2">
              <a:buSzPct val="45000"/>
              <a:buFont typeface="StarSymbol"/>
              <a:buChar char=""/>
            </a:pPr>
            <a:r>
              <a:rPr lang="hu-HU" sz="2400">
                <a:latin typeface="Arial"/>
              </a:rPr>
              <a:t>Harmadik vázlatszint</a:t>
            </a:r>
            <a:endParaRPr/>
          </a:p>
          <a:p>
            <a:pPr lvl="3">
              <a:buSzPct val="75000"/>
              <a:buFont typeface="StarSymbol"/>
              <a:buChar char=""/>
            </a:pPr>
            <a:r>
              <a:rPr lang="hu-HU" sz="2000">
                <a:latin typeface="Arial"/>
              </a:rPr>
              <a:t>Negyedik vázlatszint</a:t>
            </a:r>
            <a:endParaRPr/>
          </a:p>
          <a:p>
            <a:pPr lvl="4">
              <a:buSzPct val="45000"/>
              <a:buFont typeface="StarSymbol"/>
              <a:buChar char=""/>
            </a:pPr>
            <a:r>
              <a:rPr lang="hu-HU" sz="2000">
                <a:latin typeface="Arial"/>
              </a:rPr>
              <a:t>Ötödik vázlatszint</a:t>
            </a:r>
            <a:endParaRPr/>
          </a:p>
          <a:p>
            <a:pPr lvl="5">
              <a:buSzPct val="45000"/>
              <a:buFont typeface="StarSymbol"/>
              <a:buChar char=""/>
            </a:pPr>
            <a:r>
              <a:rPr lang="hu-HU" sz="2000">
                <a:latin typeface="Arial"/>
              </a:rPr>
              <a:t>Hatodik vázlatszint</a:t>
            </a:r>
            <a:endParaRPr/>
          </a:p>
          <a:p>
            <a:pPr lvl="6">
              <a:buSzPct val="45000"/>
              <a:buFont typeface="StarSymbol"/>
              <a:buChar char=""/>
            </a:pPr>
            <a:r>
              <a:rPr lang="hu-HU" sz="2000">
                <a:latin typeface="Arial"/>
              </a:rPr>
              <a:t>Hetedik vázlatszint</a:t>
            </a:r>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image" Target="../media/image14.jpeg"/><Relationship Id="rId2" Type="http://schemas.openxmlformats.org/officeDocument/2006/relationships/image" Target="../media/image15.jpeg"/><Relationship Id="rId3"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image" Target="../media/image8.png"/><Relationship Id="rId3" Type="http://schemas.openxmlformats.org/officeDocument/2006/relationships/image" Target="../media/image9.png"/><Relationship Id="rId4"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10.jpeg"/><Relationship Id="rId2" Type="http://schemas.openxmlformats.org/officeDocument/2006/relationships/image" Target="../media/image11.jpeg"/><Relationship Id="rId3"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12.gif"/><Relationship Id="rId2"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13.jpeg"/><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8" name="CustomShape 1"/>
          <p:cNvSpPr/>
          <p:nvPr/>
        </p:nvSpPr>
        <p:spPr>
          <a:xfrm>
            <a:off x="504000" y="2359080"/>
            <a:ext cx="8075520" cy="1671480"/>
          </a:xfrm>
          <a:prstGeom prst="rect">
            <a:avLst/>
          </a:prstGeom>
          <a:noFill/>
          <a:ln>
            <a:noFill/>
          </a:ln>
        </p:spPr>
        <p:style>
          <a:lnRef idx="0"/>
          <a:fillRef idx="0"/>
          <a:effectRef idx="0"/>
          <a:fontRef idx="minor"/>
        </p:style>
        <p:txBody>
          <a:bodyPr lIns="90000" rIns="45720" tIns="0" bIns="0"/>
          <a:p>
            <a:r>
              <a:rPr b="1" lang="hu-HU" sz="2000" strike="noStrike">
                <a:solidFill>
                  <a:srgbClr val="ff9900"/>
                </a:solidFill>
                <a:latin typeface="Cambria"/>
                <a:ea typeface="DejaVu Sans"/>
              </a:rPr>
              <a:t>Regional Seminar on Enforcement of Intellectual Property Rights</a:t>
            </a:r>
            <a:endParaRPr/>
          </a:p>
          <a:p>
            <a:r>
              <a:rPr b="1" lang="hu-HU" sz="2000" strike="noStrike">
                <a:solidFill>
                  <a:srgbClr val="ff9900"/>
                </a:solidFill>
                <a:latin typeface="Cambria"/>
                <a:ea typeface="DejaVu Sans"/>
              </a:rPr>
              <a:t>OHIM in cooperation with HIPO</a:t>
            </a:r>
            <a:endParaRPr/>
          </a:p>
          <a:p>
            <a:r>
              <a:rPr b="1" lang="hu-HU" sz="2000" strike="noStrike">
                <a:solidFill>
                  <a:srgbClr val="ff9900"/>
                </a:solidFill>
                <a:latin typeface="Cambria"/>
                <a:ea typeface="DejaVu Sans"/>
              </a:rPr>
              <a:t>Budapest</a:t>
            </a:r>
            <a:endParaRPr/>
          </a:p>
          <a:p>
            <a:r>
              <a:rPr b="1" lang="hu-HU" sz="2000" strike="noStrike">
                <a:solidFill>
                  <a:srgbClr val="ff9900"/>
                </a:solidFill>
                <a:latin typeface="Cambria"/>
                <a:ea typeface="DejaVu Sans"/>
              </a:rPr>
              <a:t>11-13 November 2015</a:t>
            </a:r>
            <a:endParaRPr/>
          </a:p>
        </p:txBody>
      </p:sp>
      <p:sp>
        <p:nvSpPr>
          <p:cNvPr id="79" name="CustomShape 2"/>
          <p:cNvSpPr/>
          <p:nvPr/>
        </p:nvSpPr>
        <p:spPr>
          <a:xfrm>
            <a:off x="504000" y="630360"/>
            <a:ext cx="7976160" cy="1456200"/>
          </a:xfrm>
          <a:prstGeom prst="rect">
            <a:avLst/>
          </a:prstGeom>
          <a:noFill/>
          <a:ln>
            <a:noFill/>
          </a:ln>
        </p:spPr>
        <p:style>
          <a:lnRef idx="0"/>
          <a:fillRef idx="0"/>
          <a:effectRef idx="0"/>
          <a:fontRef idx="minor"/>
        </p:style>
        <p:txBody>
          <a:bodyPr lIns="0" rIns="0" tIns="0" bIns="0" anchor="ctr"/>
          <a:p>
            <a:pPr>
              <a:lnSpc>
                <a:spcPct val="100000"/>
              </a:lnSpc>
            </a:pPr>
            <a:r>
              <a:rPr b="1" lang="hu-HU" sz="4700" strike="noStrike">
                <a:solidFill>
                  <a:srgbClr val="f07f09"/>
                </a:solidFill>
                <a:latin typeface="Calibri"/>
                <a:ea typeface="DejaVu Sans"/>
              </a:rPr>
              <a:t>Experiences of prosecuting online IP infringements</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2"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Modus Operandi – Copyright Act</a:t>
            </a:r>
            <a:endParaRPr/>
          </a:p>
        </p:txBody>
      </p:sp>
      <p:sp>
        <p:nvSpPr>
          <p:cNvPr id="103"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540000" tIns="91440" bIns="45000"/>
          <a:p>
            <a:pPr>
              <a:lnSpc>
                <a:spcPct val="100000"/>
              </a:lnSpc>
            </a:pPr>
            <a:endParaRPr/>
          </a:p>
          <a:p>
            <a:pPr>
              <a:lnSpc>
                <a:spcPct val="100000"/>
              </a:lnSpc>
              <a:buSzPct val="80000"/>
              <a:buFont typeface="Wingdings" charset="2"/>
              <a:buChar char=""/>
            </a:pPr>
            <a:r>
              <a:rPr i="1" lang="hu-HU" sz="2000" strike="noStrike">
                <a:solidFill>
                  <a:srgbClr val="baad8d"/>
                </a:solidFill>
                <a:latin typeface="Cambria"/>
                <a:ea typeface="DejaVu Sans"/>
              </a:rPr>
              <a:t>Section 16 paragraph (4)</a:t>
            </a:r>
            <a:endParaRPr/>
          </a:p>
          <a:p>
            <a:pPr algn="just">
              <a:lnSpc>
                <a:spcPct val="100000"/>
              </a:lnSpc>
            </a:pPr>
            <a:r>
              <a:rPr lang="hu-HU" sz="2000" strike="noStrike">
                <a:solidFill>
                  <a:srgbClr val="baad8d"/>
                </a:solidFill>
                <a:latin typeface="Cambria"/>
                <a:ea typeface="DejaVu Sans"/>
              </a:rPr>
              <a:t>Unless otherwise stipulated in this Act, authors are entitled to remuneration in return for granting permission to use their works. Remuneration must be in proportion to the income in connection with the use, barring any agreement to the contrary. Entitled persons must make explicit statements in order to waive remuneration. If the law requires a specific form for the validity of use contracts, the statement concerning the waiver of remuneration is also valid only in the specific form.</a:t>
            </a:r>
            <a:endParaRPr/>
          </a:p>
          <a:p>
            <a:pPr algn="just">
              <a:lnSpc>
                <a:spcPct val="100000"/>
              </a:lnSpc>
              <a:buSzPct val="80000"/>
              <a:buFont typeface="Wingdings" charset="2"/>
              <a:buChar char=""/>
            </a:pPr>
            <a:r>
              <a:rPr i="1" lang="hu-HU" sz="2000" strike="noStrike">
                <a:solidFill>
                  <a:srgbClr val="baad8d"/>
                </a:solidFill>
                <a:latin typeface="Cambria"/>
                <a:ea typeface="DejaVu Sans"/>
              </a:rPr>
              <a:t>Section 16 paragraph (6)</a:t>
            </a:r>
            <a:endParaRPr/>
          </a:p>
          <a:p>
            <a:pPr algn="just">
              <a:lnSpc>
                <a:spcPct val="100000"/>
              </a:lnSpc>
            </a:pPr>
            <a:r>
              <a:rPr lang="hu-HU" sz="2000" strike="noStrike">
                <a:solidFill>
                  <a:srgbClr val="baad8d"/>
                </a:solidFill>
                <a:latin typeface="Cambria"/>
                <a:ea typeface="DejaVu Sans"/>
              </a:rPr>
              <a:t>Use is construed illegitimate especially if the law or the entitled person does not grant authorization for it in a contract or if the user makes use of the work beyond the limits of its entitlement.</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4"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Modus Operandi – Copyright Act</a:t>
            </a:r>
            <a:endParaRPr/>
          </a:p>
        </p:txBody>
      </p:sp>
      <p:sp>
        <p:nvSpPr>
          <p:cNvPr id="105"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90000" tIns="91440" bIns="45000"/>
          <a:p>
            <a:pPr>
              <a:lnSpc>
                <a:spcPct val="100000"/>
              </a:lnSpc>
            </a:pPr>
            <a:r>
              <a:rPr i="1" lang="hu-HU" sz="2400" strike="noStrike">
                <a:solidFill>
                  <a:srgbClr val="baad8d"/>
                </a:solidFill>
                <a:latin typeface="Cambria"/>
                <a:ea typeface="DejaVu Sans"/>
              </a:rPr>
              <a:t>Section 17</a:t>
            </a:r>
            <a:endParaRPr/>
          </a:p>
          <a:p>
            <a:pPr>
              <a:lnSpc>
                <a:spcPct val="100000"/>
              </a:lnSpc>
            </a:pPr>
            <a:endParaRPr/>
          </a:p>
          <a:p>
            <a:pPr>
              <a:lnSpc>
                <a:spcPct val="100000"/>
              </a:lnSpc>
            </a:pPr>
            <a:r>
              <a:rPr lang="hu-HU" sz="2400" strike="noStrike">
                <a:solidFill>
                  <a:srgbClr val="baad8d"/>
                </a:solidFill>
                <a:latin typeface="Cambria"/>
                <a:ea typeface="DejaVu Sans"/>
              </a:rPr>
              <a:t>The following, in particular, are considered uses of a work.</a:t>
            </a:r>
            <a:endParaRPr/>
          </a:p>
          <a:p>
            <a:pPr>
              <a:lnSpc>
                <a:spcPct val="100000"/>
              </a:lnSpc>
            </a:pPr>
            <a:r>
              <a:rPr lang="hu-HU" sz="2400" strike="noStrike">
                <a:solidFill>
                  <a:srgbClr val="baad8d"/>
                </a:solidFill>
                <a:latin typeface="Cambria"/>
                <a:ea typeface="DejaVu Sans"/>
              </a:rPr>
              <a:t>a) Reproduction of a work </a:t>
            </a:r>
            <a:endParaRPr/>
          </a:p>
          <a:p>
            <a:pPr>
              <a:lnSpc>
                <a:spcPct val="100000"/>
              </a:lnSpc>
            </a:pPr>
            <a:r>
              <a:rPr lang="hu-HU" sz="2400" strike="noStrike">
                <a:solidFill>
                  <a:srgbClr val="baad8d"/>
                </a:solidFill>
                <a:latin typeface="Cambria"/>
                <a:ea typeface="DejaVu Sans"/>
              </a:rPr>
              <a:t>b) Distribution of a work </a:t>
            </a:r>
            <a:endParaRPr/>
          </a:p>
          <a:p>
            <a:pPr>
              <a:lnSpc>
                <a:spcPct val="100000"/>
              </a:lnSpc>
            </a:pPr>
            <a:r>
              <a:rPr lang="hu-HU" sz="2400" strike="noStrike">
                <a:solidFill>
                  <a:srgbClr val="baad8d"/>
                </a:solidFill>
                <a:latin typeface="Cambria"/>
                <a:ea typeface="DejaVu Sans"/>
              </a:rPr>
              <a:t>c) Public performance </a:t>
            </a:r>
            <a:endParaRPr/>
          </a:p>
          <a:p>
            <a:pPr>
              <a:lnSpc>
                <a:spcPct val="100000"/>
              </a:lnSpc>
            </a:pPr>
            <a:r>
              <a:rPr lang="hu-HU" sz="2400" strike="noStrike">
                <a:solidFill>
                  <a:srgbClr val="baad8d"/>
                </a:solidFill>
                <a:latin typeface="Cambria"/>
                <a:ea typeface="DejaVu Sans"/>
              </a:rPr>
              <a:t>d) Presentation to the public by broadcast or some other manner </a:t>
            </a:r>
            <a:endParaRPr/>
          </a:p>
          <a:p>
            <a:pPr>
              <a:lnSpc>
                <a:spcPct val="100000"/>
              </a:lnSpc>
            </a:pPr>
            <a:r>
              <a:rPr lang="hu-HU" sz="2400" strike="noStrike">
                <a:solidFill>
                  <a:srgbClr val="baad8d"/>
                </a:solidFill>
                <a:latin typeface="Cambria"/>
                <a:ea typeface="DejaVu Sans"/>
              </a:rPr>
              <a:t>e) Retransmitting broadcast works to the public through an organization other than the original (Section 28)</a:t>
            </a:r>
            <a:endParaRPr/>
          </a:p>
          <a:p>
            <a:pPr>
              <a:lnSpc>
                <a:spcPct val="100000"/>
              </a:lnSpc>
            </a:pPr>
            <a:r>
              <a:rPr lang="hu-HU" sz="2400" strike="noStrike">
                <a:solidFill>
                  <a:srgbClr val="baad8d"/>
                </a:solidFill>
                <a:latin typeface="Cambria"/>
                <a:ea typeface="DejaVu Sans"/>
              </a:rPr>
              <a:t>f) Adaptation </a:t>
            </a:r>
            <a:endParaRPr/>
          </a:p>
          <a:p>
            <a:pPr>
              <a:lnSpc>
                <a:spcPct val="100000"/>
              </a:lnSpc>
            </a:pPr>
            <a:r>
              <a:rPr lang="hu-HU" sz="2400" strike="noStrike">
                <a:solidFill>
                  <a:srgbClr val="baad8d"/>
                </a:solidFill>
                <a:latin typeface="Cambria"/>
                <a:ea typeface="DejaVu Sans"/>
              </a:rPr>
              <a:t>g) Exhibition </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6"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Modus operandi – Copyright Act</a:t>
            </a:r>
            <a:endParaRPr/>
          </a:p>
        </p:txBody>
      </p:sp>
      <p:sp>
        <p:nvSpPr>
          <p:cNvPr id="107"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540000" tIns="91440" bIns="45000"/>
          <a:p>
            <a:pPr>
              <a:lnSpc>
                <a:spcPct val="100000"/>
              </a:lnSpc>
            </a:pPr>
            <a:endParaRPr/>
          </a:p>
          <a:p>
            <a:pPr>
              <a:lnSpc>
                <a:spcPct val="100000"/>
              </a:lnSpc>
            </a:pPr>
            <a:r>
              <a:rPr i="1" lang="hu-HU" sz="2400" strike="noStrike">
                <a:solidFill>
                  <a:srgbClr val="baad8d"/>
                </a:solidFill>
                <a:latin typeface="Cambria"/>
                <a:ea typeface="DejaVu Sans"/>
              </a:rPr>
              <a:t>Section 18 paragraph (2) – </a:t>
            </a:r>
            <a:r>
              <a:rPr i="1" lang="hu-HU" sz="2400" strike="noStrike" u="sng">
                <a:solidFill>
                  <a:srgbClr val="baad8d"/>
                </a:solidFill>
                <a:latin typeface="Cambria"/>
                <a:ea typeface="DejaVu Sans"/>
              </a:rPr>
              <a:t>reproduction</a:t>
            </a:r>
            <a:endParaRPr/>
          </a:p>
          <a:p>
            <a:pPr algn="just">
              <a:lnSpc>
                <a:spcPct val="100000"/>
              </a:lnSpc>
            </a:pPr>
            <a:endParaRPr/>
          </a:p>
          <a:p>
            <a:pPr algn="just">
              <a:lnSpc>
                <a:spcPct val="100000"/>
              </a:lnSpc>
            </a:pPr>
            <a:r>
              <a:rPr i="1" lang="hu-HU" sz="2400" strike="noStrike">
                <a:solidFill>
                  <a:srgbClr val="baad8d"/>
                </a:solidFill>
                <a:latin typeface="Cambria"/>
                <a:ea typeface="DejaVu Sans"/>
              </a:rPr>
              <a:t>     </a:t>
            </a:r>
            <a:r>
              <a:rPr lang="hu-HU" sz="2400" strike="noStrike">
                <a:solidFill>
                  <a:srgbClr val="baad8d"/>
                </a:solidFill>
                <a:latin typeface="Cambria"/>
                <a:ea typeface="DejaVu Sans"/>
              </a:rPr>
              <a:t>Reproduction of works includes mechanical (print) or magnetic recording, recording on film or copying; making sound or video recordings; recording for public transmission by broadcast or cable; storing works digitally on electronic media; and producing works that have been transmitted over computer networks in a material form. In the case of architectural works, reproduction incorporates the execution of the work recorded in the plan as well as subsequent construction.</a:t>
            </a: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8"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r>
              <a:rPr b="1" lang="hu-HU" sz="4500" strike="noStrike">
                <a:solidFill>
                  <a:srgbClr val="f97f00"/>
                </a:solidFill>
                <a:latin typeface="Calibri"/>
                <a:ea typeface="DejaVu Sans"/>
              </a:rPr>
              <a:t>Modus Operandi – Copyright Act</a:t>
            </a:r>
            <a:endParaRPr/>
          </a:p>
          <a:p>
            <a:pPr algn="ctr">
              <a:lnSpc>
                <a:spcPct val="100000"/>
              </a:lnSpc>
            </a:pPr>
            <a:endParaRPr/>
          </a:p>
        </p:txBody>
      </p:sp>
      <p:sp>
        <p:nvSpPr>
          <p:cNvPr id="109"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540000" tIns="91440" bIns="45000" anchor="ctr"/>
          <a:p>
            <a:pPr>
              <a:lnSpc>
                <a:spcPct val="100000"/>
              </a:lnSpc>
            </a:pPr>
            <a:endParaRPr/>
          </a:p>
          <a:p>
            <a:pPr>
              <a:lnSpc>
                <a:spcPct val="100000"/>
              </a:lnSpc>
            </a:pPr>
            <a:r>
              <a:rPr i="1" lang="hu-HU" sz="2400" strike="noStrike">
                <a:solidFill>
                  <a:srgbClr val="baad8d"/>
                </a:solidFill>
                <a:latin typeface="Cambria"/>
                <a:ea typeface="DejaVu Sans"/>
              </a:rPr>
              <a:t>    </a:t>
            </a:r>
            <a:r>
              <a:rPr i="1" lang="hu-HU" sz="2400" strike="noStrike">
                <a:solidFill>
                  <a:srgbClr val="baad8d"/>
                </a:solidFill>
                <a:latin typeface="Cambria"/>
                <a:ea typeface="DejaVu Sans"/>
              </a:rPr>
              <a:t>Section 26 paragraph (8)  – </a:t>
            </a:r>
            <a:r>
              <a:rPr i="1" lang="hu-HU" sz="2400" strike="noStrike" u="sng">
                <a:solidFill>
                  <a:srgbClr val="baad8d"/>
                </a:solidFill>
                <a:latin typeface="Cambria"/>
                <a:ea typeface="DejaVu Sans"/>
              </a:rPr>
              <a:t>communication to the public</a:t>
            </a:r>
            <a:endParaRPr/>
          </a:p>
          <a:p>
            <a:pPr>
              <a:lnSpc>
                <a:spcPct val="100000"/>
              </a:lnSpc>
            </a:pPr>
            <a:r>
              <a:rPr lang="hu-HU" sz="2400" strike="noStrike">
                <a:solidFill>
                  <a:srgbClr val="baad8d"/>
                </a:solidFill>
                <a:latin typeface="Cambria"/>
                <a:ea typeface="DejaVu Sans"/>
              </a:rPr>
              <a:t>   </a:t>
            </a:r>
            <a:endParaRPr/>
          </a:p>
          <a:p>
            <a:pPr algn="just">
              <a:lnSpc>
                <a:spcPct val="100000"/>
              </a:lnSpc>
            </a:pPr>
            <a:r>
              <a:rPr lang="hu-HU" sz="2400" strike="noStrike">
                <a:solidFill>
                  <a:srgbClr val="baad8d"/>
                </a:solidFill>
                <a:latin typeface="Cambria"/>
                <a:ea typeface="DejaVu Sans"/>
              </a:rPr>
              <a:t>    </a:t>
            </a:r>
            <a:r>
              <a:rPr lang="hu-HU" sz="2400" strike="noStrike">
                <a:solidFill>
                  <a:srgbClr val="baad8d"/>
                </a:solidFill>
                <a:latin typeface="Cambria"/>
                <a:ea typeface="DejaVu Sans"/>
              </a:rPr>
              <a:t>Authors also have the exclusive right to transmit their works to the public in manners other than broadcasting or those specified in Subsection (7), and they also have the exclusive right to authorize other persons to do so. This right extends, in particular, to the case in which works are made accessible to the public by cable or by any other means or in any other manner in a way in which the members of the public can determine individually the time and place of access.</a:t>
            </a:r>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0"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Modus operandi – Copyright Act</a:t>
            </a:r>
            <a:endParaRPr/>
          </a:p>
        </p:txBody>
      </p:sp>
      <p:sp>
        <p:nvSpPr>
          <p:cNvPr id="111"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540000" tIns="91440" bIns="45000"/>
          <a:p>
            <a:pPr>
              <a:lnSpc>
                <a:spcPct val="100000"/>
              </a:lnSpc>
            </a:pPr>
            <a:endParaRPr/>
          </a:p>
          <a:p>
            <a:pPr>
              <a:lnSpc>
                <a:spcPct val="100000"/>
              </a:lnSpc>
            </a:pPr>
            <a:r>
              <a:rPr i="1" lang="hu-HU" sz="2200" strike="noStrike">
                <a:solidFill>
                  <a:srgbClr val="baad8d"/>
                </a:solidFill>
                <a:latin typeface="Cambria"/>
                <a:ea typeface="DejaVu Sans"/>
              </a:rPr>
              <a:t>   </a:t>
            </a:r>
            <a:r>
              <a:rPr i="1" lang="hu-HU" sz="2200" strike="noStrike">
                <a:solidFill>
                  <a:srgbClr val="baad8d"/>
                </a:solidFill>
                <a:latin typeface="Cambria"/>
                <a:ea typeface="DejaVu Sans"/>
              </a:rPr>
              <a:t>Section 35 paragraph (1) </a:t>
            </a:r>
            <a:endParaRPr/>
          </a:p>
          <a:p>
            <a:pPr>
              <a:lnSpc>
                <a:spcPct val="100000"/>
              </a:lnSpc>
            </a:pPr>
            <a:r>
              <a:rPr lang="hu-HU" sz="2200" strike="noStrike">
                <a:solidFill>
                  <a:srgbClr val="baad8d"/>
                </a:solidFill>
                <a:latin typeface="Cambria"/>
                <a:ea typeface="DejaVu Sans"/>
              </a:rPr>
              <a:t>   </a:t>
            </a:r>
            <a:endParaRPr/>
          </a:p>
          <a:p>
            <a:pPr algn="just">
              <a:lnSpc>
                <a:spcPct val="100000"/>
              </a:lnSpc>
            </a:pPr>
            <a:r>
              <a:rPr lang="hu-HU" sz="2200" strike="noStrike">
                <a:solidFill>
                  <a:srgbClr val="baad8d"/>
                </a:solidFill>
                <a:latin typeface="Cambria"/>
                <a:ea typeface="DejaVu Sans"/>
              </a:rPr>
              <a:t>   </a:t>
            </a:r>
            <a:r>
              <a:rPr lang="hu-HU" sz="2200" strike="noStrike">
                <a:solidFill>
                  <a:srgbClr val="baad8d"/>
                </a:solidFill>
                <a:latin typeface="Cambria"/>
                <a:ea typeface="DejaVu Sans"/>
              </a:rPr>
              <a:t>Any natural person is entitled to make copies of works for private purposes if such activity does not serve to generate or increase income in any way or form. This provision does not apply to architectural works, technical structures, software, computer-operated data banks, and the recording of public performances of works on video or audio media. Sheet music may not be reproduced by means of reproduction [Subsection (1) of Section 21] for private purposes even in the cases described in Paragraphs b)-d) of Subsection (4) below.</a:t>
            </a:r>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2"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Modus operandi </a:t>
            </a:r>
            <a:endParaRPr/>
          </a:p>
        </p:txBody>
      </p:sp>
      <p:sp>
        <p:nvSpPr>
          <p:cNvPr id="113"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90000" tIns="91440" bIns="45000"/>
          <a:p>
            <a:pPr>
              <a:lnSpc>
                <a:spcPct val="100000"/>
              </a:lnSpc>
            </a:pPr>
            <a:r>
              <a:rPr i="1" lang="hu-HU" sz="3000" strike="noStrike" u="sng">
                <a:solidFill>
                  <a:srgbClr val="baad8d"/>
                </a:solidFill>
                <a:latin typeface="Cambria"/>
                <a:ea typeface="DejaVu Sans"/>
              </a:rPr>
              <a:t>Uploading a protected IP work</a:t>
            </a:r>
            <a:endParaRPr/>
          </a:p>
          <a:p>
            <a:pPr>
              <a:lnSpc>
                <a:spcPct val="100000"/>
              </a:lnSpc>
            </a:pPr>
            <a:r>
              <a:rPr i="1" lang="hu-HU" sz="3200" strike="noStrike" u="sng">
                <a:solidFill>
                  <a:srgbClr val="baad8d"/>
                </a:solidFill>
                <a:latin typeface="Cambria"/>
                <a:ea typeface="DejaVu Sans"/>
              </a:rPr>
              <a:t> </a:t>
            </a:r>
            <a:r>
              <a:rPr lang="hu-HU" sz="3200" strike="noStrike">
                <a:solidFill>
                  <a:srgbClr val="baad8d"/>
                </a:solidFill>
                <a:latin typeface="Cambria"/>
                <a:ea typeface="DejaVu Sans"/>
              </a:rPr>
              <a:t> </a:t>
            </a:r>
            <a:endParaRPr/>
          </a:p>
          <a:p>
            <a:pPr>
              <a:lnSpc>
                <a:spcPct val="100000"/>
              </a:lnSpc>
              <a:buSzPct val="80000"/>
              <a:buFont typeface="Wingdings 2" charset="2"/>
              <a:buChar char=""/>
            </a:pPr>
            <a:r>
              <a:rPr lang="hu-HU" sz="3200" strike="noStrike">
                <a:solidFill>
                  <a:srgbClr val="baad8d"/>
                </a:solidFill>
                <a:latin typeface="Cambria"/>
                <a:ea typeface="DejaVu Sans"/>
              </a:rPr>
              <a:t>reproduction</a:t>
            </a:r>
            <a:endParaRPr/>
          </a:p>
          <a:p>
            <a:pPr>
              <a:lnSpc>
                <a:spcPct val="100000"/>
              </a:lnSpc>
              <a:buSzPct val="80000"/>
              <a:buFont typeface="Wingdings 2" charset="2"/>
              <a:buChar char=""/>
            </a:pPr>
            <a:r>
              <a:rPr lang="hu-HU" sz="3200" strike="noStrike">
                <a:solidFill>
                  <a:srgbClr val="baad8d"/>
                </a:solidFill>
                <a:latin typeface="Cambria"/>
                <a:ea typeface="DejaVu Sans"/>
              </a:rPr>
              <a:t>communication to the public</a:t>
            </a:r>
            <a:endParaRPr/>
          </a:p>
          <a:p>
            <a:pPr>
              <a:lnSpc>
                <a:spcPct val="100000"/>
              </a:lnSpc>
            </a:pPr>
            <a:endParaRPr/>
          </a:p>
          <a:p>
            <a:pPr>
              <a:lnSpc>
                <a:spcPct val="100000"/>
              </a:lnSpc>
            </a:pPr>
            <a:r>
              <a:rPr i="1" lang="hu-HU" sz="3000" strike="noStrike" u="sng">
                <a:solidFill>
                  <a:srgbClr val="baad8d"/>
                </a:solidFill>
                <a:latin typeface="Cambria"/>
                <a:ea typeface="DejaVu Sans"/>
              </a:rPr>
              <a:t>Downloading a protected IP work </a:t>
            </a:r>
            <a:endParaRPr/>
          </a:p>
          <a:p>
            <a:pPr>
              <a:lnSpc>
                <a:spcPct val="100000"/>
              </a:lnSpc>
            </a:pPr>
            <a:endParaRPr/>
          </a:p>
          <a:p>
            <a:pPr>
              <a:lnSpc>
                <a:spcPct val="100000"/>
              </a:lnSpc>
              <a:buSzPct val="80000"/>
              <a:buFont typeface="Wingdings" charset="2"/>
              <a:buChar char=""/>
            </a:pPr>
            <a:r>
              <a:rPr lang="hu-HU" sz="3200" strike="noStrike">
                <a:solidFill>
                  <a:srgbClr val="baad8d"/>
                </a:solidFill>
                <a:latin typeface="Cambria"/>
                <a:ea typeface="DejaVu Sans"/>
              </a:rPr>
              <a:t>reproduction </a:t>
            </a:r>
            <a:endParaRPr/>
          </a:p>
          <a:p>
            <a:pPr>
              <a:lnSpc>
                <a:spcPct val="100000"/>
              </a:lnSpc>
            </a:pPr>
            <a:r>
              <a:rPr lang="hu-HU" sz="3200" strike="noStrike">
                <a:solidFill>
                  <a:srgbClr val="baad8d"/>
                </a:solidFill>
                <a:latin typeface="Cambria"/>
                <a:ea typeface="DejaVu Sans"/>
              </a:rPr>
              <a:t>    </a:t>
            </a: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p:txBody>
      </p:sp>
      <p:pic>
        <p:nvPicPr>
          <p:cNvPr id="114" name="Kép 3" descr=""/>
          <p:cNvPicPr/>
          <p:nvPr/>
        </p:nvPicPr>
        <p:blipFill>
          <a:blip r:embed="rId1"/>
          <a:stretch/>
        </p:blipFill>
        <p:spPr>
          <a:xfrm>
            <a:off x="6120000" y="4437000"/>
            <a:ext cx="2365560" cy="1609560"/>
          </a:xfrm>
          <a:prstGeom prst="rect">
            <a:avLst/>
          </a:prstGeom>
          <a:ln>
            <a:noFill/>
          </a:ln>
        </p:spPr>
      </p:pic>
      <p:pic>
        <p:nvPicPr>
          <p:cNvPr id="115" name="Kép 4" descr=""/>
          <p:cNvPicPr/>
          <p:nvPr/>
        </p:nvPicPr>
        <p:blipFill>
          <a:blip r:embed="rId2"/>
          <a:stretch/>
        </p:blipFill>
        <p:spPr>
          <a:xfrm>
            <a:off x="6372360" y="2061000"/>
            <a:ext cx="1942560" cy="1942560"/>
          </a:xfrm>
          <a:prstGeom prst="rect">
            <a:avLst/>
          </a:prstGeom>
          <a:ln>
            <a:noFill/>
          </a:ln>
        </p:spPr>
      </p:pic>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6"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r>
              <a:rPr b="1" lang="hu-HU" sz="4500" strike="noStrike">
                <a:solidFill>
                  <a:srgbClr val="f97f00"/>
                </a:solidFill>
                <a:latin typeface="Calibri"/>
                <a:ea typeface="DejaVu Sans"/>
              </a:rPr>
              <a:t>Modus operandi </a:t>
            </a:r>
            <a:endParaRPr/>
          </a:p>
          <a:p>
            <a:pPr algn="ctr">
              <a:lnSpc>
                <a:spcPct val="100000"/>
              </a:lnSpc>
            </a:pPr>
            <a:r>
              <a:rPr b="1" lang="hu-HU" sz="4500" strike="noStrike">
                <a:solidFill>
                  <a:srgbClr val="f97f00"/>
                </a:solidFill>
                <a:latin typeface="Calibri"/>
                <a:ea typeface="DejaVu Sans"/>
              </a:rPr>
              <a:t>Ring of perpetrators</a:t>
            </a:r>
            <a:endParaRPr/>
          </a:p>
        </p:txBody>
      </p:sp>
      <p:sp>
        <p:nvSpPr>
          <p:cNvPr id="117"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540000" tIns="91440" bIns="45000"/>
          <a:p>
            <a:pPr>
              <a:lnSpc>
                <a:spcPct val="100000"/>
              </a:lnSpc>
            </a:pPr>
            <a:endParaRPr/>
          </a:p>
          <a:p>
            <a:pPr algn="just">
              <a:lnSpc>
                <a:spcPct val="100000"/>
              </a:lnSpc>
              <a:buSzPct val="80000"/>
              <a:buFont typeface="Wingdings 2" charset="2"/>
              <a:buChar char=""/>
            </a:pPr>
            <a:r>
              <a:rPr lang="hu-HU" sz="2400" strike="noStrike">
                <a:solidFill>
                  <a:srgbClr val="baad8d"/>
                </a:solidFill>
                <a:latin typeface="Cambria"/>
                <a:ea typeface="DejaVu Sans"/>
              </a:rPr>
              <a:t>100% uploaders </a:t>
            </a:r>
            <a:endParaRPr/>
          </a:p>
          <a:p>
            <a:pPr algn="just">
              <a:lnSpc>
                <a:spcPct val="100000"/>
              </a:lnSpc>
              <a:buSzPct val="80000"/>
              <a:buFont typeface="Wingdings 2" charset="2"/>
              <a:buChar char=""/>
            </a:pPr>
            <a:r>
              <a:rPr lang="hu-HU" sz="2400" strike="noStrike">
                <a:solidFill>
                  <a:srgbClr val="baad8d"/>
                </a:solidFill>
                <a:latin typeface="Cambria"/>
                <a:ea typeface="DejaVu Sans"/>
              </a:rPr>
              <a:t>Makers, operators, givers of central, tracker- and seed-servers</a:t>
            </a:r>
            <a:endParaRPr/>
          </a:p>
          <a:p>
            <a:pPr algn="just">
              <a:lnSpc>
                <a:spcPct val="100000"/>
              </a:lnSpc>
              <a:buSzPct val="80000"/>
              <a:buFont typeface="Wingdings 2" charset="2"/>
              <a:buChar char=""/>
            </a:pPr>
            <a:r>
              <a:rPr lang="hu-HU" sz="2400" strike="noStrike">
                <a:solidFill>
                  <a:srgbClr val="baad8d"/>
                </a:solidFill>
                <a:latin typeface="Cambria"/>
                <a:ea typeface="DejaVu Sans"/>
              </a:rPr>
              <a:t>Administrators</a:t>
            </a:r>
            <a:endParaRPr/>
          </a:p>
          <a:p>
            <a:pPr algn="just">
              <a:lnSpc>
                <a:spcPct val="100000"/>
              </a:lnSpc>
              <a:buSzPct val="80000"/>
              <a:buFont typeface="Wingdings 2" charset="2"/>
              <a:buChar char=""/>
            </a:pPr>
            <a:r>
              <a:rPr lang="hu-HU" sz="2400" strike="noStrike">
                <a:solidFill>
                  <a:srgbClr val="baad8d"/>
                </a:solidFill>
                <a:latin typeface="Cambria"/>
                <a:ea typeface="DejaVu Sans"/>
              </a:rPr>
              <a:t>Hosting providers</a:t>
            </a:r>
            <a:endParaRPr/>
          </a:p>
          <a:p>
            <a:pPr algn="just">
              <a:lnSpc>
                <a:spcPct val="100000"/>
              </a:lnSpc>
              <a:buSzPct val="80000"/>
              <a:buFont typeface="Wingdings 2" charset="2"/>
              <a:buChar char=""/>
            </a:pPr>
            <a:r>
              <a:rPr lang="hu-HU" sz="2400" strike="noStrike">
                <a:solidFill>
                  <a:srgbClr val="baad8d"/>
                </a:solidFill>
                <a:latin typeface="Cambria"/>
                <a:ea typeface="DejaVu Sans"/>
              </a:rPr>
              <a:t>Owners of the domains</a:t>
            </a:r>
            <a:endParaRPr/>
          </a:p>
          <a:p>
            <a:pPr>
              <a:lnSpc>
                <a:spcPct val="100000"/>
              </a:lnSpc>
            </a:pPr>
            <a:endParaRPr/>
          </a:p>
          <a:p>
            <a:pPr>
              <a:lnSpc>
                <a:spcPct val="100000"/>
              </a:lnSpc>
            </a:pPr>
            <a:r>
              <a:rPr lang="hu-HU" sz="2400" strike="noStrike">
                <a:solidFill>
                  <a:srgbClr val="f07f09"/>
                </a:solidFill>
                <a:latin typeface="Cambria"/>
                <a:ea typeface="DejaVu Sans"/>
              </a:rPr>
              <a:t>BUT:</a:t>
            </a:r>
            <a:endParaRPr/>
          </a:p>
          <a:p>
            <a:pPr algn="just">
              <a:lnSpc>
                <a:spcPct val="100000"/>
              </a:lnSpc>
            </a:pPr>
            <a:r>
              <a:rPr lang="hu-HU" sz="2400" strike="noStrike">
                <a:solidFill>
                  <a:srgbClr val="baad8d"/>
                </a:solidFill>
                <a:latin typeface="Cambria"/>
                <a:ea typeface="DejaVu Sans"/>
              </a:rPr>
              <a:t>    </a:t>
            </a:r>
            <a:r>
              <a:rPr i="1" lang="hu-HU" sz="2400" strike="noStrike">
                <a:solidFill>
                  <a:srgbClr val="baad8d"/>
                </a:solidFill>
                <a:latin typeface="Cambria"/>
                <a:ea typeface="DejaVu Sans"/>
              </a:rPr>
              <a:t>Aiders and abettors (accomplices) must be aware of the infringement, as they facilitate the communication of protected IP works to the public without permission.</a:t>
            </a:r>
            <a:endParaRPr/>
          </a:p>
          <a:p>
            <a:pPr>
              <a:lnSpc>
                <a:spcPct val="100000"/>
              </a:lnSpc>
            </a:pPr>
            <a:endParaRPr/>
          </a:p>
          <a:p>
            <a:pPr>
              <a:lnSpc>
                <a:spcPct val="100000"/>
              </a:lnSpc>
            </a:pPr>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8"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What about home users?</a:t>
            </a:r>
            <a:endParaRPr/>
          </a:p>
        </p:txBody>
      </p:sp>
      <p:sp>
        <p:nvSpPr>
          <p:cNvPr id="119"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540000" tIns="91440" bIns="45000"/>
          <a:p>
            <a:pPr>
              <a:lnSpc>
                <a:spcPct val="100000"/>
              </a:lnSpc>
            </a:pPr>
            <a:endParaRPr/>
          </a:p>
          <a:p>
            <a:pPr algn="just">
              <a:lnSpc>
                <a:spcPct val="100000"/>
              </a:lnSpc>
            </a:pPr>
            <a:r>
              <a:rPr lang="hu-HU" sz="2000" strike="noStrike">
                <a:solidFill>
                  <a:srgbClr val="baad8d"/>
                </a:solidFill>
                <a:latin typeface="Cambria"/>
                <a:ea typeface="DejaVu Sans"/>
              </a:rPr>
              <a:t>Copymakers who act for a private purpose (downloaders, reproducers) do not commit any offences, in case their activity is not intended for earning or increasing income even in an indirect manner. </a:t>
            </a:r>
            <a:endParaRPr/>
          </a:p>
          <a:p>
            <a:pPr algn="just">
              <a:lnSpc>
                <a:spcPct val="100000"/>
              </a:lnSpc>
            </a:pPr>
            <a:endParaRPr/>
          </a:p>
          <a:p>
            <a:pPr algn="just">
              <a:lnSpc>
                <a:spcPct val="100000"/>
              </a:lnSpc>
              <a:buSzPct val="45000"/>
              <a:buFont typeface="StarSymbol"/>
              <a:buChar char="l"/>
            </a:pPr>
            <a:r>
              <a:rPr lang="hu-HU" sz="2000" strike="noStrike">
                <a:solidFill>
                  <a:srgbClr val="baad8d"/>
                </a:solidFill>
                <a:latin typeface="Cambria"/>
                <a:ea typeface="DejaVu Sans"/>
              </a:rPr>
              <a:t>Except in relation to architectural works, technical structures, software, computer-operated data banks, and the recording of public performances of works on video or audio media. [Copyright Act 35.§ (1).]</a:t>
            </a:r>
            <a:endParaRPr/>
          </a:p>
          <a:p>
            <a:pPr algn="just">
              <a:lnSpc>
                <a:spcPct val="100000"/>
              </a:lnSpc>
            </a:pPr>
            <a:endParaRPr/>
          </a:p>
          <a:p>
            <a:pPr algn="just">
              <a:lnSpc>
                <a:spcPct val="100000"/>
              </a:lnSpc>
            </a:pPr>
            <a:r>
              <a:rPr lang="hu-HU" sz="2000" strike="noStrike">
                <a:solidFill>
                  <a:srgbClr val="baad8d"/>
                </a:solidFill>
                <a:latin typeface="Cambria"/>
                <a:ea typeface="DejaVu Sans"/>
              </a:rPr>
              <a:t>By pursuing home users proceedings may become mass and pointless. The purpose of the legislator was not this, but according to TRIPS convention the persecution of commercial scale piracy.</a:t>
            </a:r>
            <a:r>
              <a:rPr lang="hu-HU" sz="3000" strike="noStrike">
                <a:solidFill>
                  <a:srgbClr val="baad8d"/>
                </a:solidFill>
                <a:latin typeface="Cambria"/>
                <a:ea typeface="DejaVu Sans"/>
              </a:rPr>
              <a:t> </a:t>
            </a:r>
            <a:endParaRPr/>
          </a:p>
        </p:txBody>
      </p:sp>
    </p:spTree>
  </p:cSld>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0"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What about downloaders?</a:t>
            </a:r>
            <a:endParaRPr/>
          </a:p>
        </p:txBody>
      </p:sp>
      <p:sp>
        <p:nvSpPr>
          <p:cNvPr id="121"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540000" tIns="91440" bIns="45000"/>
          <a:p>
            <a:pPr>
              <a:lnSpc>
                <a:spcPct val="100000"/>
              </a:lnSpc>
            </a:pPr>
            <a:r>
              <a:rPr lang="hu-HU" sz="3200" strike="noStrike">
                <a:solidFill>
                  <a:srgbClr val="fbcc9a"/>
                </a:solidFill>
                <a:latin typeface="Cambria"/>
                <a:ea typeface="DejaVu Sans"/>
              </a:rPr>
              <a:t>    </a:t>
            </a:r>
            <a:r>
              <a:rPr lang="hu-HU" sz="3200" strike="noStrike">
                <a:solidFill>
                  <a:srgbClr val="baad8d"/>
                </a:solidFill>
                <a:latin typeface="Cambria"/>
                <a:ea typeface="DejaVu Sans"/>
              </a:rPr>
              <a:t>BitTorrent protocol: downloaders may realize uploading, i.e. besides/despite of their first intention they may communicate IP work to the public.</a:t>
            </a:r>
            <a:endParaRPr/>
          </a:p>
          <a:p>
            <a:pPr>
              <a:lnSpc>
                <a:spcPct val="100000"/>
              </a:lnSpc>
            </a:pPr>
            <a:r>
              <a:rPr lang="hu-HU" sz="3200" strike="noStrike">
                <a:solidFill>
                  <a:srgbClr val="baad8d"/>
                </a:solidFill>
                <a:latin typeface="Cambria"/>
                <a:ea typeface="DejaVu Sans"/>
              </a:rPr>
              <a:t>BUT</a:t>
            </a:r>
            <a:endParaRPr/>
          </a:p>
          <a:p>
            <a:pPr>
              <a:lnSpc>
                <a:spcPct val="100000"/>
              </a:lnSpc>
              <a:buSzPct val="80000"/>
              <a:buFont typeface="Arial"/>
              <a:buChar char="•"/>
            </a:pPr>
            <a:r>
              <a:rPr lang="hu-HU" sz="2200" strike="noStrike">
                <a:solidFill>
                  <a:srgbClr val="ffffff"/>
                </a:solidFill>
                <a:latin typeface="Cambria"/>
                <a:ea typeface="DejaVu Sans"/>
              </a:rPr>
              <a:t>The piece of a file is not necessarily an identifiable work or part of it.</a:t>
            </a:r>
            <a:endParaRPr/>
          </a:p>
          <a:p>
            <a:pPr>
              <a:lnSpc>
                <a:spcPct val="100000"/>
              </a:lnSpc>
              <a:buSzPct val="80000"/>
              <a:buFont typeface="Arial"/>
              <a:buChar char="•"/>
            </a:pPr>
            <a:r>
              <a:rPr lang="hu-HU" sz="2200" strike="noStrike">
                <a:solidFill>
                  <a:srgbClr val="ffffff"/>
                </a:solidFill>
                <a:latin typeface="Cambria"/>
                <a:ea typeface="DejaVu Sans"/>
              </a:rPr>
              <a:t>Downloading and uploading at once is a technological specialty. The primary purpose of the user is reproduction for a private purpose.</a:t>
            </a:r>
            <a:endParaRPr/>
          </a:p>
          <a:p>
            <a:pPr>
              <a:lnSpc>
                <a:spcPct val="100000"/>
              </a:lnSpc>
            </a:pPr>
            <a:endParaRPr/>
          </a:p>
        </p:txBody>
      </p:sp>
    </p:spTree>
  </p:cSld>
  <p:timing>
    <p:tnLst>
      <p:par>
        <p:cTn id="35" dur="indefinite" restart="never" nodeType="tmRoot">
          <p:childTnLst>
            <p:seq>
              <p:cTn id="36"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2"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Explicite „decriminalisation”</a:t>
            </a:r>
            <a:endParaRPr/>
          </a:p>
        </p:txBody>
      </p:sp>
      <p:sp>
        <p:nvSpPr>
          <p:cNvPr id="123"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540000" tIns="91440" bIns="45000"/>
          <a:p>
            <a:pPr>
              <a:lnSpc>
                <a:spcPct val="100000"/>
              </a:lnSpc>
            </a:pPr>
            <a:endParaRPr/>
          </a:p>
          <a:p>
            <a:pPr>
              <a:lnSpc>
                <a:spcPct val="100000"/>
              </a:lnSpc>
            </a:pPr>
            <a:r>
              <a:rPr i="1" lang="hu-HU" sz="2600" strike="noStrike" u="sng">
                <a:solidFill>
                  <a:srgbClr val="baad8d"/>
                </a:solidFill>
                <a:latin typeface="Cambria"/>
                <a:ea typeface="DejaVu Sans"/>
              </a:rPr>
              <a:t>Criminal Code Section 385 paragraph (5)</a:t>
            </a:r>
            <a:endParaRPr/>
          </a:p>
          <a:p>
            <a:pPr algn="just">
              <a:lnSpc>
                <a:spcPct val="100000"/>
              </a:lnSpc>
            </a:pPr>
            <a:r>
              <a:rPr lang="hu-HU" sz="2600" strike="noStrike">
                <a:solidFill>
                  <a:srgbClr val="baad8d"/>
                </a:solidFill>
                <a:latin typeface="Cambria"/>
                <a:ea typeface="DejaVu Sans"/>
              </a:rPr>
              <a:t>    </a:t>
            </a:r>
            <a:r>
              <a:rPr lang="hu-HU" sz="2600" strike="noStrike">
                <a:solidFill>
                  <a:srgbClr val="baad8d"/>
                </a:solidFill>
                <a:latin typeface="Cambria"/>
                <a:ea typeface="Arial"/>
              </a:rPr>
              <a:t>Any person who infringes the copyright or certain rights related to copyright of another person or persons afforded under the Copyright Act by means of private copying or by way of making available on-demand services shall not be considered to constitute the criminal offense referred to in Subsection (1), provided the act does not serve the purpose of generating income in any way or form.</a:t>
            </a:r>
            <a:endParaRPr/>
          </a:p>
        </p:txBody>
      </p:sp>
    </p:spTree>
  </p:cSld>
  <p:timing>
    <p:tnLst>
      <p:par>
        <p:cTn id="37" dur="indefinite" restart="never" nodeType="tmRoot">
          <p:childTnLst>
            <p:seq>
              <p:cTn id="3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Topics</a:t>
            </a:r>
            <a:endParaRPr/>
          </a:p>
        </p:txBody>
      </p:sp>
      <p:sp>
        <p:nvSpPr>
          <p:cNvPr id="81"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540000" tIns="91440" bIns="45000"/>
          <a:p>
            <a:pPr>
              <a:lnSpc>
                <a:spcPct val="100000"/>
              </a:lnSpc>
              <a:buSzPct val="80000"/>
              <a:buFont typeface="Wingdings 2" charset="2"/>
              <a:buChar char=""/>
            </a:pPr>
            <a:r>
              <a:rPr lang="hu-HU" sz="3000" strike="noStrike">
                <a:solidFill>
                  <a:srgbClr val="baad8d"/>
                </a:solidFill>
                <a:latin typeface="Cambria"/>
                <a:ea typeface="DejaVu Sans"/>
              </a:rPr>
              <a:t>Typical online infringements (reproduction and communication to the public)</a:t>
            </a:r>
            <a:endParaRPr/>
          </a:p>
          <a:p>
            <a:pPr>
              <a:lnSpc>
                <a:spcPct val="100000"/>
              </a:lnSpc>
              <a:buSzPct val="80000"/>
              <a:buFont typeface="Wingdings 2" charset="2"/>
              <a:buChar char=""/>
            </a:pPr>
            <a:r>
              <a:rPr lang="hu-HU" sz="3000" strike="noStrike">
                <a:solidFill>
                  <a:srgbClr val="baad8d"/>
                </a:solidFill>
                <a:latin typeface="Cambria"/>
                <a:ea typeface="DejaVu Sans"/>
              </a:rPr>
              <a:t>Modus operandi (FTP, P2P, BitTorrent)</a:t>
            </a:r>
            <a:endParaRPr/>
          </a:p>
          <a:p>
            <a:pPr>
              <a:lnSpc>
                <a:spcPct val="100000"/>
              </a:lnSpc>
              <a:buSzPct val="80000"/>
              <a:buFont typeface="Wingdings 2" charset="2"/>
              <a:buChar char=""/>
            </a:pPr>
            <a:r>
              <a:rPr lang="hu-HU" sz="3000" strike="noStrike">
                <a:solidFill>
                  <a:srgbClr val="baad8d"/>
                </a:solidFill>
                <a:latin typeface="Cambria"/>
                <a:ea typeface="DejaVu Sans"/>
              </a:rPr>
              <a:t>Procedural specialties, investigation</a:t>
            </a:r>
            <a:endParaRPr/>
          </a:p>
          <a:p>
            <a:pPr>
              <a:lnSpc>
                <a:spcPct val="100000"/>
              </a:lnSpc>
              <a:buSzPct val="80000"/>
              <a:buFont typeface="Wingdings 2" charset="2"/>
              <a:buChar char=""/>
            </a:pPr>
            <a:r>
              <a:rPr lang="hu-HU" sz="3000" strike="noStrike">
                <a:solidFill>
                  <a:srgbClr val="baad8d"/>
                </a:solidFill>
                <a:latin typeface="Cambria"/>
                <a:ea typeface="DejaVu Sans"/>
              </a:rPr>
              <a:t>Coercive measures (search and seizure)</a:t>
            </a:r>
            <a:endParaRPr/>
          </a:p>
          <a:p>
            <a:pPr>
              <a:lnSpc>
                <a:spcPct val="100000"/>
              </a:lnSpc>
              <a:buSzPct val="80000"/>
              <a:buFont typeface="Wingdings 2" charset="2"/>
              <a:buChar char=""/>
            </a:pPr>
            <a:r>
              <a:rPr lang="hu-HU" sz="3000" strike="noStrike">
                <a:solidFill>
                  <a:srgbClr val="baad8d"/>
                </a:solidFill>
                <a:latin typeface="Cambria"/>
                <a:ea typeface="DejaVu Sans"/>
              </a:rPr>
              <a:t>Role of experts</a:t>
            </a:r>
            <a:endParaRPr/>
          </a:p>
          <a:p>
            <a:pPr>
              <a:lnSpc>
                <a:spcPct val="100000"/>
              </a:lnSpc>
              <a:buSzPct val="80000"/>
              <a:buFont typeface="Wingdings 2" charset="2"/>
              <a:buChar char=""/>
            </a:pPr>
            <a:r>
              <a:rPr lang="hu-HU" sz="3000" strike="noStrike">
                <a:solidFill>
                  <a:srgbClr val="baad8d"/>
                </a:solidFill>
                <a:latin typeface="Cambria"/>
                <a:ea typeface="DejaVu Sans"/>
              </a:rPr>
              <a:t>Issues on establishing the actual financial loss</a:t>
            </a:r>
            <a:endParaRPr/>
          </a:p>
          <a:p>
            <a:pPr>
              <a:lnSpc>
                <a:spcPct val="100000"/>
              </a:lnSpc>
              <a:buSzPct val="80000"/>
              <a:buFont typeface="Wingdings 2" charset="2"/>
              <a:buChar char=""/>
            </a:pPr>
            <a:r>
              <a:rPr lang="hu-HU" sz="3000" strike="noStrike">
                <a:solidFill>
                  <a:srgbClr val="baad8d"/>
                </a:solidFill>
                <a:latin typeface="Cambria"/>
                <a:ea typeface="DejaVu Sans"/>
              </a:rPr>
              <a:t>Reasons and impact of legislative changes</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4" name="CustomShape 1"/>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90000" tIns="91440" bIns="45000"/>
          <a:p>
            <a:pPr>
              <a:lnSpc>
                <a:spcPct val="100000"/>
              </a:lnSpc>
            </a:pPr>
            <a:endParaRPr/>
          </a:p>
          <a:p>
            <a:pPr>
              <a:lnSpc>
                <a:spcPct val="100000"/>
              </a:lnSpc>
              <a:buSzPct val="80000"/>
              <a:buFont typeface="Wingdings 2" charset="2"/>
              <a:buChar char=""/>
            </a:pPr>
            <a:r>
              <a:rPr lang="hu-HU" sz="2400" strike="noStrike">
                <a:solidFill>
                  <a:srgbClr val="baad8d"/>
                </a:solidFill>
                <a:latin typeface="Cambria"/>
                <a:ea typeface="DejaVu Sans"/>
              </a:rPr>
              <a:t>Issue of jurisdiction and competence (where is the place of perpetration?)</a:t>
            </a:r>
            <a:endParaRPr/>
          </a:p>
          <a:p>
            <a:pPr>
              <a:lnSpc>
                <a:spcPct val="100000"/>
              </a:lnSpc>
            </a:pPr>
            <a:endParaRPr/>
          </a:p>
          <a:p>
            <a:pPr>
              <a:lnSpc>
                <a:spcPct val="100000"/>
              </a:lnSpc>
              <a:buSzPct val="80000"/>
              <a:buFont typeface="Wingdings 2" charset="2"/>
              <a:buChar char=""/>
            </a:pPr>
            <a:r>
              <a:rPr lang="hu-HU" sz="2400" strike="noStrike">
                <a:solidFill>
                  <a:srgbClr val="baad8d"/>
                </a:solidFill>
                <a:latin typeface="Cambria"/>
                <a:ea typeface="DejaVu Sans"/>
              </a:rPr>
              <a:t>Priority role of international cooperation – such as Mutual Legal Assistance requests – between law enforcement bodies and judicial authorities.</a:t>
            </a:r>
            <a:endParaRPr/>
          </a:p>
          <a:p>
            <a:pPr>
              <a:lnSpc>
                <a:spcPct val="100000"/>
              </a:lnSpc>
            </a:pPr>
            <a:endParaRPr/>
          </a:p>
          <a:p>
            <a:pPr>
              <a:lnSpc>
                <a:spcPct val="100000"/>
              </a:lnSpc>
              <a:buSzPct val="80000"/>
              <a:buFont typeface="Wingdings 2" charset="2"/>
              <a:buChar char=""/>
            </a:pPr>
            <a:r>
              <a:rPr lang="hu-HU" sz="2400" strike="noStrike">
                <a:solidFill>
                  <a:srgbClr val="baad8d"/>
                </a:solidFill>
                <a:latin typeface="Cambria"/>
                <a:ea typeface="DejaVu Sans"/>
              </a:rPr>
              <a:t>Absence of expertise, compulsion for enlisting experts</a:t>
            </a:r>
            <a:endParaRPr/>
          </a:p>
          <a:p>
            <a:pPr>
              <a:lnSpc>
                <a:spcPct val="100000"/>
              </a:lnSpc>
            </a:pPr>
            <a:endParaRPr/>
          </a:p>
          <a:p>
            <a:pPr>
              <a:lnSpc>
                <a:spcPct val="100000"/>
              </a:lnSpc>
            </a:pPr>
            <a:endParaRPr/>
          </a:p>
          <a:p>
            <a:pPr>
              <a:lnSpc>
                <a:spcPct val="100000"/>
              </a:lnSpc>
            </a:pPr>
            <a:endParaRPr/>
          </a:p>
          <a:p>
            <a:pPr>
              <a:lnSpc>
                <a:spcPct val="100000"/>
              </a:lnSpc>
            </a:pPr>
            <a:endParaRPr/>
          </a:p>
        </p:txBody>
      </p:sp>
      <p:sp>
        <p:nvSpPr>
          <p:cNvPr id="125" name="CustomShape 2"/>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Procedural law issues</a:t>
            </a:r>
            <a:endParaRPr/>
          </a:p>
        </p:txBody>
      </p:sp>
    </p:spTree>
  </p:cSld>
  <p:timing>
    <p:tnLst>
      <p:par>
        <p:cTn id="39" dur="indefinite" restart="never" nodeType="tmRoot">
          <p:childTnLst>
            <p:seq>
              <p:cTn id="40"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6"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Difficulties of investigation</a:t>
            </a:r>
            <a:endParaRPr/>
          </a:p>
        </p:txBody>
      </p:sp>
      <p:sp>
        <p:nvSpPr>
          <p:cNvPr id="127"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90000" tIns="91440" bIns="45000"/>
          <a:p>
            <a:pPr>
              <a:lnSpc>
                <a:spcPct val="100000"/>
              </a:lnSpc>
            </a:pPr>
            <a:endParaRPr/>
          </a:p>
          <a:p>
            <a:pPr>
              <a:lnSpc>
                <a:spcPct val="100000"/>
              </a:lnSpc>
              <a:buSzPct val="80000"/>
              <a:buFont typeface="Wingdings 2" charset="2"/>
              <a:buChar char=""/>
            </a:pPr>
            <a:r>
              <a:rPr lang="hu-HU" sz="2400" strike="noStrike">
                <a:solidFill>
                  <a:srgbClr val="baad8d"/>
                </a:solidFill>
                <a:latin typeface="Cambria"/>
                <a:ea typeface="DejaVu Sans"/>
              </a:rPr>
              <a:t>Technological development, mutability</a:t>
            </a:r>
            <a:endParaRPr/>
          </a:p>
          <a:p>
            <a:pPr>
              <a:lnSpc>
                <a:spcPct val="100000"/>
              </a:lnSpc>
              <a:buSzPct val="80000"/>
              <a:buFont typeface="Wingdings 2" charset="2"/>
              <a:buChar char=""/>
            </a:pPr>
            <a:r>
              <a:rPr lang="hu-HU" sz="2400" strike="noStrike">
                <a:solidFill>
                  <a:srgbClr val="baad8d"/>
                </a:solidFill>
                <a:latin typeface="Cambria"/>
                <a:ea typeface="DejaVu Sans"/>
              </a:rPr>
              <a:t>Anonimity and organization at perpetrators’ side</a:t>
            </a:r>
            <a:endParaRPr/>
          </a:p>
          <a:p>
            <a:pPr>
              <a:lnSpc>
                <a:spcPct val="100000"/>
              </a:lnSpc>
              <a:buSzPct val="80000"/>
              <a:buFont typeface="Wingdings 2" charset="2"/>
              <a:buChar char=""/>
            </a:pPr>
            <a:r>
              <a:rPr lang="hu-HU" sz="2400" strike="noStrike">
                <a:solidFill>
                  <a:srgbClr val="baad8d"/>
                </a:solidFill>
                <a:latin typeface="Cambria"/>
                <a:ea typeface="DejaVu Sans"/>
              </a:rPr>
              <a:t>Importancy of timefactor</a:t>
            </a:r>
            <a:endParaRPr/>
          </a:p>
          <a:p>
            <a:pPr>
              <a:lnSpc>
                <a:spcPct val="100000"/>
              </a:lnSpc>
              <a:buSzPct val="80000"/>
              <a:buFont typeface="Wingdings 2" charset="2"/>
              <a:buChar char=""/>
            </a:pPr>
            <a:r>
              <a:rPr lang="hu-HU" sz="2400" strike="noStrike">
                <a:solidFill>
                  <a:srgbClr val="baad8d"/>
                </a:solidFill>
                <a:latin typeface="Cambria"/>
                <a:ea typeface="DejaVu Sans"/>
              </a:rPr>
              <a:t>Lack of usable clues (proxy, bounce servers)</a:t>
            </a:r>
            <a:endParaRPr/>
          </a:p>
          <a:p>
            <a:pPr>
              <a:lnSpc>
                <a:spcPct val="100000"/>
              </a:lnSpc>
              <a:buSzPct val="80000"/>
              <a:buFont typeface="Wingdings 2" charset="2"/>
              <a:buChar char=""/>
            </a:pPr>
            <a:r>
              <a:rPr lang="hu-HU" sz="2400" strike="noStrike">
                <a:solidFill>
                  <a:srgbClr val="baad8d"/>
                </a:solidFill>
                <a:latin typeface="Cambria"/>
                <a:ea typeface="DejaVu Sans"/>
              </a:rPr>
              <a:t>Encrypted contents</a:t>
            </a:r>
            <a:endParaRPr/>
          </a:p>
          <a:p>
            <a:pPr>
              <a:lnSpc>
                <a:spcPct val="100000"/>
              </a:lnSpc>
              <a:buSzPct val="80000"/>
              <a:buFont typeface="Wingdings 2" charset="2"/>
              <a:buChar char=""/>
            </a:pPr>
            <a:r>
              <a:rPr lang="hu-HU" sz="2400" strike="noStrike">
                <a:solidFill>
                  <a:srgbClr val="baad8d"/>
                </a:solidFill>
                <a:latin typeface="Cambria"/>
                <a:ea typeface="DejaVu Sans"/>
              </a:rPr>
              <a:t>Fake data, document forgery (hosting, bank accounts)</a:t>
            </a:r>
            <a:endParaRPr/>
          </a:p>
          <a:p>
            <a:pPr>
              <a:lnSpc>
                <a:spcPct val="100000"/>
              </a:lnSpc>
              <a:buSzPct val="80000"/>
              <a:buFont typeface="Wingdings 2" charset="2"/>
              <a:buChar char=""/>
            </a:pPr>
            <a:r>
              <a:rPr lang="hu-HU" sz="2400" strike="noStrike">
                <a:solidFill>
                  <a:srgbClr val="baad8d"/>
                </a:solidFill>
                <a:latin typeface="Cambria"/>
                <a:ea typeface="DejaVu Sans"/>
              </a:rPr>
              <a:t>Limited possibilities for obtaining data</a:t>
            </a:r>
            <a:endParaRPr/>
          </a:p>
          <a:p>
            <a:pPr>
              <a:lnSpc>
                <a:spcPct val="100000"/>
              </a:lnSpc>
              <a:buSzPct val="80000"/>
              <a:buFont typeface="Wingdings 2" charset="2"/>
              <a:buChar char=""/>
            </a:pPr>
            <a:r>
              <a:rPr lang="hu-HU" sz="2400" strike="noStrike">
                <a:solidFill>
                  <a:srgbClr val="baad8d"/>
                </a:solidFill>
                <a:latin typeface="Cambria"/>
                <a:ea typeface="DejaVu Sans"/>
              </a:rPr>
              <a:t>Foreign hosted servers</a:t>
            </a:r>
            <a:endParaRPr/>
          </a:p>
          <a:p>
            <a:pPr>
              <a:lnSpc>
                <a:spcPct val="100000"/>
              </a:lnSpc>
              <a:buSzPct val="80000"/>
              <a:buFont typeface="Wingdings 2" charset="2"/>
              <a:buChar char=""/>
            </a:pPr>
            <a:r>
              <a:rPr lang="hu-HU" sz="2400" strike="noStrike">
                <a:solidFill>
                  <a:srgbClr val="baad8d"/>
                </a:solidFill>
                <a:latin typeface="Cambria"/>
                <a:ea typeface="DejaVu Sans"/>
              </a:rPr>
              <a:t>Hard-to-deny defense strategies</a:t>
            </a:r>
            <a:endParaRPr/>
          </a:p>
          <a:p>
            <a:pPr>
              <a:lnSpc>
                <a:spcPct val="100000"/>
              </a:lnSpc>
            </a:pPr>
            <a:endParaRPr/>
          </a:p>
          <a:p>
            <a:pPr>
              <a:lnSpc>
                <a:spcPct val="100000"/>
              </a:lnSpc>
            </a:pPr>
            <a:endParaRPr/>
          </a:p>
          <a:p>
            <a:pPr>
              <a:lnSpc>
                <a:spcPct val="100000"/>
              </a:lnSpc>
            </a:pPr>
            <a:endParaRPr/>
          </a:p>
        </p:txBody>
      </p:sp>
    </p:spTree>
  </p:cSld>
  <p:timing>
    <p:tnLst>
      <p:par>
        <p:cTn id="41" dur="indefinite" restart="never" nodeType="tmRoot">
          <p:childTnLst>
            <p:seq>
              <p:cTn id="42"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8"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Coercive measures: searching, seizure</a:t>
            </a:r>
            <a:endParaRPr/>
          </a:p>
        </p:txBody>
      </p:sp>
      <p:sp>
        <p:nvSpPr>
          <p:cNvPr id="129"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90000" tIns="91440" bIns="45000"/>
          <a:p>
            <a:pPr>
              <a:lnSpc>
                <a:spcPct val="100000"/>
              </a:lnSpc>
            </a:pPr>
            <a:endParaRPr/>
          </a:p>
          <a:p>
            <a:pPr>
              <a:lnSpc>
                <a:spcPct val="100000"/>
              </a:lnSpc>
              <a:buSzPct val="80000"/>
              <a:buFont typeface="Wingdings 2" charset="2"/>
              <a:buChar char=""/>
            </a:pPr>
            <a:r>
              <a:rPr lang="hu-HU" sz="3000" strike="noStrike">
                <a:solidFill>
                  <a:srgbClr val="baad8d"/>
                </a:solidFill>
                <a:latin typeface="Cambria"/>
                <a:ea typeface="DejaVu Sans"/>
              </a:rPr>
              <a:t>With or without experts?</a:t>
            </a:r>
            <a:endParaRPr/>
          </a:p>
          <a:p>
            <a:pPr>
              <a:lnSpc>
                <a:spcPct val="100000"/>
              </a:lnSpc>
            </a:pPr>
            <a:endParaRPr/>
          </a:p>
          <a:p>
            <a:pPr>
              <a:lnSpc>
                <a:spcPct val="100000"/>
              </a:lnSpc>
              <a:buSzPct val="80000"/>
              <a:buFont typeface="Wingdings 2" charset="2"/>
              <a:buChar char=""/>
            </a:pPr>
            <a:r>
              <a:rPr lang="hu-HU" sz="3000" strike="noStrike">
                <a:solidFill>
                  <a:srgbClr val="baad8d"/>
                </a:solidFill>
                <a:latin typeface="Cambria"/>
                <a:ea typeface="DejaVu Sans"/>
              </a:rPr>
              <a:t>Due to a strictly determined protocol (network topology, prudent documentation, invariability, credibility)</a:t>
            </a:r>
            <a:endParaRPr/>
          </a:p>
          <a:p>
            <a:pPr>
              <a:lnSpc>
                <a:spcPct val="100000"/>
              </a:lnSpc>
            </a:pPr>
            <a:endParaRPr/>
          </a:p>
          <a:p>
            <a:pPr>
              <a:lnSpc>
                <a:spcPct val="100000"/>
              </a:lnSpc>
              <a:buSzPct val="80000"/>
              <a:buFont typeface="Wingdings 2" charset="2"/>
              <a:buChar char=""/>
            </a:pPr>
            <a:r>
              <a:rPr lang="hu-HU" sz="3000" strike="noStrike">
                <a:solidFill>
                  <a:srgbClr val="baad8d"/>
                </a:solidFill>
                <a:latin typeface="Cambria"/>
                <a:ea typeface="DejaVu Sans"/>
              </a:rPr>
              <a:t>If the operator is known, or there is a suspect, devices for personal use are also must be seized</a:t>
            </a:r>
            <a:endParaRPr/>
          </a:p>
          <a:p>
            <a:pPr>
              <a:lnSpc>
                <a:spcPct val="100000"/>
              </a:lnSpc>
            </a:pPr>
            <a:endParaRPr/>
          </a:p>
        </p:txBody>
      </p:sp>
    </p:spTree>
  </p:cSld>
  <p:timing>
    <p:tnLst>
      <p:par>
        <p:cTn id="43" dur="indefinite" restart="never" nodeType="tmRoot">
          <p:childTnLst>
            <p:seq>
              <p:cTn id="44" nodeType="mainSeq"/>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0"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Coercive measures: searching, seizure</a:t>
            </a:r>
            <a:endParaRPr/>
          </a:p>
        </p:txBody>
      </p:sp>
      <p:sp>
        <p:nvSpPr>
          <p:cNvPr id="131"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90000" tIns="91440" bIns="45000"/>
          <a:p>
            <a:pPr>
              <a:lnSpc>
                <a:spcPct val="100000"/>
              </a:lnSpc>
            </a:pPr>
            <a:endParaRPr/>
          </a:p>
          <a:p>
            <a:pPr>
              <a:lnSpc>
                <a:spcPct val="100000"/>
              </a:lnSpc>
            </a:pPr>
            <a:endParaRPr/>
          </a:p>
          <a:p>
            <a:pPr>
              <a:lnSpc>
                <a:spcPct val="100000"/>
              </a:lnSpc>
              <a:buSzPct val="80000"/>
              <a:buFont typeface="Wingdings 2" charset="2"/>
              <a:buChar char=""/>
            </a:pPr>
            <a:r>
              <a:rPr lang="hu-HU" sz="2800" strike="noStrike">
                <a:solidFill>
                  <a:srgbClr val="baad8d"/>
                </a:solidFill>
                <a:latin typeface="Cambria"/>
                <a:ea typeface="DejaVu Sans"/>
              </a:rPr>
              <a:t>The issue of jurisdiciton when the data is stored on a server hosted in a foreign country (opened gmail account)</a:t>
            </a:r>
            <a:endParaRPr/>
          </a:p>
          <a:p>
            <a:pPr>
              <a:lnSpc>
                <a:spcPct val="100000"/>
              </a:lnSpc>
            </a:pPr>
            <a:endParaRPr/>
          </a:p>
          <a:p>
            <a:pPr>
              <a:lnSpc>
                <a:spcPct val="100000"/>
              </a:lnSpc>
              <a:buSzPct val="80000"/>
              <a:buFont typeface="Wingdings 2" charset="2"/>
              <a:buChar char=""/>
            </a:pPr>
            <a:r>
              <a:rPr lang="hu-HU" sz="2800" strike="noStrike">
                <a:solidFill>
                  <a:srgbClr val="baad8d"/>
                </a:solidFill>
                <a:latin typeface="Cambria"/>
                <a:ea typeface="DejaVu Sans"/>
              </a:rPr>
              <a:t>Seizure from the cloud?</a:t>
            </a:r>
            <a:endParaRPr/>
          </a:p>
        </p:txBody>
      </p:sp>
    </p:spTree>
  </p:cSld>
  <p:timing>
    <p:tnLst>
      <p:par>
        <p:cTn id="45" dur="indefinite" restart="never" nodeType="tmRoot">
          <p:childTnLst>
            <p:seq>
              <p:cTn id="46" nodeType="mainSeq"/>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2"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Coercive measures: searching, seizure</a:t>
            </a:r>
            <a:endParaRPr/>
          </a:p>
        </p:txBody>
      </p:sp>
      <p:sp>
        <p:nvSpPr>
          <p:cNvPr id="133"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540000" tIns="91440" bIns="45000"/>
          <a:p>
            <a:pPr>
              <a:lnSpc>
                <a:spcPct val="100000"/>
              </a:lnSpc>
            </a:pPr>
            <a:endParaRPr/>
          </a:p>
          <a:p>
            <a:pPr>
              <a:lnSpc>
                <a:spcPct val="100000"/>
              </a:lnSpc>
            </a:pPr>
            <a:r>
              <a:rPr b="1" lang="hu-HU" sz="2200" strike="noStrike" u="sng">
                <a:solidFill>
                  <a:srgbClr val="f07f09"/>
                </a:solidFill>
                <a:latin typeface="Cambria"/>
                <a:ea typeface="DejaVu Sans"/>
              </a:rPr>
              <a:t>Convention on Cybercrime </a:t>
            </a:r>
            <a:r>
              <a:rPr lang="hu-HU" sz="2200" strike="noStrike">
                <a:solidFill>
                  <a:srgbClr val="f07f09"/>
                </a:solidFill>
                <a:latin typeface="Cambria"/>
                <a:ea typeface="DejaVu Sans"/>
              </a:rPr>
              <a:t>– European Council, Budapest 2001</a:t>
            </a:r>
            <a:endParaRPr/>
          </a:p>
          <a:p>
            <a:pPr algn="just">
              <a:lnSpc>
                <a:spcPct val="100000"/>
              </a:lnSpc>
            </a:pPr>
            <a:r>
              <a:rPr lang="hu-HU" sz="2200" strike="noStrike">
                <a:solidFill>
                  <a:srgbClr val="baad8d"/>
                </a:solidFill>
                <a:latin typeface="Cambria"/>
                <a:ea typeface="DejaVu Sans"/>
              </a:rPr>
              <a:t>      </a:t>
            </a:r>
            <a:r>
              <a:rPr lang="hu-HU" sz="2200" strike="noStrike" u="sng">
                <a:solidFill>
                  <a:srgbClr val="baad8d"/>
                </a:solidFill>
                <a:latin typeface="Cambria"/>
                <a:ea typeface="DejaVu Sans"/>
              </a:rPr>
              <a:t>Article 19 – Search and seizure of stored computer data</a:t>
            </a:r>
            <a:r>
              <a:rPr b="1" i="1" lang="hu-HU" sz="2200" strike="noStrike" u="sng">
                <a:solidFill>
                  <a:srgbClr val="baad8d"/>
                </a:solidFill>
                <a:latin typeface="Cambria"/>
                <a:ea typeface="DejaVu Sans"/>
              </a:rPr>
              <a:t> </a:t>
            </a:r>
            <a:endParaRPr/>
          </a:p>
          <a:p>
            <a:pPr algn="just">
              <a:lnSpc>
                <a:spcPct val="100000"/>
              </a:lnSpc>
            </a:pPr>
            <a:r>
              <a:rPr b="1" i="1" lang="hu-HU" sz="2200" strike="noStrike">
                <a:solidFill>
                  <a:srgbClr val="baad8d"/>
                </a:solidFill>
                <a:latin typeface="Cambria"/>
                <a:ea typeface="DejaVu Sans"/>
              </a:rPr>
              <a:t>      </a:t>
            </a:r>
            <a:r>
              <a:rPr b="1" i="1" lang="hu-HU" sz="2200" strike="noStrike">
                <a:solidFill>
                  <a:srgbClr val="baad8d"/>
                </a:solidFill>
                <a:latin typeface="Cambria"/>
                <a:ea typeface="DejaVu Sans"/>
              </a:rPr>
              <a:t>Point 1</a:t>
            </a:r>
            <a:r>
              <a:rPr i="1" lang="hu-HU" sz="2200" strike="noStrike">
                <a:solidFill>
                  <a:srgbClr val="baad8d"/>
                </a:solidFill>
                <a:latin typeface="Cambria"/>
                <a:ea typeface="DejaVu Sans"/>
              </a:rPr>
              <a:t>: </a:t>
            </a:r>
            <a:endParaRPr/>
          </a:p>
          <a:p>
            <a:pPr algn="just">
              <a:lnSpc>
                <a:spcPct val="100000"/>
              </a:lnSpc>
            </a:pPr>
            <a:r>
              <a:rPr i="1" lang="hu-HU" sz="2200" strike="noStrike">
                <a:solidFill>
                  <a:srgbClr val="baad8d"/>
                </a:solidFill>
                <a:latin typeface="Cambria"/>
                <a:ea typeface="DejaVu Sans"/>
              </a:rPr>
              <a:t>       </a:t>
            </a:r>
            <a:r>
              <a:rPr i="1" lang="hu-HU" sz="2200" strike="noStrike">
                <a:solidFill>
                  <a:srgbClr val="baad8d"/>
                </a:solidFill>
                <a:latin typeface="Cambria"/>
                <a:ea typeface="DejaVu Sans"/>
              </a:rPr>
              <a:t>Each party shall adopt such legislative and other measures as may be necessary to empower its competent authorities to search or similarly access:</a:t>
            </a:r>
            <a:endParaRPr/>
          </a:p>
          <a:p>
            <a:pPr algn="just">
              <a:lnSpc>
                <a:spcPct val="100000"/>
              </a:lnSpc>
            </a:pPr>
            <a:r>
              <a:rPr i="1" lang="hu-HU" sz="2200" strike="noStrike">
                <a:solidFill>
                  <a:srgbClr val="baad8d"/>
                </a:solidFill>
                <a:latin typeface="Cambria"/>
                <a:ea typeface="DejaVu Sans"/>
              </a:rPr>
              <a:t>      </a:t>
            </a:r>
            <a:r>
              <a:rPr i="1" lang="hu-HU" sz="2200" strike="noStrike">
                <a:solidFill>
                  <a:srgbClr val="baad8d"/>
                </a:solidFill>
                <a:latin typeface="Cambria"/>
                <a:ea typeface="DejaVu Sans"/>
              </a:rPr>
              <a:t>a.) a computer system or part of it and computer data stored therein, and</a:t>
            </a:r>
            <a:endParaRPr/>
          </a:p>
          <a:p>
            <a:pPr algn="just">
              <a:lnSpc>
                <a:spcPct val="100000"/>
              </a:lnSpc>
            </a:pPr>
            <a:r>
              <a:rPr i="1" lang="hu-HU" sz="2200" strike="noStrike">
                <a:solidFill>
                  <a:srgbClr val="baad8d"/>
                </a:solidFill>
                <a:latin typeface="Cambria"/>
                <a:ea typeface="DejaVu Sans"/>
              </a:rPr>
              <a:t>      </a:t>
            </a:r>
            <a:r>
              <a:rPr i="1" lang="hu-HU" sz="2200" strike="noStrike">
                <a:solidFill>
                  <a:srgbClr val="baad8d"/>
                </a:solidFill>
                <a:latin typeface="Cambria"/>
                <a:ea typeface="DejaVu Sans"/>
              </a:rPr>
              <a:t>b.) a computer data storage medium in which computer data may be stored</a:t>
            </a:r>
            <a:endParaRPr/>
          </a:p>
          <a:p>
            <a:pPr algn="just">
              <a:lnSpc>
                <a:spcPct val="100000"/>
              </a:lnSpc>
            </a:pPr>
            <a:r>
              <a:rPr i="1" lang="hu-HU" sz="2200" strike="noStrike">
                <a:solidFill>
                  <a:srgbClr val="baad8d"/>
                </a:solidFill>
                <a:latin typeface="Cambria"/>
                <a:ea typeface="DejaVu Sans"/>
              </a:rPr>
              <a:t>      </a:t>
            </a:r>
            <a:r>
              <a:rPr i="1" lang="hu-HU" sz="2200" strike="noStrike">
                <a:solidFill>
                  <a:srgbClr val="baad8d"/>
                </a:solidFill>
                <a:latin typeface="Cambria"/>
                <a:ea typeface="DejaVu Sans"/>
              </a:rPr>
              <a:t>in its territory.</a:t>
            </a:r>
            <a:endParaRPr/>
          </a:p>
          <a:p>
            <a:pPr algn="just">
              <a:lnSpc>
                <a:spcPct val="100000"/>
              </a:lnSpc>
            </a:pPr>
            <a:r>
              <a:rPr i="1" lang="hu-HU" sz="2200" strike="noStrike">
                <a:solidFill>
                  <a:srgbClr val="baad8d"/>
                </a:solidFill>
                <a:latin typeface="Cambria"/>
                <a:ea typeface="DejaVu Sans"/>
              </a:rPr>
              <a:t>      </a:t>
            </a:r>
            <a:endParaRPr/>
          </a:p>
          <a:p>
            <a:pPr>
              <a:lnSpc>
                <a:spcPct val="100000"/>
              </a:lnSpc>
            </a:pPr>
            <a:r>
              <a:rPr b="1" i="1" lang="hu-HU" sz="2200" strike="noStrike">
                <a:solidFill>
                  <a:srgbClr val="baad8d"/>
                </a:solidFill>
                <a:latin typeface="Cambria"/>
                <a:ea typeface="DejaVu Sans"/>
              </a:rPr>
              <a:t>      </a:t>
            </a:r>
            <a:endParaRPr/>
          </a:p>
        </p:txBody>
      </p:sp>
    </p:spTree>
  </p:cSld>
  <p:timing>
    <p:tnLst>
      <p:par>
        <p:cTn id="47" dur="indefinite" restart="never" nodeType="tmRoot">
          <p:childTnLst>
            <p:seq>
              <p:cTn id="48" nodeType="mainSeq"/>
              <p:prevCondLst>
                <p:cond delay="0" evt="onPrev">
                  <p:tgtEl>
                    <p:sldTgt/>
                  </p:tgtEl>
                </p:cond>
              </p:prevCondLst>
              <p:nextCondLst>
                <p:cond delay="0" evt="onNext">
                  <p:tgtEl>
                    <p:sldTgt/>
                  </p:tgtEl>
                </p:cond>
              </p:nextCondLst>
            </p:seq>
          </p:childTnLst>
        </p:cTn>
      </p:par>
    </p:tnLst>
  </p:timing>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4"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Coercive measures: searching, seizure</a:t>
            </a:r>
            <a:endParaRPr/>
          </a:p>
        </p:txBody>
      </p:sp>
      <p:sp>
        <p:nvSpPr>
          <p:cNvPr id="135"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540000" tIns="91440" bIns="45000"/>
          <a:p>
            <a:pPr>
              <a:lnSpc>
                <a:spcPct val="100000"/>
              </a:lnSpc>
            </a:pPr>
            <a:r>
              <a:rPr b="1" i="1" lang="hu-HU" sz="2400" strike="noStrike">
                <a:solidFill>
                  <a:srgbClr val="baad8d"/>
                </a:solidFill>
                <a:latin typeface="Cambria"/>
                <a:ea typeface="DejaVu Sans"/>
              </a:rPr>
              <a:t>     </a:t>
            </a:r>
            <a:endParaRPr/>
          </a:p>
          <a:p>
            <a:pPr>
              <a:lnSpc>
                <a:spcPct val="100000"/>
              </a:lnSpc>
            </a:pPr>
            <a:r>
              <a:rPr b="1" i="1" lang="hu-HU" sz="2400" strike="noStrike">
                <a:solidFill>
                  <a:srgbClr val="baad8d"/>
                </a:solidFill>
                <a:latin typeface="Cambria"/>
                <a:ea typeface="DejaVu Sans"/>
              </a:rPr>
              <a:t>    </a:t>
            </a:r>
            <a:r>
              <a:rPr b="1" i="1" lang="hu-HU" sz="2400" strike="noStrike">
                <a:solidFill>
                  <a:srgbClr val="baad8d"/>
                </a:solidFill>
                <a:latin typeface="Cambria"/>
                <a:ea typeface="DejaVu Sans"/>
              </a:rPr>
              <a:t>Point 2</a:t>
            </a:r>
            <a:r>
              <a:rPr i="1" lang="hu-HU" sz="2400" strike="noStrike">
                <a:solidFill>
                  <a:srgbClr val="baad8d"/>
                </a:solidFill>
                <a:latin typeface="Cambria"/>
                <a:ea typeface="DejaVu Sans"/>
              </a:rPr>
              <a:t>: </a:t>
            </a:r>
            <a:endParaRPr/>
          </a:p>
          <a:p>
            <a:pPr algn="just">
              <a:lnSpc>
                <a:spcPct val="100000"/>
              </a:lnSpc>
            </a:pPr>
            <a:r>
              <a:rPr i="1" lang="hu-HU" sz="2400" strike="noStrike">
                <a:solidFill>
                  <a:srgbClr val="baad8d"/>
                </a:solidFill>
                <a:latin typeface="Cambria"/>
                <a:ea typeface="DejaVu Sans"/>
              </a:rPr>
              <a:t>      </a:t>
            </a:r>
            <a:r>
              <a:rPr i="1" lang="hu-HU" sz="2400" strike="noStrike">
                <a:solidFill>
                  <a:srgbClr val="baad8d"/>
                </a:solidFill>
                <a:latin typeface="Cambria"/>
                <a:ea typeface="DejaVu Sans"/>
              </a:rPr>
              <a:t>Each party shall adopt such legislative and other measures as may be necessary to ensure that where its authorities search or similarly access a specific computer system or part of it, pursuant to paragraph 1 a.) and have grounds to believe that the data sought is stored in another computer system or part of it in its territory, and such data is lawfully accessible from or available to the initial system, the authorities shall be able to expeditiously extend the search or similar accessing to the other system.</a:t>
            </a:r>
            <a:endParaRPr/>
          </a:p>
          <a:p>
            <a:pPr>
              <a:lnSpc>
                <a:spcPct val="100000"/>
              </a:lnSpc>
            </a:pPr>
            <a:endParaRPr/>
          </a:p>
          <a:p>
            <a:pPr>
              <a:lnSpc>
                <a:spcPct val="100000"/>
              </a:lnSpc>
            </a:pPr>
            <a:r>
              <a:rPr i="1" lang="hu-HU" sz="2400" strike="noStrike">
                <a:solidFill>
                  <a:srgbClr val="baad8d"/>
                </a:solidFill>
                <a:latin typeface="Cambria"/>
                <a:ea typeface="DejaVu Sans"/>
              </a:rPr>
              <a:t>        </a:t>
            </a:r>
            <a:endParaRPr/>
          </a:p>
          <a:p>
            <a:pPr algn="just">
              <a:lnSpc>
                <a:spcPct val="100000"/>
              </a:lnSpc>
            </a:pPr>
            <a:r>
              <a:rPr i="1" lang="hu-HU" sz="2400" strike="noStrike">
                <a:solidFill>
                  <a:srgbClr val="baad8d"/>
                </a:solidFill>
                <a:latin typeface="Cambria"/>
                <a:ea typeface="DejaVu Sans"/>
              </a:rPr>
              <a:t>.</a:t>
            </a:r>
            <a:endParaRPr/>
          </a:p>
        </p:txBody>
      </p:sp>
    </p:spTree>
  </p:cSld>
  <p:timing>
    <p:tnLst>
      <p:par>
        <p:cTn id="49" dur="indefinite" restart="never" nodeType="tmRoot">
          <p:childTnLst>
            <p:seq>
              <p:cTn id="50" nodeType="mainSeq"/>
              <p:prevCondLst>
                <p:cond delay="0" evt="onPrev">
                  <p:tgtEl>
                    <p:sldTgt/>
                  </p:tgtEl>
                </p:cond>
              </p:prevCondLst>
              <p:nextCondLst>
                <p:cond delay="0" evt="onNext">
                  <p:tgtEl>
                    <p:sldTgt/>
                  </p:tgtEl>
                </p:cond>
              </p:nextCondLst>
            </p:seq>
          </p:childTnLst>
        </p:cTn>
      </p:par>
    </p:tnLst>
  </p:timing>
</p:sld>
</file>

<file path=ppt/slides/slide2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6"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Coercive measures: searching, seizure</a:t>
            </a:r>
            <a:endParaRPr/>
          </a:p>
        </p:txBody>
      </p:sp>
      <p:sp>
        <p:nvSpPr>
          <p:cNvPr id="137"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540000" tIns="91440" bIns="45000"/>
          <a:p>
            <a:pPr algn="ctr">
              <a:lnSpc>
                <a:spcPct val="100000"/>
              </a:lnSpc>
            </a:pPr>
            <a:r>
              <a:rPr i="1" lang="hu-HU" sz="2000" strike="noStrike" u="sng">
                <a:solidFill>
                  <a:srgbClr val="baad8d"/>
                </a:solidFill>
                <a:latin typeface="Cambria"/>
                <a:ea typeface="DejaVu Sans"/>
              </a:rPr>
              <a:t>Article 32 </a:t>
            </a:r>
            <a:r>
              <a:rPr i="1" lang="hu-HU" sz="2000" strike="noStrike">
                <a:solidFill>
                  <a:srgbClr val="baad8d"/>
                </a:solidFill>
                <a:latin typeface="Cambria"/>
                <a:ea typeface="DejaVu Sans"/>
              </a:rPr>
              <a:t>– </a:t>
            </a:r>
            <a:r>
              <a:rPr b="1" i="1" lang="hu-HU" sz="2000" strike="noStrike" u="sng">
                <a:solidFill>
                  <a:srgbClr val="baad8d"/>
                </a:solidFill>
                <a:latin typeface="Cambria"/>
                <a:ea typeface="DejaVu Sans"/>
              </a:rPr>
              <a:t>Trans-border access to stored computer data with consent or where publicly available</a:t>
            </a:r>
            <a:endParaRPr/>
          </a:p>
          <a:p>
            <a:pPr>
              <a:lnSpc>
                <a:spcPct val="100000"/>
              </a:lnSpc>
            </a:pPr>
            <a:endParaRPr/>
          </a:p>
          <a:p>
            <a:pPr>
              <a:lnSpc>
                <a:spcPct val="100000"/>
              </a:lnSpc>
            </a:pPr>
            <a:r>
              <a:rPr i="1" lang="hu-HU" sz="1900" strike="noStrike">
                <a:solidFill>
                  <a:srgbClr val="baad8d"/>
                </a:solidFill>
                <a:latin typeface="Cambria"/>
                <a:ea typeface="DejaVu Sans"/>
              </a:rPr>
              <a:t>    </a:t>
            </a:r>
            <a:r>
              <a:rPr i="1" lang="hu-HU" sz="2000" strike="noStrike">
                <a:solidFill>
                  <a:srgbClr val="baad8d"/>
                </a:solidFill>
                <a:latin typeface="Cambria"/>
                <a:ea typeface="DejaVu Sans"/>
              </a:rPr>
              <a:t>  </a:t>
            </a:r>
            <a:r>
              <a:rPr i="1" lang="hu-HU" sz="2000" strike="noStrike">
                <a:solidFill>
                  <a:srgbClr val="baad8d"/>
                </a:solidFill>
                <a:latin typeface="Cambria"/>
                <a:ea typeface="DejaVu Sans"/>
              </a:rPr>
              <a:t>A Party may, without the authorization of another Party:</a:t>
            </a:r>
            <a:endParaRPr/>
          </a:p>
          <a:p>
            <a:pPr algn="just">
              <a:lnSpc>
                <a:spcPct val="100000"/>
              </a:lnSpc>
            </a:pPr>
            <a:r>
              <a:rPr i="1" lang="hu-HU" sz="2000" strike="noStrike">
                <a:solidFill>
                  <a:srgbClr val="baad8d"/>
                </a:solidFill>
                <a:latin typeface="Cambria"/>
                <a:ea typeface="DejaVu Sans"/>
              </a:rPr>
              <a:t>a.) access publicly available (open source) stored computer data, regardless of where the data is located geographically; or</a:t>
            </a:r>
            <a:endParaRPr/>
          </a:p>
          <a:p>
            <a:pPr algn="just">
              <a:lnSpc>
                <a:spcPct val="100000"/>
              </a:lnSpc>
            </a:pPr>
            <a:r>
              <a:rPr i="1" lang="hu-HU" sz="2000" strike="noStrike">
                <a:solidFill>
                  <a:srgbClr val="baad8d"/>
                </a:solidFill>
                <a:latin typeface="Cambria"/>
                <a:ea typeface="DejaVu Sans"/>
              </a:rPr>
              <a:t>b.) access or receive, through a computer system in its territory, stored computer data located in another Party, if the Party obtains the lawful and voluntary consent of the person who has the lawful authority to disclose the data to the Party through that computer system</a:t>
            </a:r>
            <a:r>
              <a:rPr i="1" lang="hu-HU" sz="1900" strike="noStrike">
                <a:solidFill>
                  <a:srgbClr val="baad8d"/>
                </a:solidFill>
                <a:latin typeface="Cambria"/>
                <a:ea typeface="DejaVu Sans"/>
              </a:rPr>
              <a:t>.</a:t>
            </a:r>
            <a:endParaRPr/>
          </a:p>
          <a:p>
            <a:pPr>
              <a:lnSpc>
                <a:spcPct val="100000"/>
              </a:lnSpc>
            </a:pPr>
            <a:endParaRPr/>
          </a:p>
        </p:txBody>
      </p:sp>
    </p:spTree>
  </p:cSld>
  <p:timing>
    <p:tnLst>
      <p:par>
        <p:cTn id="51" dur="indefinite" restart="never" nodeType="tmRoot">
          <p:childTnLst>
            <p:seq>
              <p:cTn id="52" nodeType="mainSeq"/>
              <p:prevCondLst>
                <p:cond delay="0" evt="onPrev">
                  <p:tgtEl>
                    <p:sldTgt/>
                  </p:tgtEl>
                </p:cond>
              </p:prevCondLst>
              <p:nextCondLst>
                <p:cond delay="0" evt="onNext">
                  <p:tgtEl>
                    <p:sldTgt/>
                  </p:tgtEl>
                </p:cond>
              </p:nextCondLst>
            </p:seq>
          </p:childTnLst>
        </p:cTn>
      </p:par>
    </p:tnLst>
  </p:timing>
</p:sld>
</file>

<file path=ppt/slides/slide2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8"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Role of experts</a:t>
            </a:r>
            <a:endParaRPr/>
          </a:p>
        </p:txBody>
      </p:sp>
      <p:sp>
        <p:nvSpPr>
          <p:cNvPr id="139"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90000" tIns="91440" bIns="45000"/>
          <a:p>
            <a:pPr>
              <a:lnSpc>
                <a:spcPct val="100000"/>
              </a:lnSpc>
            </a:pPr>
            <a:endParaRPr/>
          </a:p>
          <a:p>
            <a:pPr>
              <a:lnSpc>
                <a:spcPct val="100000"/>
              </a:lnSpc>
              <a:buSzPct val="80000"/>
              <a:buFont typeface="Wingdings 2" charset="2"/>
              <a:buChar char=""/>
            </a:pPr>
            <a:r>
              <a:rPr lang="hu-HU" sz="2000" strike="noStrike">
                <a:solidFill>
                  <a:srgbClr val="baad8d"/>
                </a:solidFill>
                <a:latin typeface="Cambria"/>
                <a:ea typeface="DejaVu Sans"/>
              </a:rPr>
              <a:t>Should be enlisted for answering SPECIAL TECHNICAL questions, not for replacing digital illiteracy</a:t>
            </a:r>
            <a:endParaRPr/>
          </a:p>
          <a:p>
            <a:pPr>
              <a:lnSpc>
                <a:spcPct val="100000"/>
              </a:lnSpc>
            </a:pPr>
            <a:endParaRPr/>
          </a:p>
          <a:p>
            <a:pPr>
              <a:lnSpc>
                <a:spcPct val="100000"/>
              </a:lnSpc>
              <a:buSzPct val="80000"/>
              <a:buFont typeface="Wingdings 2" charset="2"/>
              <a:buChar char=""/>
            </a:pPr>
            <a:r>
              <a:rPr lang="hu-HU" sz="2000" strike="noStrike">
                <a:solidFill>
                  <a:srgbClr val="baad8d"/>
                </a:solidFill>
                <a:latin typeface="Cambria"/>
                <a:ea typeface="DejaVu Sans"/>
              </a:rPr>
              <a:t>Identifying the rightholders and establishing the pecuniary damage (actual, definite financial loss) is not necessarily a technical issue</a:t>
            </a:r>
            <a:endParaRPr/>
          </a:p>
          <a:p>
            <a:pPr>
              <a:lnSpc>
                <a:spcPct val="100000"/>
              </a:lnSpc>
            </a:pPr>
            <a:endParaRPr/>
          </a:p>
          <a:p>
            <a:pPr>
              <a:lnSpc>
                <a:spcPct val="100000"/>
              </a:lnSpc>
              <a:buSzPct val="80000"/>
              <a:buFont typeface="Wingdings 2" charset="2"/>
              <a:buChar char=""/>
            </a:pPr>
            <a:r>
              <a:rPr lang="hu-HU" sz="2000" strike="noStrike">
                <a:solidFill>
                  <a:srgbClr val="baad8d"/>
                </a:solidFill>
                <a:latin typeface="Cambria"/>
                <a:ea typeface="DejaVu Sans"/>
              </a:rPr>
              <a:t>Must not detract deliberating activity from the case judge</a:t>
            </a:r>
            <a:endParaRPr/>
          </a:p>
          <a:p>
            <a:pPr>
              <a:lnSpc>
                <a:spcPct val="100000"/>
              </a:lnSpc>
            </a:pPr>
            <a:endParaRPr/>
          </a:p>
          <a:p>
            <a:pPr>
              <a:lnSpc>
                <a:spcPct val="100000"/>
              </a:lnSpc>
              <a:buSzPct val="80000"/>
              <a:buFont typeface="Wingdings 2" charset="2"/>
              <a:buChar char=""/>
            </a:pPr>
            <a:r>
              <a:rPr lang="hu-HU" sz="2000" strike="noStrike">
                <a:solidFill>
                  <a:srgbClr val="baad8d"/>
                </a:solidFill>
                <a:latin typeface="Cambria"/>
                <a:ea typeface="DejaVu Sans"/>
              </a:rPr>
              <a:t>Very rarely sorts out the problems around main criminal law issues</a:t>
            </a:r>
            <a:endParaRPr/>
          </a:p>
          <a:p>
            <a:pPr>
              <a:lnSpc>
                <a:spcPct val="100000"/>
              </a:lnSpc>
            </a:pPr>
            <a:endParaRPr/>
          </a:p>
          <a:p>
            <a:pPr>
              <a:lnSpc>
                <a:spcPct val="100000"/>
              </a:lnSpc>
              <a:buSzPct val="80000"/>
              <a:buFont typeface="Wingdings 2" charset="2"/>
              <a:buChar char=""/>
            </a:pPr>
            <a:r>
              <a:rPr lang="hu-HU" sz="2000" strike="noStrike">
                <a:solidFill>
                  <a:srgbClr val="baad8d"/>
                </a:solidFill>
                <a:latin typeface="Cambria"/>
                <a:ea typeface="DejaVu Sans"/>
              </a:rPr>
              <a:t>Costs</a:t>
            </a:r>
            <a:endParaRPr/>
          </a:p>
        </p:txBody>
      </p:sp>
    </p:spTree>
  </p:cSld>
  <p:timing>
    <p:tnLst>
      <p:par>
        <p:cTn id="53" dur="indefinite" restart="never" nodeType="tmRoot">
          <p:childTnLst>
            <p:seq>
              <p:cTn id="54" nodeType="mainSeq"/>
              <p:prevCondLst>
                <p:cond delay="0" evt="onPrev">
                  <p:tgtEl>
                    <p:sldTgt/>
                  </p:tgtEl>
                </p:cond>
              </p:prevCondLst>
              <p:nextCondLst>
                <p:cond delay="0" evt="onNext">
                  <p:tgtEl>
                    <p:sldTgt/>
                  </p:tgtEl>
                </p:cond>
              </p:nextCondLst>
            </p:seq>
          </p:childTnLst>
        </p:cTn>
      </p:par>
    </p:tnLst>
  </p:timing>
</p:sld>
</file>

<file path=ppt/slides/slide2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0"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The damage problem</a:t>
            </a:r>
            <a:endParaRPr/>
          </a:p>
        </p:txBody>
      </p:sp>
      <p:sp>
        <p:nvSpPr>
          <p:cNvPr id="141"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90000" tIns="91440" bIns="45000"/>
          <a:p>
            <a:pPr>
              <a:lnSpc>
                <a:spcPct val="100000"/>
              </a:lnSpc>
            </a:pPr>
            <a:endParaRPr/>
          </a:p>
          <a:p>
            <a:pPr>
              <a:lnSpc>
                <a:spcPct val="100000"/>
              </a:lnSpc>
              <a:buSzPct val="80000"/>
              <a:buFont typeface="Wingdings 2" charset="2"/>
              <a:buChar char=""/>
            </a:pPr>
            <a:r>
              <a:rPr lang="hu-HU" sz="2800" strike="noStrike">
                <a:solidFill>
                  <a:srgbClr val="baad8d"/>
                </a:solidFill>
                <a:latin typeface="Cambria"/>
                <a:ea typeface="DejaVu Sans"/>
              </a:rPr>
              <a:t>Is there any actual financial loss? (Would the user ever buy the work in legal commerce?)</a:t>
            </a:r>
            <a:endParaRPr/>
          </a:p>
          <a:p>
            <a:pPr>
              <a:lnSpc>
                <a:spcPct val="100000"/>
              </a:lnSpc>
            </a:pPr>
            <a:endParaRPr/>
          </a:p>
          <a:p>
            <a:pPr>
              <a:lnSpc>
                <a:spcPct val="100000"/>
              </a:lnSpc>
              <a:buSzPct val="80000"/>
              <a:buFont typeface="Wingdings 2" charset="2"/>
              <a:buChar char=""/>
            </a:pPr>
            <a:r>
              <a:rPr lang="hu-HU" sz="2800" strike="noStrike">
                <a:solidFill>
                  <a:srgbClr val="baad8d"/>
                </a:solidFill>
                <a:latin typeface="Cambria"/>
                <a:ea typeface="DejaVu Sans"/>
              </a:rPr>
              <a:t>Is the financial loss definite or just an approximation by the rights holder/injured party ?</a:t>
            </a:r>
            <a:endParaRPr/>
          </a:p>
          <a:p>
            <a:pPr>
              <a:lnSpc>
                <a:spcPct val="100000"/>
              </a:lnSpc>
            </a:pPr>
            <a:endParaRPr/>
          </a:p>
          <a:p>
            <a:pPr>
              <a:lnSpc>
                <a:spcPct val="100000"/>
              </a:lnSpc>
              <a:buSzPct val="80000"/>
              <a:buFont typeface="Wingdings 2" charset="2"/>
              <a:buChar char=""/>
            </a:pPr>
            <a:r>
              <a:rPr lang="hu-HU" sz="2800" strike="noStrike">
                <a:solidFill>
                  <a:srgbClr val="baad8d"/>
                </a:solidFill>
                <a:latin typeface="Cambria"/>
                <a:ea typeface="DejaVu Sans"/>
              </a:rPr>
              <a:t>In practice we count with one work’s retail price, but establishing how many users downloaded the work is impossible</a:t>
            </a:r>
            <a:endParaRPr/>
          </a:p>
          <a:p>
            <a:pPr>
              <a:lnSpc>
                <a:spcPct val="100000"/>
              </a:lnSpc>
            </a:pPr>
            <a:endParaRPr/>
          </a:p>
        </p:txBody>
      </p:sp>
    </p:spTree>
  </p:cSld>
  <p:timing>
    <p:tnLst>
      <p:par>
        <p:cTn id="55" dur="indefinite" restart="never" nodeType="tmRoot">
          <p:childTnLst>
            <p:seq>
              <p:cTn id="56" nodeType="mainSeq"/>
              <p:prevCondLst>
                <p:cond delay="0" evt="onPrev">
                  <p:tgtEl>
                    <p:sldTgt/>
                  </p:tgtEl>
                </p:cond>
              </p:prevCondLst>
              <p:nextCondLst>
                <p:cond delay="0" evt="onNext">
                  <p:tgtEl>
                    <p:sldTgt/>
                  </p:tgtEl>
                </p:cond>
              </p:nextCondLst>
            </p:seq>
          </p:childTnLst>
        </p:cTn>
      </p:par>
    </p:tnLst>
  </p:timing>
</p:sld>
</file>

<file path=ppt/slides/slide2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2"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Testimony strategies</a:t>
            </a:r>
            <a:endParaRPr/>
          </a:p>
        </p:txBody>
      </p:sp>
      <p:sp>
        <p:nvSpPr>
          <p:cNvPr id="143"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90000" tIns="91440" bIns="45000"/>
          <a:p>
            <a:pPr>
              <a:lnSpc>
                <a:spcPct val="100000"/>
              </a:lnSpc>
            </a:pPr>
            <a:endParaRPr/>
          </a:p>
          <a:p>
            <a:pPr>
              <a:lnSpc>
                <a:spcPct val="100000"/>
              </a:lnSpc>
              <a:buSzPct val="80000"/>
              <a:buFont typeface="Wingdings 2" charset="2"/>
              <a:buChar char=""/>
            </a:pPr>
            <a:r>
              <a:rPr lang="hu-HU" sz="2200" strike="noStrike">
                <a:solidFill>
                  <a:srgbClr val="baad8d"/>
                </a:solidFill>
                <a:latin typeface="Cambria"/>
                <a:ea typeface="DejaVu Sans"/>
              </a:rPr>
              <a:t>During the investigation most offenders do not cooperate, but before court they come up with a detailed, and usually – due to the elapsed time – irrefutable statement.</a:t>
            </a:r>
            <a:endParaRPr/>
          </a:p>
          <a:p>
            <a:pPr>
              <a:lnSpc>
                <a:spcPct val="100000"/>
              </a:lnSpc>
            </a:pPr>
            <a:endParaRPr/>
          </a:p>
          <a:p>
            <a:pPr>
              <a:lnSpc>
                <a:spcPct val="100000"/>
              </a:lnSpc>
              <a:buSzPct val="80000"/>
              <a:buFont typeface="Wingdings 2" charset="2"/>
              <a:buChar char=""/>
            </a:pPr>
            <a:r>
              <a:rPr lang="hu-HU" sz="2200" strike="noStrike">
                <a:solidFill>
                  <a:srgbClr val="baad8d"/>
                </a:solidFill>
                <a:latin typeface="Cambria"/>
                <a:ea typeface="DejaVu Sans"/>
              </a:rPr>
              <a:t>Admitting the ownership or operation of servers but denying the knowledge about the unlawful activity (hosting)</a:t>
            </a:r>
            <a:endParaRPr/>
          </a:p>
          <a:p>
            <a:pPr>
              <a:lnSpc>
                <a:spcPct val="100000"/>
              </a:lnSpc>
            </a:pPr>
            <a:endParaRPr/>
          </a:p>
          <a:p>
            <a:pPr>
              <a:lnSpc>
                <a:spcPct val="100000"/>
              </a:lnSpc>
              <a:buSzPct val="80000"/>
              <a:buFont typeface="Wingdings 2" charset="2"/>
              <a:buChar char=""/>
            </a:pPr>
            <a:r>
              <a:rPr lang="hu-HU" sz="2200" strike="noStrike">
                <a:solidFill>
                  <a:srgbClr val="baad8d"/>
                </a:solidFill>
                <a:latin typeface="Cambria"/>
                <a:ea typeface="DejaVu Sans"/>
              </a:rPr>
              <a:t>WiFi-theft</a:t>
            </a:r>
            <a:endParaRPr/>
          </a:p>
          <a:p>
            <a:pPr>
              <a:lnSpc>
                <a:spcPct val="100000"/>
              </a:lnSpc>
            </a:pPr>
            <a:endParaRPr/>
          </a:p>
          <a:p>
            <a:pPr>
              <a:lnSpc>
                <a:spcPct val="100000"/>
              </a:lnSpc>
              <a:buSzPct val="80000"/>
              <a:buFont typeface="Wingdings 2" charset="2"/>
              <a:buChar char=""/>
            </a:pPr>
            <a:r>
              <a:rPr lang="hu-HU" sz="2200" strike="noStrike">
                <a:solidFill>
                  <a:srgbClr val="baad8d"/>
                </a:solidFill>
                <a:latin typeface="Cambria"/>
                <a:ea typeface="DejaVu Sans"/>
              </a:rPr>
              <a:t>When the computer was used by more than one person</a:t>
            </a:r>
            <a:endParaRPr/>
          </a:p>
          <a:p>
            <a:pPr>
              <a:lnSpc>
                <a:spcPct val="100000"/>
              </a:lnSpc>
            </a:pPr>
            <a:endParaRPr/>
          </a:p>
          <a:p>
            <a:pPr>
              <a:lnSpc>
                <a:spcPct val="100000"/>
              </a:lnSpc>
              <a:buSzPct val="80000"/>
              <a:buFont typeface="Wingdings 2" charset="2"/>
              <a:buChar char=""/>
            </a:pPr>
            <a:r>
              <a:rPr lang="hu-HU" sz="2200" strike="noStrike">
                <a:solidFill>
                  <a:srgbClr val="baad8d"/>
                </a:solidFill>
                <a:latin typeface="Cambria"/>
                <a:ea typeface="DejaVu Sans"/>
              </a:rPr>
              <a:t>When more than one user acted as an admin </a:t>
            </a:r>
            <a:endParaRPr/>
          </a:p>
          <a:p>
            <a:pPr>
              <a:lnSpc>
                <a:spcPct val="100000"/>
              </a:lnSpc>
            </a:pPr>
            <a:endParaRPr/>
          </a:p>
          <a:p>
            <a:pPr>
              <a:lnSpc>
                <a:spcPct val="100000"/>
              </a:lnSpc>
            </a:pPr>
            <a:endParaRPr/>
          </a:p>
          <a:p>
            <a:pPr>
              <a:lnSpc>
                <a:spcPct val="100000"/>
              </a:lnSpc>
            </a:pPr>
            <a:endParaRPr/>
          </a:p>
        </p:txBody>
      </p:sp>
    </p:spTree>
  </p:cSld>
  <p:timing>
    <p:tnLst>
      <p:par>
        <p:cTn id="57" dur="indefinite" restart="never" nodeType="tmRoot">
          <p:childTnLst>
            <p:seq>
              <p:cTn id="58"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2"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Specific types of online IP infringements</a:t>
            </a:r>
            <a:endParaRPr/>
          </a:p>
        </p:txBody>
      </p:sp>
      <p:sp>
        <p:nvSpPr>
          <p:cNvPr id="83" name="CustomShape 2"/>
          <p:cNvSpPr/>
          <p:nvPr/>
        </p:nvSpPr>
        <p:spPr>
          <a:xfrm>
            <a:off x="457200" y="1774800"/>
            <a:ext cx="8227800" cy="1443960"/>
          </a:xfrm>
          <a:prstGeom prst="roundRect">
            <a:avLst>
              <a:gd name="adj" fmla="val 13774"/>
            </a:avLst>
          </a:prstGeom>
          <a:gradFill>
            <a:gsLst>
              <a:gs pos="0">
                <a:schemeClr val="accent3">
                  <a:shade val="47500"/>
                  <a:satMod val="137000"/>
                </a:schemeClr>
              </a:gs>
              <a:gs pos="55000">
                <a:schemeClr val="accent3">
                  <a:shade val="69000"/>
                  <a:satMod val="137000"/>
                </a:schemeClr>
              </a:gs>
              <a:gs pos="100000">
                <a:schemeClr val="accent3">
                  <a:shade val="98000"/>
                  <a:satMod val="137000"/>
                </a:schemeClr>
              </a:gs>
            </a:gsLst>
            <a:lin ang="16200000"/>
          </a:gradFill>
          <a:ln>
            <a:solidFill>
              <a:schemeClr val="accent1"/>
            </a:solidFill>
          </a:ln>
          <a:effectLst>
            <a:outerShdw blurRad="39000" dir="5400000" dist="25400" rotWithShape="0">
              <a:srgbClr val="000000">
                <a:alpha val="38000"/>
              </a:srgbClr>
            </a:outerShdw>
          </a:effectLst>
          <a:scene3d>
            <a:camera fov="0" prst="orthographicFront">
              <a:rot lat="0" lon="0" rev="0"/>
            </a:camera>
            <a:lightRig dir="t" rig="threePt">
              <a:rot lat="0" lon="0" rev="1800000"/>
            </a:lightRig>
          </a:scene3d>
          <a:sp3d prstMaterial="matte">
            <a:bevelT h="20000"/>
          </a:sp3d>
        </p:spPr>
        <p:style>
          <a:lnRef idx="0">
            <a:schemeClr val="accent3"/>
          </a:lnRef>
          <a:fillRef idx="3">
            <a:schemeClr val="accent3"/>
          </a:fillRef>
          <a:effectRef idx="3">
            <a:schemeClr val="accent3"/>
          </a:effectRef>
          <a:fontRef idx="minor"/>
        </p:style>
        <p:txBody>
          <a:bodyPr lIns="148680" rIns="148680" tIns="148680" bIns="148680" anchor="ctr"/>
          <a:p>
            <a:pPr>
              <a:lnSpc>
                <a:spcPct val="90000"/>
              </a:lnSpc>
            </a:pPr>
            <a:r>
              <a:rPr lang="hu-HU" sz="3900" strike="noStrike">
                <a:solidFill>
                  <a:srgbClr val="1b1810"/>
                </a:solidFill>
                <a:latin typeface="Cambria"/>
                <a:ea typeface="DejaVu Sans"/>
              </a:rPr>
              <a:t>	</a:t>
            </a:r>
            <a:r>
              <a:rPr lang="hu-HU" sz="3900" strike="noStrike">
                <a:solidFill>
                  <a:srgbClr val="1b1810"/>
                </a:solidFill>
                <a:latin typeface="Cambria"/>
                <a:ea typeface="DejaVu Sans"/>
              </a:rPr>
              <a:t>	</a:t>
            </a:r>
            <a:r>
              <a:rPr lang="hu-HU" sz="3900" strike="noStrike">
                <a:solidFill>
                  <a:srgbClr val="1b1810"/>
                </a:solidFill>
                <a:latin typeface="Cambria"/>
                <a:ea typeface="DejaVu Sans"/>
              </a:rPr>
              <a:t>	</a:t>
            </a:r>
            <a:r>
              <a:rPr lang="hu-HU" sz="3900" strike="noStrike">
                <a:solidFill>
                  <a:srgbClr val="1b1810"/>
                </a:solidFill>
                <a:latin typeface="Cambria"/>
                <a:ea typeface="DejaVu Sans"/>
              </a:rPr>
              <a:t>	</a:t>
            </a:r>
            <a:r>
              <a:rPr lang="hu-HU" sz="3900" strike="noStrike">
                <a:solidFill>
                  <a:srgbClr val="1b1810"/>
                </a:solidFill>
                <a:latin typeface="Cambria"/>
                <a:ea typeface="DejaVu Sans"/>
              </a:rPr>
              <a:t>FTP servers</a:t>
            </a:r>
            <a:endParaRPr/>
          </a:p>
        </p:txBody>
      </p:sp>
      <p:sp>
        <p:nvSpPr>
          <p:cNvPr id="84" name="CustomShape 3"/>
          <p:cNvSpPr/>
          <p:nvPr/>
        </p:nvSpPr>
        <p:spPr>
          <a:xfrm>
            <a:off x="601920" y="1919520"/>
            <a:ext cx="1644120" cy="1154520"/>
          </a:xfrm>
          <a:prstGeom prst="roundRect">
            <a:avLst>
              <a:gd name="adj" fmla="val 13774"/>
            </a:avLst>
          </a:prstGeom>
          <a:blipFill>
            <a:blip r:embed="rId1"/>
            <a:stretch>
              <a:fillRect/>
            </a:stretch>
          </a:blipFill>
          <a:ln>
            <a:solidFill>
              <a:schemeClr val="lt1">
                <a:hueOff val="0"/>
                <a:satOff val="0"/>
                <a:lumOff val="0"/>
                <a:alphaOff val="0"/>
              </a:schemeClr>
            </a:solidFill>
            <a:round/>
          </a:ln>
        </p:spPr>
        <p:style>
          <a:lnRef idx="2"/>
          <a:fillRef idx="0"/>
          <a:effectRef idx="0"/>
          <a:fontRef idx="minor"/>
        </p:style>
      </p:sp>
      <p:sp>
        <p:nvSpPr>
          <p:cNvPr id="85" name="CustomShape 4"/>
          <p:cNvSpPr/>
          <p:nvPr/>
        </p:nvSpPr>
        <p:spPr>
          <a:xfrm>
            <a:off x="457200" y="3364920"/>
            <a:ext cx="8227800" cy="1443960"/>
          </a:xfrm>
          <a:prstGeom prst="roundRect">
            <a:avLst>
              <a:gd name="adj" fmla="val 13774"/>
            </a:avLst>
          </a:prstGeom>
          <a:solidFill>
            <a:schemeClr val="accent2"/>
          </a:solidFill>
          <a:ln>
            <a:solidFill>
              <a:schemeClr val="accent3">
                <a:lumMod val="40000"/>
                <a:lumOff val="60000"/>
              </a:schemeClr>
            </a:solidFill>
            <a:round/>
          </a:ln>
          <a:effectLst>
            <a:outerShdw blurRad="45000" dir="5400000" dist="25000" rotWithShape="0">
              <a:srgbClr val="000000">
                <a:alpha val="38000"/>
              </a:srgbClr>
            </a:outerShdw>
          </a:effectLst>
        </p:spPr>
        <p:style>
          <a:lnRef idx="3">
            <a:schemeClr val="lt1"/>
          </a:lnRef>
          <a:fillRef idx="1">
            <a:schemeClr val="accent2"/>
          </a:fillRef>
          <a:effectRef idx="1">
            <a:schemeClr val="accent2"/>
          </a:effectRef>
          <a:fontRef idx="minor"/>
        </p:style>
        <p:txBody>
          <a:bodyPr lIns="148680" rIns="148680" tIns="148680" bIns="148680"/>
          <a:p>
            <a:pPr>
              <a:lnSpc>
                <a:spcPct val="90000"/>
              </a:lnSpc>
            </a:pPr>
            <a:r>
              <a:rPr lang="hu-HU" sz="3900" strike="noStrike">
                <a:solidFill>
                  <a:srgbClr val="1b1810"/>
                </a:solidFill>
                <a:latin typeface="Cambria"/>
                <a:ea typeface="DejaVu Sans"/>
              </a:rPr>
              <a:t>	</a:t>
            </a:r>
            <a:r>
              <a:rPr lang="hu-HU" sz="3900" strike="noStrike">
                <a:solidFill>
                  <a:srgbClr val="1b1810"/>
                </a:solidFill>
                <a:latin typeface="Cambria"/>
                <a:ea typeface="DejaVu Sans"/>
              </a:rPr>
              <a:t>	</a:t>
            </a:r>
            <a:r>
              <a:rPr lang="hu-HU" sz="3900" strike="noStrike">
                <a:solidFill>
                  <a:srgbClr val="1b1810"/>
                </a:solidFill>
                <a:latin typeface="Cambria"/>
                <a:ea typeface="DejaVu Sans"/>
              </a:rPr>
              <a:t>	</a:t>
            </a:r>
            <a:r>
              <a:rPr lang="hu-HU" sz="3900" strike="noStrike">
                <a:solidFill>
                  <a:srgbClr val="1b1810"/>
                </a:solidFill>
                <a:latin typeface="Cambria"/>
                <a:ea typeface="DejaVu Sans"/>
              </a:rPr>
              <a:t>	</a:t>
            </a:r>
            <a:r>
              <a:rPr lang="hu-HU" sz="3900" strike="noStrike">
                <a:solidFill>
                  <a:srgbClr val="1b1810"/>
                </a:solidFill>
                <a:latin typeface="Cambria"/>
                <a:ea typeface="DejaVu Sans"/>
              </a:rPr>
              <a:t>Filesharing</a:t>
            </a:r>
            <a:endParaRPr/>
          </a:p>
          <a:p>
            <a:pPr>
              <a:lnSpc>
                <a:spcPct val="90000"/>
              </a:lnSpc>
              <a:buSzPct val="45000"/>
              <a:buFont typeface="StarSymbol"/>
              <a:buChar char="l"/>
            </a:pPr>
            <a:r>
              <a:rPr lang="hu-HU" sz="3000" strike="noStrike">
                <a:solidFill>
                  <a:srgbClr val="1b1810"/>
                </a:solidFill>
                <a:latin typeface="Cambria"/>
                <a:ea typeface="DejaVu Sans"/>
              </a:rPr>
              <a:t>BitTorrent</a:t>
            </a:r>
            <a:endParaRPr/>
          </a:p>
        </p:txBody>
      </p:sp>
      <p:sp>
        <p:nvSpPr>
          <p:cNvPr id="86" name="CustomShape 5"/>
          <p:cNvSpPr/>
          <p:nvPr/>
        </p:nvSpPr>
        <p:spPr>
          <a:xfrm>
            <a:off x="601920" y="3509640"/>
            <a:ext cx="1644120" cy="1154520"/>
          </a:xfrm>
          <a:prstGeom prst="roundRect">
            <a:avLst>
              <a:gd name="adj" fmla="val 13774"/>
            </a:avLst>
          </a:prstGeom>
          <a:blipFill>
            <a:blip r:embed="rId2"/>
            <a:stretch>
              <a:fillRect/>
            </a:stretch>
          </a:blipFill>
          <a:ln>
            <a:solidFill>
              <a:schemeClr val="lt1">
                <a:hueOff val="0"/>
                <a:satOff val="0"/>
                <a:lumOff val="0"/>
                <a:alphaOff val="0"/>
              </a:schemeClr>
            </a:solidFill>
            <a:round/>
          </a:ln>
        </p:spPr>
        <p:style>
          <a:lnRef idx="2"/>
          <a:fillRef idx="0"/>
          <a:effectRef idx="0"/>
          <a:fontRef idx="minor"/>
        </p:style>
      </p:sp>
      <p:sp>
        <p:nvSpPr>
          <p:cNvPr id="87" name="CustomShape 6"/>
          <p:cNvSpPr/>
          <p:nvPr/>
        </p:nvSpPr>
        <p:spPr>
          <a:xfrm>
            <a:off x="457200" y="4955040"/>
            <a:ext cx="8227800" cy="1443960"/>
          </a:xfrm>
          <a:prstGeom prst="roundRect">
            <a:avLst>
              <a:gd name="adj" fmla="val 13774"/>
            </a:avLst>
          </a:prstGeom>
          <a:solidFill>
            <a:schemeClr val="accent4"/>
          </a:solidFill>
          <a:ln>
            <a:solidFill>
              <a:schemeClr val="lt1"/>
            </a:solidFill>
            <a:round/>
          </a:ln>
          <a:effectLst>
            <a:outerShdw blurRad="45000" dir="5400000" dist="25000" rotWithShape="0">
              <a:srgbClr val="000000">
                <a:alpha val="38000"/>
              </a:srgbClr>
            </a:outerShdw>
          </a:effectLst>
        </p:spPr>
        <p:style>
          <a:lnRef idx="3">
            <a:schemeClr val="lt1"/>
          </a:lnRef>
          <a:fillRef idx="1">
            <a:schemeClr val="accent4"/>
          </a:fillRef>
          <a:effectRef idx="1">
            <a:schemeClr val="accent4"/>
          </a:effectRef>
          <a:fontRef idx="minor"/>
        </p:style>
        <p:txBody>
          <a:bodyPr lIns="148680" rIns="148680" tIns="148680" bIns="148680" anchor="ctr"/>
          <a:p>
            <a:pPr>
              <a:lnSpc>
                <a:spcPct val="90000"/>
              </a:lnSpc>
            </a:pPr>
            <a:r>
              <a:rPr lang="hu-HU" sz="3900" strike="noStrike">
                <a:solidFill>
                  <a:srgbClr val="1b1810"/>
                </a:solidFill>
                <a:latin typeface="Cambria"/>
                <a:ea typeface="DejaVu Sans"/>
              </a:rPr>
              <a:t>	</a:t>
            </a:r>
            <a:r>
              <a:rPr lang="hu-HU" sz="3900" strike="noStrike">
                <a:solidFill>
                  <a:srgbClr val="1b1810"/>
                </a:solidFill>
                <a:latin typeface="Cambria"/>
                <a:ea typeface="DejaVu Sans"/>
              </a:rPr>
              <a:t>	</a:t>
            </a:r>
            <a:r>
              <a:rPr lang="hu-HU" sz="3900" strike="noStrike">
                <a:solidFill>
                  <a:srgbClr val="1b1810"/>
                </a:solidFill>
                <a:latin typeface="Cambria"/>
                <a:ea typeface="DejaVu Sans"/>
              </a:rPr>
              <a:t>	</a:t>
            </a:r>
            <a:r>
              <a:rPr lang="hu-HU" sz="3900" strike="noStrike">
                <a:solidFill>
                  <a:srgbClr val="1b1810"/>
                </a:solidFill>
                <a:latin typeface="Cambria"/>
                <a:ea typeface="DejaVu Sans"/>
              </a:rPr>
              <a:t>	</a:t>
            </a:r>
            <a:r>
              <a:rPr lang="hu-HU" sz="3900" strike="noStrike">
                <a:solidFill>
                  <a:srgbClr val="1b1810"/>
                </a:solidFill>
                <a:latin typeface="Cambria"/>
                <a:ea typeface="DejaVu Sans"/>
              </a:rPr>
              <a:t>Hyperlinks</a:t>
            </a:r>
            <a:endParaRPr/>
          </a:p>
        </p:txBody>
      </p:sp>
      <p:sp>
        <p:nvSpPr>
          <p:cNvPr id="88" name="CustomShape 7"/>
          <p:cNvSpPr/>
          <p:nvPr/>
        </p:nvSpPr>
        <p:spPr>
          <a:xfrm>
            <a:off x="601920" y="5099760"/>
            <a:ext cx="1644120" cy="1154520"/>
          </a:xfrm>
          <a:prstGeom prst="roundRect">
            <a:avLst>
              <a:gd name="adj" fmla="val 13774"/>
            </a:avLst>
          </a:prstGeom>
          <a:blipFill>
            <a:blip r:embed="rId3"/>
            <a:stretch>
              <a:fillRect/>
            </a:stretch>
          </a:blipFill>
          <a:ln>
            <a:solidFill>
              <a:schemeClr val="lt1">
                <a:hueOff val="0"/>
                <a:satOff val="0"/>
                <a:lumOff val="0"/>
                <a:alphaOff val="0"/>
              </a:schemeClr>
            </a:solidFill>
            <a:round/>
          </a:ln>
        </p:spPr>
        <p:style>
          <a:lnRef idx="2"/>
          <a:fillRef idx="0"/>
          <a:effectRef idx="0"/>
          <a:fontRef idx="minor"/>
        </p:style>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3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4"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Difficulties of proof</a:t>
            </a:r>
            <a:endParaRPr/>
          </a:p>
        </p:txBody>
      </p:sp>
      <p:sp>
        <p:nvSpPr>
          <p:cNvPr id="145"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90000" tIns="91440" bIns="45000"/>
          <a:p>
            <a:pPr>
              <a:lnSpc>
                <a:spcPct val="100000"/>
              </a:lnSpc>
              <a:buSzPct val="45000"/>
              <a:buFont typeface="StarSymbol"/>
              <a:buChar char="l"/>
            </a:pPr>
            <a:r>
              <a:rPr lang="hu-HU" sz="2400" strike="noStrike">
                <a:solidFill>
                  <a:srgbClr val="baad8d"/>
                </a:solidFill>
                <a:latin typeface="Cambria"/>
                <a:ea typeface="DejaVu Sans"/>
              </a:rPr>
              <a:t>If we do not have the servers, only the data of trial downloading may be used in terms of content.</a:t>
            </a:r>
            <a:endParaRPr/>
          </a:p>
          <a:p>
            <a:pPr>
              <a:lnSpc>
                <a:spcPct val="100000"/>
              </a:lnSpc>
              <a:buSzPct val="45000"/>
              <a:buFont typeface="StarSymbol"/>
              <a:buChar char="l"/>
            </a:pPr>
            <a:r>
              <a:rPr lang="hu-HU" sz="2400" strike="noStrike">
                <a:solidFill>
                  <a:srgbClr val="baad8d"/>
                </a:solidFill>
                <a:latin typeface="Cambria"/>
                <a:ea typeface="DejaVu Sans"/>
              </a:rPr>
              <a:t>If we have the servers but there are fake data on operation.</a:t>
            </a:r>
            <a:endParaRPr/>
          </a:p>
          <a:p>
            <a:pPr>
              <a:lnSpc>
                <a:spcPct val="100000"/>
              </a:lnSpc>
              <a:buSzPct val="45000"/>
              <a:buFont typeface="StarSymbol"/>
              <a:buChar char="l"/>
            </a:pPr>
            <a:r>
              <a:rPr lang="hu-HU" sz="2400" strike="noStrike">
                <a:solidFill>
                  <a:srgbClr val="baad8d"/>
                </a:solidFill>
                <a:latin typeface="Cambria"/>
                <a:ea typeface="DejaVu Sans"/>
              </a:rPr>
              <a:t>If we have the servers but no confession.</a:t>
            </a:r>
            <a:endParaRPr/>
          </a:p>
          <a:p>
            <a:pPr>
              <a:lnSpc>
                <a:spcPct val="100000"/>
              </a:lnSpc>
              <a:buSzPct val="45000"/>
              <a:buFont typeface="StarSymbol"/>
              <a:buChar char="l"/>
            </a:pPr>
            <a:r>
              <a:rPr lang="hu-HU" sz="2400" strike="noStrike">
                <a:solidFill>
                  <a:srgbClr val="baad8d"/>
                </a:solidFill>
                <a:latin typeface="Cambria"/>
                <a:ea typeface="DejaVu Sans"/>
              </a:rPr>
              <a:t>If the content is encrypted.</a:t>
            </a:r>
            <a:endParaRPr/>
          </a:p>
          <a:p>
            <a:pPr>
              <a:lnSpc>
                <a:spcPct val="100000"/>
              </a:lnSpc>
              <a:buSzPct val="45000"/>
              <a:buFont typeface="StarSymbol"/>
              <a:buChar char="l"/>
            </a:pPr>
            <a:r>
              <a:rPr lang="hu-HU" sz="2400" strike="noStrike">
                <a:solidFill>
                  <a:srgbClr val="baad8d"/>
                </a:solidFill>
                <a:latin typeface="Cambria"/>
                <a:ea typeface="DejaVu Sans"/>
              </a:rPr>
              <a:t>If the point of denying is hosting.</a:t>
            </a:r>
            <a:endParaRPr/>
          </a:p>
          <a:p>
            <a:pPr>
              <a:lnSpc>
                <a:spcPct val="100000"/>
              </a:lnSpc>
              <a:buSzPct val="45000"/>
              <a:buFont typeface="StarSymbol"/>
              <a:buChar char="l"/>
            </a:pPr>
            <a:r>
              <a:rPr lang="hu-HU" sz="2400" strike="noStrike">
                <a:solidFill>
                  <a:srgbClr val="baad8d"/>
                </a:solidFill>
                <a:latin typeface="Cambria"/>
                <a:ea typeface="DejaVu Sans"/>
              </a:rPr>
              <a:t>When the point of denying is that the computer was used by more persons.</a:t>
            </a:r>
            <a:endParaRPr/>
          </a:p>
          <a:p>
            <a:pPr>
              <a:lnSpc>
                <a:spcPct val="100000"/>
              </a:lnSpc>
              <a:buSzPct val="45000"/>
              <a:buFont typeface="StarSymbol"/>
              <a:buChar char="l"/>
            </a:pPr>
            <a:r>
              <a:rPr lang="hu-HU" sz="2400" strike="noStrike">
                <a:solidFill>
                  <a:srgbClr val="baad8d"/>
                </a:solidFill>
                <a:latin typeface="Cambria"/>
                <a:ea typeface="DejaVu Sans"/>
              </a:rPr>
              <a:t>If the point of defense is WiFi-theft.</a:t>
            </a:r>
            <a:endParaRPr/>
          </a:p>
        </p:txBody>
      </p:sp>
    </p:spTree>
  </p:cSld>
  <p:timing>
    <p:tnLst>
      <p:par>
        <p:cTn id="59" dur="indefinite" restart="never" nodeType="tmRoot">
          <p:childTnLst>
            <p:seq>
              <p:cTn id="60" nodeType="mainSeq"/>
              <p:prevCondLst>
                <p:cond delay="0" evt="onPrev">
                  <p:tgtEl>
                    <p:sldTgt/>
                  </p:tgtEl>
                </p:cond>
              </p:prevCondLst>
              <p:nextCondLst>
                <p:cond delay="0" evt="onNext">
                  <p:tgtEl>
                    <p:sldTgt/>
                  </p:tgtEl>
                </p:cond>
              </p:nextCondLst>
            </p:seq>
          </p:childTnLst>
        </p:cTn>
      </p:par>
    </p:tnLst>
  </p:timing>
</p:sld>
</file>

<file path=ppt/slides/slide3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6"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Legislative changes</a:t>
            </a:r>
            <a:endParaRPr/>
          </a:p>
        </p:txBody>
      </p:sp>
      <p:sp>
        <p:nvSpPr>
          <p:cNvPr id="147"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90000" tIns="91440" bIns="45000"/>
          <a:p>
            <a:pPr>
              <a:lnSpc>
                <a:spcPct val="100000"/>
              </a:lnSpc>
            </a:pPr>
            <a:endParaRPr/>
          </a:p>
          <a:p>
            <a:pPr>
              <a:lnSpc>
                <a:spcPct val="100000"/>
              </a:lnSpc>
              <a:buSzPct val="80000"/>
              <a:buFont typeface="Wingdings 2" charset="2"/>
              <a:buChar char=""/>
            </a:pPr>
            <a:r>
              <a:rPr lang="hu-HU" sz="2200" strike="noStrike">
                <a:solidFill>
                  <a:srgbClr val="baad8d"/>
                </a:solidFill>
                <a:latin typeface="Cambria"/>
                <a:ea typeface="DejaVu Sans"/>
              </a:rPr>
              <a:t>Establishing crime from 100.001 HUF financial loss</a:t>
            </a:r>
            <a:endParaRPr/>
          </a:p>
          <a:p>
            <a:pPr>
              <a:lnSpc>
                <a:spcPct val="100000"/>
              </a:lnSpc>
            </a:pPr>
            <a:endParaRPr/>
          </a:p>
          <a:p>
            <a:pPr>
              <a:lnSpc>
                <a:spcPct val="100000"/>
              </a:lnSpc>
              <a:buSzPct val="80000"/>
              <a:buFont typeface="Wingdings 2" charset="2"/>
              <a:buChar char=""/>
            </a:pPr>
            <a:r>
              <a:rPr lang="hu-HU" sz="2200" strike="noStrike">
                <a:solidFill>
                  <a:srgbClr val="baad8d"/>
                </a:solidFill>
                <a:latin typeface="Cambria"/>
                <a:ea typeface="DejaVu Sans"/>
              </a:rPr>
              <a:t>If there is no exactly determinable financial loss → no crime </a:t>
            </a:r>
            <a:endParaRPr/>
          </a:p>
          <a:p>
            <a:pPr>
              <a:lnSpc>
                <a:spcPct val="100000"/>
              </a:lnSpc>
            </a:pPr>
            <a:endParaRPr/>
          </a:p>
          <a:p>
            <a:pPr>
              <a:lnSpc>
                <a:spcPct val="100000"/>
              </a:lnSpc>
              <a:buSzPct val="80000"/>
              <a:buFont typeface="Wingdings 2" charset="2"/>
              <a:buChar char=""/>
            </a:pPr>
            <a:r>
              <a:rPr lang="hu-HU" sz="2200" strike="noStrike">
                <a:solidFill>
                  <a:srgbClr val="baad8d"/>
                </a:solidFill>
                <a:latin typeface="Cambria"/>
                <a:ea typeface="DejaVu Sans"/>
              </a:rPr>
              <a:t>Harming more rightsholders’ rights constitutes one offence </a:t>
            </a:r>
            <a:endParaRPr/>
          </a:p>
          <a:p>
            <a:pPr>
              <a:lnSpc>
                <a:spcPct val="100000"/>
              </a:lnSpc>
            </a:pPr>
            <a:endParaRPr/>
          </a:p>
          <a:p>
            <a:pPr>
              <a:lnSpc>
                <a:spcPct val="100000"/>
              </a:lnSpc>
              <a:buSzPct val="80000"/>
              <a:buFont typeface="Wingdings 2" charset="2"/>
              <a:buChar char=""/>
            </a:pPr>
            <a:r>
              <a:rPr lang="hu-HU" sz="2200" strike="noStrike">
                <a:solidFill>
                  <a:srgbClr val="baad8d"/>
                </a:solidFill>
                <a:latin typeface="Cambria"/>
                <a:ea typeface="DejaVu Sans"/>
              </a:rPr>
              <a:t>Causing „considerable” financial loss constitutes a qualified offence</a:t>
            </a:r>
            <a:endParaRPr/>
          </a:p>
          <a:p>
            <a:pPr>
              <a:lnSpc>
                <a:spcPct val="100000"/>
              </a:lnSpc>
            </a:pPr>
            <a:endParaRPr/>
          </a:p>
          <a:p>
            <a:pPr>
              <a:lnSpc>
                <a:spcPct val="100000"/>
              </a:lnSpc>
              <a:buSzPct val="80000"/>
              <a:buFont typeface="Wingdings 2" charset="2"/>
              <a:buChar char=""/>
            </a:pPr>
            <a:r>
              <a:rPr lang="hu-HU" sz="2200" strike="noStrike">
                <a:solidFill>
                  <a:srgbClr val="baad8d"/>
                </a:solidFill>
                <a:latin typeface="Cambria"/>
                <a:ea typeface="DejaVu Sans"/>
              </a:rPr>
              <a:t>Businesslike conduct is not an aggravating circumstance any more</a:t>
            </a:r>
            <a:endParaRPr/>
          </a:p>
          <a:p>
            <a:pPr>
              <a:lnSpc>
                <a:spcPct val="100000"/>
              </a:lnSpc>
            </a:pPr>
            <a:endParaRPr/>
          </a:p>
        </p:txBody>
      </p:sp>
    </p:spTree>
  </p:cSld>
  <p:timing>
    <p:tnLst>
      <p:par>
        <p:cTn id="61" dur="indefinite" restart="never" nodeType="tmRoot">
          <p:childTnLst>
            <p:seq>
              <p:cTn id="62" nodeType="mainSeq"/>
              <p:prevCondLst>
                <p:cond delay="0" evt="onPrev">
                  <p:tgtEl>
                    <p:sldTgt/>
                  </p:tgtEl>
                </p:cond>
              </p:prevCondLst>
              <p:nextCondLst>
                <p:cond delay="0" evt="onNext">
                  <p:tgtEl>
                    <p:sldTgt/>
                  </p:tgtEl>
                </p:cond>
              </p:nextCondLst>
            </p:seq>
          </p:childTnLst>
        </p:cTn>
      </p:par>
    </p:tnLst>
  </p:timing>
</p:sld>
</file>

<file path=ppt/slides/slide3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8"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Conclusion</a:t>
            </a:r>
            <a:endParaRPr/>
          </a:p>
        </p:txBody>
      </p:sp>
      <p:sp>
        <p:nvSpPr>
          <p:cNvPr id="149"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540000" tIns="72000" bIns="45000" anchorCtr="1"/>
          <a:p>
            <a:pPr algn="just">
              <a:lnSpc>
                <a:spcPct val="100000"/>
              </a:lnSpc>
            </a:pPr>
            <a:r>
              <a:rPr lang="hu-HU" sz="3200" strike="noStrike">
                <a:solidFill>
                  <a:srgbClr val="fbcc9a"/>
                </a:solidFill>
                <a:latin typeface="Cambria"/>
                <a:ea typeface="DejaVu Sans"/>
              </a:rPr>
              <a:t>   </a:t>
            </a:r>
            <a:r>
              <a:rPr lang="hu-HU" sz="2400" strike="noStrike">
                <a:solidFill>
                  <a:srgbClr val="baad8d"/>
                </a:solidFill>
                <a:latin typeface="Cambria"/>
                <a:ea typeface="DejaVu Sans"/>
              </a:rPr>
              <a:t>The intention of the legislator – with particular regards to the en masse committed online infringements and the habits of home users – was to make procedures initiated against the operators of such systems, organized and serious crimes be tracked and pursued, and the minor infringements be pushed through to the world of misdemeanors.</a:t>
            </a:r>
            <a:endParaRPr/>
          </a:p>
          <a:p>
            <a:pPr algn="just">
              <a:lnSpc>
                <a:spcPct val="100000"/>
              </a:lnSpc>
            </a:pPr>
            <a:endParaRPr/>
          </a:p>
          <a:p>
            <a:pPr algn="just">
              <a:lnSpc>
                <a:spcPct val="100000"/>
              </a:lnSpc>
            </a:pPr>
            <a:r>
              <a:rPr lang="hu-HU" sz="2400" strike="noStrike">
                <a:solidFill>
                  <a:srgbClr val="baad8d"/>
                </a:solidFill>
                <a:latin typeface="Cambria"/>
                <a:ea typeface="DejaVu Sans"/>
              </a:rPr>
              <a:t>Criminalising home internet users is neither possible nor reasonable, although their behaviour determines the activity of the supply side. </a:t>
            </a:r>
            <a:endParaRPr/>
          </a:p>
        </p:txBody>
      </p:sp>
    </p:spTree>
  </p:cSld>
  <p:timing>
    <p:tnLst>
      <p:par>
        <p:cTn id="63" dur="indefinite" restart="never" nodeType="tmRoot">
          <p:childTnLst>
            <p:seq>
              <p:cTn id="64" nodeType="mainSeq"/>
              <p:prevCondLst>
                <p:cond delay="0" evt="onPrev">
                  <p:tgtEl>
                    <p:sldTgt/>
                  </p:tgtEl>
                </p:cond>
              </p:prevCondLst>
              <p:nextCondLst>
                <p:cond delay="0" evt="onNext">
                  <p:tgtEl>
                    <p:sldTgt/>
                  </p:tgtEl>
                </p:cond>
              </p:nextCondLst>
            </p:seq>
          </p:childTnLst>
        </p:cTn>
      </p:par>
    </p:tnLst>
  </p:timing>
</p:sld>
</file>

<file path=ppt/slides/slide3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0"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Solution?</a:t>
            </a:r>
            <a:endParaRPr/>
          </a:p>
        </p:txBody>
      </p:sp>
      <p:sp>
        <p:nvSpPr>
          <p:cNvPr id="151"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90000" tIns="91440" bIns="45000"/>
          <a:p>
            <a:pPr>
              <a:lnSpc>
                <a:spcPct val="100000"/>
              </a:lnSpc>
            </a:pPr>
            <a:endParaRPr/>
          </a:p>
          <a:p>
            <a:pPr>
              <a:lnSpc>
                <a:spcPct val="100000"/>
              </a:lnSpc>
              <a:buSzPct val="80000"/>
              <a:buFont typeface="Wingdings" charset="2"/>
              <a:buChar char=""/>
            </a:pPr>
            <a:r>
              <a:rPr lang="hu-HU" sz="2400" strike="noStrike">
                <a:solidFill>
                  <a:srgbClr val="baad8d"/>
                </a:solidFill>
                <a:latin typeface="Cambria"/>
                <a:ea typeface="DejaVu Sans"/>
              </a:rPr>
              <a:t>Legal and cheap channels for downloading? </a:t>
            </a:r>
            <a:endParaRPr/>
          </a:p>
          <a:p>
            <a:pPr>
              <a:lnSpc>
                <a:spcPct val="100000"/>
              </a:lnSpc>
            </a:pPr>
            <a:endParaRPr/>
          </a:p>
          <a:p>
            <a:pPr>
              <a:lnSpc>
                <a:spcPct val="100000"/>
              </a:lnSpc>
              <a:buSzPct val="80000"/>
              <a:buFont typeface="Wingdings 2" charset="2"/>
              <a:buChar char=""/>
            </a:pPr>
            <a:r>
              <a:rPr lang="hu-HU" sz="2400" strike="noStrike">
                <a:solidFill>
                  <a:srgbClr val="baad8d"/>
                </a:solidFill>
                <a:latin typeface="Cambria"/>
                <a:ea typeface="DejaVu Sans"/>
              </a:rPr>
              <a:t>Rethinking of the entire criminal aspect of copyright law?</a:t>
            </a:r>
            <a:endParaRPr/>
          </a:p>
          <a:p>
            <a:pPr>
              <a:lnSpc>
                <a:spcPct val="100000"/>
              </a:lnSpc>
            </a:pPr>
            <a:endParaRPr/>
          </a:p>
          <a:p>
            <a:pPr>
              <a:lnSpc>
                <a:spcPct val="100000"/>
              </a:lnSpc>
              <a:buSzPct val="80000"/>
              <a:buFont typeface="Wingdings 2" charset="2"/>
              <a:buChar char=""/>
            </a:pPr>
            <a:r>
              <a:rPr lang="hu-HU" sz="2400" strike="noStrike">
                <a:solidFill>
                  <a:srgbClr val="baad8d"/>
                </a:solidFill>
                <a:latin typeface="Cambria"/>
                <a:ea typeface="DejaVu Sans"/>
              </a:rPr>
              <a:t>Re-regulation of the system of royalties?</a:t>
            </a:r>
            <a:endParaRPr/>
          </a:p>
          <a:p>
            <a:pPr>
              <a:lnSpc>
                <a:spcPct val="100000"/>
              </a:lnSpc>
            </a:pPr>
            <a:r>
              <a:rPr lang="hu-HU" sz="2400" strike="noStrike">
                <a:solidFill>
                  <a:srgbClr val="baad8d"/>
                </a:solidFill>
                <a:latin typeface="Cambria"/>
                <a:ea typeface="DejaVu Sans"/>
              </a:rPr>
              <a:t>    </a:t>
            </a:r>
            <a:r>
              <a:rPr lang="hu-HU" sz="2400" strike="noStrike">
                <a:solidFill>
                  <a:srgbClr val="baad8d"/>
                </a:solidFill>
                <a:latin typeface="Cambria"/>
                <a:ea typeface="DejaVu Sans"/>
              </a:rPr>
              <a:t>(ISPs’, users’ public burden)</a:t>
            </a:r>
            <a:endParaRPr/>
          </a:p>
          <a:p>
            <a:pPr>
              <a:lnSpc>
                <a:spcPct val="100000"/>
              </a:lnSpc>
            </a:pPr>
            <a:endParaRPr/>
          </a:p>
        </p:txBody>
      </p:sp>
    </p:spTree>
  </p:cSld>
  <p:timing>
    <p:tnLst>
      <p:par>
        <p:cTn id="65" dur="indefinite" restart="never" nodeType="tmRoot">
          <p:childTnLst>
            <p:seq>
              <p:cTn id="66" nodeType="mainSeq"/>
              <p:prevCondLst>
                <p:cond delay="0" evt="onPrev">
                  <p:tgtEl>
                    <p:sldTgt/>
                  </p:tgtEl>
                </p:cond>
              </p:prevCondLst>
              <p:nextCondLst>
                <p:cond delay="0" evt="onNext">
                  <p:tgtEl>
                    <p:sldTgt/>
                  </p:tgtEl>
                </p:cond>
              </p:nextCondLst>
            </p:seq>
          </p:childTnLst>
        </p:cTn>
      </p:par>
    </p:tnLst>
  </p:timing>
</p:sld>
</file>

<file path=ppt/slides/slide3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2"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Thank you for attention.</a:t>
            </a:r>
            <a:endParaRPr/>
          </a:p>
        </p:txBody>
      </p:sp>
      <p:sp>
        <p:nvSpPr>
          <p:cNvPr id="153" name="CustomShape 2"/>
          <p:cNvSpPr/>
          <p:nvPr/>
        </p:nvSpPr>
        <p:spPr>
          <a:xfrm>
            <a:off x="457200" y="1775160"/>
            <a:ext cx="8227800" cy="4623840"/>
          </a:xfrm>
          <a:prstGeom prst="rect">
            <a:avLst/>
          </a:prstGeom>
          <a:noFill/>
          <a:ln>
            <a:noFill/>
          </a:ln>
        </p:spPr>
        <p:style>
          <a:lnRef idx="0"/>
          <a:fillRef idx="0"/>
          <a:effectRef idx="0"/>
          <a:fontRef idx="minor"/>
        </p:style>
        <p:txBody>
          <a:bodyPr lIns="54720" rIns="90000" tIns="91440" bIns="45000"/>
          <a:p>
            <a:pPr>
              <a:lnSpc>
                <a:spcPct val="100000"/>
              </a:lnSpc>
            </a:pPr>
            <a:r>
              <a:rPr lang="hu-HU" sz="2000" strike="noStrike">
                <a:solidFill>
                  <a:srgbClr val="baad8d"/>
                </a:solidFill>
                <a:latin typeface="Cambria"/>
                <a:ea typeface="DejaVu Sans"/>
              </a:rPr>
              <a:t>Created by:</a:t>
            </a:r>
            <a:endParaRPr/>
          </a:p>
          <a:p>
            <a:pPr>
              <a:lnSpc>
                <a:spcPct val="100000"/>
              </a:lnSpc>
            </a:pPr>
            <a:r>
              <a:rPr lang="hu-HU" sz="2000" strike="noStrike">
                <a:solidFill>
                  <a:srgbClr val="baad8d"/>
                </a:solidFill>
                <a:latin typeface="Cambria"/>
                <a:ea typeface="DejaVu Sans"/>
              </a:rPr>
              <a:t>dr. Melinda Losonczi-Molnár                                                                </a:t>
            </a:r>
            <a:endParaRPr/>
          </a:p>
          <a:p>
            <a:pPr>
              <a:lnSpc>
                <a:spcPct val="100000"/>
              </a:lnSpc>
            </a:pPr>
            <a:r>
              <a:rPr lang="hu-HU" sz="2000" strike="noStrike">
                <a:solidFill>
                  <a:srgbClr val="baad8d"/>
                </a:solidFill>
                <a:latin typeface="Cambria"/>
                <a:ea typeface="DejaVu Sans"/>
              </a:rPr>
              <a:t>Chief Prosecutor’s Office of Budapest</a:t>
            </a:r>
            <a:endParaRPr/>
          </a:p>
          <a:p>
            <a:pPr>
              <a:lnSpc>
                <a:spcPct val="100000"/>
              </a:lnSpc>
            </a:pPr>
            <a:r>
              <a:rPr lang="hu-HU" sz="2000" strike="noStrike">
                <a:solidFill>
                  <a:srgbClr val="baad8d"/>
                </a:solidFill>
                <a:latin typeface="Cambria"/>
                <a:ea typeface="DejaVu Sans"/>
              </a:rPr>
              <a:t>Department of Priority and Financial Cases</a:t>
            </a:r>
            <a:endParaRPr/>
          </a:p>
          <a:p>
            <a:pPr>
              <a:lnSpc>
                <a:spcPct val="100000"/>
              </a:lnSpc>
            </a:pPr>
            <a:r>
              <a:rPr lang="hu-HU" sz="2000" strike="noStrike" u="sng">
                <a:solidFill>
                  <a:srgbClr val="6b9f25"/>
                </a:solidFill>
                <a:latin typeface="Cambria"/>
                <a:ea typeface="DejaVu Sans"/>
              </a:rPr>
              <a:t>Molnar.Melinda@mku.hu</a:t>
            </a:r>
            <a:endParaRPr/>
          </a:p>
          <a:p>
            <a:pPr>
              <a:lnSpc>
                <a:spcPct val="100000"/>
              </a:lnSpc>
            </a:pPr>
            <a:endParaRPr/>
          </a:p>
          <a:p>
            <a:pPr>
              <a:lnSpc>
                <a:spcPct val="100000"/>
              </a:lnSpc>
            </a:pPr>
            <a:r>
              <a:rPr lang="hu-HU" sz="2000" strike="noStrike">
                <a:solidFill>
                  <a:srgbClr val="ffffff"/>
                </a:solidFill>
                <a:latin typeface="Cambria"/>
                <a:ea typeface="DejaVu Sans"/>
              </a:rPr>
              <a:t>Presented by:</a:t>
            </a:r>
            <a:endParaRPr/>
          </a:p>
          <a:p>
            <a:pPr>
              <a:lnSpc>
                <a:spcPct val="100000"/>
              </a:lnSpc>
            </a:pPr>
            <a:r>
              <a:rPr lang="hu-HU" sz="2000" strike="noStrike">
                <a:solidFill>
                  <a:srgbClr val="ffffff"/>
                </a:solidFill>
                <a:latin typeface="Cambria"/>
                <a:ea typeface="DejaVu Sans"/>
              </a:rPr>
              <a:t>dr. Gábor Ivanics </a:t>
            </a:r>
            <a:endParaRPr/>
          </a:p>
          <a:p>
            <a:pPr>
              <a:lnSpc>
                <a:spcPct val="100000"/>
              </a:lnSpc>
            </a:pPr>
            <a:r>
              <a:rPr lang="hu-HU" sz="2000" strike="noStrike">
                <a:solidFill>
                  <a:srgbClr val="ffffff"/>
                </a:solidFill>
                <a:latin typeface="Cambria"/>
                <a:ea typeface="DejaVu Sans"/>
              </a:rPr>
              <a:t>prosecutor</a:t>
            </a:r>
            <a:endParaRPr/>
          </a:p>
          <a:p>
            <a:pPr>
              <a:lnSpc>
                <a:spcPct val="100000"/>
              </a:lnSpc>
            </a:pPr>
            <a:r>
              <a:rPr lang="hu-HU" sz="2000" strike="noStrike">
                <a:solidFill>
                  <a:srgbClr val="ffffff"/>
                </a:solidFill>
                <a:latin typeface="Cambria"/>
                <a:ea typeface="DejaVu Sans"/>
              </a:rPr>
              <a:t>Metropolitan Chief Prosecutor's Office</a:t>
            </a:r>
            <a:endParaRPr/>
          </a:p>
          <a:p>
            <a:pPr>
              <a:lnSpc>
                <a:spcPct val="100000"/>
              </a:lnSpc>
            </a:pPr>
            <a:r>
              <a:rPr lang="hu-HU" sz="2000" strike="noStrike">
                <a:solidFill>
                  <a:srgbClr val="ffffff"/>
                </a:solidFill>
                <a:latin typeface="Cambria"/>
                <a:ea typeface="DejaVu Sans"/>
              </a:rPr>
              <a:t>Districts XIV. and XVI. of Budapest</a:t>
            </a:r>
            <a:endParaRPr/>
          </a:p>
          <a:p>
            <a:pPr>
              <a:lnSpc>
                <a:spcPct val="100000"/>
              </a:lnSpc>
            </a:pPr>
            <a:r>
              <a:rPr lang="hu-HU" sz="2000" strike="noStrike">
                <a:solidFill>
                  <a:srgbClr val="ffffff"/>
                </a:solidFill>
                <a:latin typeface="Cambria"/>
                <a:ea typeface="DejaVu Sans"/>
              </a:rPr>
              <a:t>ivanics.gabor@mku.hu</a:t>
            </a:r>
            <a:endParaRPr/>
          </a:p>
          <a:p>
            <a:pPr>
              <a:lnSpc>
                <a:spcPct val="100000"/>
              </a:lnSpc>
            </a:pPr>
            <a:endParaRPr/>
          </a:p>
        </p:txBody>
      </p:sp>
    </p:spTree>
  </p:cSld>
  <p:timing>
    <p:tnLst>
      <p:par>
        <p:cTn id="67" dur="indefinite" restart="never" nodeType="tmRoot">
          <p:childTnLst>
            <p:seq>
              <p:cTn id="68"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9"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How FTP works </a:t>
            </a:r>
            <a:endParaRPr/>
          </a:p>
        </p:txBody>
      </p:sp>
      <p:pic>
        <p:nvPicPr>
          <p:cNvPr id="90" name="oM-8apB4Ix8" descr=""/>
          <p:cNvPicPr/>
          <p:nvPr/>
        </p:nvPicPr>
        <p:blipFill>
          <a:blip r:embed="rId1"/>
          <a:stretch/>
        </p:blipFill>
        <p:spPr>
          <a:xfrm>
            <a:off x="2286000" y="2709000"/>
            <a:ext cx="4570200" cy="2570040"/>
          </a:xfrm>
          <a:prstGeom prst="rect">
            <a:avLst/>
          </a:prstGeom>
          <a:ln>
            <a:noFill/>
          </a:ln>
        </p:spPr>
      </p:pic>
      <p:pic>
        <p:nvPicPr>
          <p:cNvPr id="91" name="Tartalom helye 3" descr=""/>
          <p:cNvPicPr/>
          <p:nvPr/>
        </p:nvPicPr>
        <p:blipFill>
          <a:blip r:embed="rId2"/>
          <a:stretch/>
        </p:blipFill>
        <p:spPr>
          <a:xfrm>
            <a:off x="2259360" y="1775160"/>
            <a:ext cx="4624200" cy="4624200"/>
          </a:xfrm>
          <a:prstGeom prst="rect">
            <a:avLst/>
          </a:prstGeom>
          <a:ln>
            <a:solidFill>
              <a:schemeClr val="accent1"/>
            </a:solidFill>
          </a:ln>
        </p:spPr>
      </p:pic>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2"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BitTorrent</a:t>
            </a:r>
            <a:endParaRPr/>
          </a:p>
        </p:txBody>
      </p:sp>
      <p:pic>
        <p:nvPicPr>
          <p:cNvPr id="93" name="Tartalom helye 3" descr=""/>
          <p:cNvPicPr/>
          <p:nvPr/>
        </p:nvPicPr>
        <p:blipFill>
          <a:blip r:embed="rId1"/>
          <a:stretch/>
        </p:blipFill>
        <p:spPr>
          <a:xfrm>
            <a:off x="1979640" y="1700640"/>
            <a:ext cx="4951080" cy="4951080"/>
          </a:xfrm>
          <a:prstGeom prst="rect">
            <a:avLst/>
          </a:prstGeom>
          <a:ln>
            <a:solidFill>
              <a:schemeClr val="accent1"/>
            </a:solidFill>
          </a:ln>
        </p:spPr>
      </p:pic>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4"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FTP / P2P</a:t>
            </a:r>
            <a:endParaRPr/>
          </a:p>
        </p:txBody>
      </p:sp>
      <p:pic>
        <p:nvPicPr>
          <p:cNvPr id="95" name="Tartalom helye 6" descr=""/>
          <p:cNvPicPr/>
          <p:nvPr/>
        </p:nvPicPr>
        <p:blipFill>
          <a:blip r:embed="rId1"/>
          <a:stretch/>
        </p:blipFill>
        <p:spPr>
          <a:xfrm>
            <a:off x="683640" y="2205000"/>
            <a:ext cx="7918920" cy="3929400"/>
          </a:xfrm>
          <a:prstGeom prst="rect">
            <a:avLst/>
          </a:prstGeom>
          <a:ln>
            <a:noFill/>
          </a:ln>
        </p:spPr>
      </p:pic>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6"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Hyperlinks</a:t>
            </a:r>
            <a:endParaRPr/>
          </a:p>
        </p:txBody>
      </p:sp>
      <p:sp>
        <p:nvSpPr>
          <p:cNvPr id="97"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90000" tIns="91440" bIns="45000"/>
          <a:p>
            <a:pPr>
              <a:lnSpc>
                <a:spcPct val="100000"/>
              </a:lnSpc>
            </a:pPr>
            <a:r>
              <a:rPr i="1" lang="hu-HU" sz="2400" strike="noStrike" u="sng">
                <a:solidFill>
                  <a:srgbClr val="f07f09"/>
                </a:solidFill>
                <a:latin typeface="Cambria"/>
                <a:ea typeface="DejaVu Sans"/>
              </a:rPr>
              <a:t>Hyperlink</a:t>
            </a:r>
            <a:r>
              <a:rPr lang="hu-HU" sz="2400" strike="noStrike">
                <a:solidFill>
                  <a:srgbClr val="baad8d"/>
                </a:solidFill>
                <a:latin typeface="Cambria"/>
                <a:ea typeface="DejaVu Sans"/>
              </a:rPr>
              <a:t>: </a:t>
            </a:r>
            <a:endParaRPr/>
          </a:p>
          <a:p>
            <a:pPr>
              <a:lnSpc>
                <a:spcPct val="100000"/>
              </a:lnSpc>
            </a:pPr>
            <a:r>
              <a:rPr lang="hu-HU" sz="2400" strike="noStrike">
                <a:solidFill>
                  <a:srgbClr val="baad8d"/>
                </a:solidFill>
                <a:latin typeface="Cambria"/>
                <a:ea typeface="DejaVu Sans"/>
              </a:rPr>
              <a:t>      </a:t>
            </a:r>
            <a:r>
              <a:rPr lang="hu-HU" sz="2400" strike="noStrike">
                <a:solidFill>
                  <a:srgbClr val="baad8d"/>
                </a:solidFill>
                <a:latin typeface="Cambria"/>
                <a:ea typeface="DejaVu Sans"/>
              </a:rPr>
              <a:t>A navigation device which ensures connection between websites.</a:t>
            </a:r>
            <a:endParaRPr/>
          </a:p>
          <a:p>
            <a:pPr>
              <a:lnSpc>
                <a:spcPct val="100000"/>
              </a:lnSpc>
            </a:pPr>
            <a:r>
              <a:rPr lang="hu-HU" sz="2400" strike="noStrike">
                <a:solidFill>
                  <a:srgbClr val="baad8d"/>
                </a:solidFill>
                <a:latin typeface="Cambria"/>
                <a:ea typeface="DejaVu Sans"/>
              </a:rPr>
              <a:t>      </a:t>
            </a:r>
            <a:r>
              <a:rPr lang="hu-HU" sz="2400" strike="noStrike">
                <a:solidFill>
                  <a:srgbClr val="baad8d"/>
                </a:solidFill>
                <a:latin typeface="Cambria"/>
                <a:ea typeface="DejaVu Sans"/>
              </a:rPr>
              <a:t>Clicking on a link we get to a website’s home or subsite.</a:t>
            </a:r>
            <a:endParaRPr/>
          </a:p>
          <a:p>
            <a:pPr>
              <a:lnSpc>
                <a:spcPct val="100000"/>
              </a:lnSpc>
            </a:pPr>
            <a:endParaRPr/>
          </a:p>
          <a:p>
            <a:pPr>
              <a:lnSpc>
                <a:spcPct val="100000"/>
              </a:lnSpc>
            </a:pPr>
            <a:r>
              <a:rPr lang="hu-HU" sz="2400" strike="noStrike">
                <a:solidFill>
                  <a:srgbClr val="baad8d"/>
                </a:solidFill>
                <a:latin typeface="Cambria"/>
                <a:ea typeface="DejaVu Sans"/>
              </a:rPr>
              <a:t>On forums, in chatrooms, </a:t>
            </a:r>
            <a:endParaRPr/>
          </a:p>
          <a:p>
            <a:pPr>
              <a:lnSpc>
                <a:spcPct val="100000"/>
              </a:lnSpc>
            </a:pPr>
            <a:r>
              <a:rPr lang="hu-HU" sz="2400" strike="noStrike">
                <a:solidFill>
                  <a:srgbClr val="baad8d"/>
                </a:solidFill>
                <a:latin typeface="Cambria"/>
                <a:ea typeface="DejaVu Sans"/>
              </a:rPr>
              <a:t>      </a:t>
            </a:r>
            <a:r>
              <a:rPr lang="hu-HU" sz="2400" strike="noStrike">
                <a:solidFill>
                  <a:srgbClr val="baad8d"/>
                </a:solidFill>
                <a:latin typeface="Cambria"/>
                <a:ea typeface="DejaVu Sans"/>
              </a:rPr>
              <a:t>in emails, on social media sites, via other sorts of communication channels</a:t>
            </a:r>
            <a:endParaRPr/>
          </a:p>
          <a:p>
            <a:pPr>
              <a:lnSpc>
                <a:spcPct val="100000"/>
              </a:lnSpc>
            </a:pPr>
            <a:endParaRPr/>
          </a:p>
          <a:p>
            <a:pPr>
              <a:lnSpc>
                <a:spcPct val="100000"/>
              </a:lnSpc>
              <a:buSzPct val="80000"/>
              <a:buFont typeface="Wingdings 2" charset="2"/>
              <a:buChar char=""/>
            </a:pPr>
            <a:r>
              <a:rPr lang="hu-HU" sz="2400" strike="noStrike">
                <a:solidFill>
                  <a:srgbClr val="baad8d"/>
                </a:solidFill>
                <a:latin typeface="Cambria"/>
                <a:ea typeface="DejaVu Sans"/>
              </a:rPr>
              <a:t>Should placing a link which points at a copyrighted content be considered as communication IP works to the public? </a:t>
            </a:r>
            <a:endParaRPr/>
          </a:p>
          <a:p>
            <a:pPr>
              <a:lnSpc>
                <a:spcPct val="100000"/>
              </a:lnSpc>
            </a:pPr>
            <a:r>
              <a:rPr lang="hu-HU" sz="2400" strike="noStrike">
                <a:solidFill>
                  <a:srgbClr val="baad8d"/>
                </a:solidFill>
                <a:latin typeface="Cambria"/>
                <a:ea typeface="DejaVu Sans"/>
              </a:rPr>
              <a:t>     </a:t>
            </a:r>
            <a:r>
              <a:rPr lang="hu-HU" sz="2400" strike="noStrike">
                <a:solidFill>
                  <a:srgbClr val="baad8d"/>
                </a:solidFill>
                <a:latin typeface="Cambria"/>
                <a:ea typeface="DejaVu Sans"/>
              </a:rPr>
              <a:t>(Answer in European Court’s Svensson case</a:t>
            </a:r>
            <a:r>
              <a:rPr lang="hu-HU" sz="3200" strike="noStrike">
                <a:solidFill>
                  <a:srgbClr val="baad8d"/>
                </a:solidFill>
                <a:latin typeface="Cambria"/>
                <a:ea typeface="DejaVu Sans"/>
              </a:rPr>
              <a:t> )</a:t>
            </a:r>
            <a:endParaRPr/>
          </a:p>
          <a:p>
            <a:pPr>
              <a:lnSpc>
                <a:spcPct val="100000"/>
              </a:lnSpc>
            </a:pP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8"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nSpc>
                <a:spcPct val="100000"/>
              </a:lnSpc>
            </a:pPr>
            <a:r>
              <a:rPr b="1" lang="hu-HU" sz="4500" strike="noStrike">
                <a:solidFill>
                  <a:srgbClr val="f97f00"/>
                </a:solidFill>
                <a:latin typeface="Calibri"/>
                <a:ea typeface="DejaVu Sans"/>
              </a:rPr>
              <a:t>Modus Operandi – Criminal Code</a:t>
            </a:r>
            <a:endParaRPr/>
          </a:p>
        </p:txBody>
      </p:sp>
      <p:sp>
        <p:nvSpPr>
          <p:cNvPr id="99" name="CustomShape 2"/>
          <p:cNvSpPr/>
          <p:nvPr/>
        </p:nvSpPr>
        <p:spPr>
          <a:xfrm>
            <a:off x="457200" y="1775160"/>
            <a:ext cx="8227800" cy="4623840"/>
          </a:xfrm>
          <a:prstGeom prst="rect">
            <a:avLst/>
          </a:prstGeom>
          <a:noFill/>
          <a:ln>
            <a:noFill/>
          </a:ln>
        </p:spPr>
        <p:style>
          <a:lnRef idx="0"/>
          <a:fillRef idx="0"/>
          <a:effectRef idx="0"/>
          <a:fontRef idx="minor"/>
        </p:style>
        <p:txBody>
          <a:bodyPr lIns="54720" rIns="90000" tIns="91440" bIns="45000"/>
          <a:p>
            <a:pPr algn="ctr">
              <a:lnSpc>
                <a:spcPct val="100000"/>
              </a:lnSpc>
            </a:pPr>
            <a:r>
              <a:rPr lang="hu-HU" sz="3200" strike="noStrike" u="sng">
                <a:solidFill>
                  <a:srgbClr val="baad8d"/>
                </a:solidFill>
                <a:latin typeface="Cambria"/>
                <a:ea typeface="DejaVu Sans"/>
              </a:rPr>
              <a:t>Act C of 2012 on the Criminal Code</a:t>
            </a:r>
            <a:endParaRPr/>
          </a:p>
          <a:p>
            <a:pPr algn="ctr">
              <a:lnSpc>
                <a:spcPct val="100000"/>
              </a:lnSpc>
            </a:pPr>
            <a:r>
              <a:rPr lang="hu-HU" sz="3200" strike="noStrike" u="sng">
                <a:solidFill>
                  <a:srgbClr val="baad8d"/>
                </a:solidFill>
                <a:latin typeface="Cambria"/>
                <a:ea typeface="DejaVu Sans"/>
              </a:rPr>
              <a:t> </a:t>
            </a:r>
            <a:r>
              <a:rPr lang="hu-HU" sz="3200" strike="noStrike" u="sng">
                <a:solidFill>
                  <a:srgbClr val="baad8d"/>
                </a:solidFill>
                <a:latin typeface="Cambria"/>
                <a:ea typeface="DejaVu Sans"/>
              </a:rPr>
              <a:t>Section 385 paragraph (1</a:t>
            </a:r>
            <a:r>
              <a:rPr lang="hu-HU" sz="3200" strike="noStrike">
                <a:solidFill>
                  <a:srgbClr val="baad8d"/>
                </a:solidFill>
                <a:latin typeface="Cambria"/>
                <a:ea typeface="DejaVu Sans"/>
              </a:rPr>
              <a:t>) </a:t>
            </a:r>
            <a:endParaRPr/>
          </a:p>
          <a:p>
            <a:pPr algn="ctr">
              <a:lnSpc>
                <a:spcPct val="100000"/>
              </a:lnSpc>
            </a:pPr>
            <a:endParaRPr/>
          </a:p>
          <a:p>
            <a:pPr algn="ctr">
              <a:lnSpc>
                <a:spcPct val="100000"/>
              </a:lnSpc>
            </a:pPr>
            <a:r>
              <a:rPr lang="hu-HU" sz="3200" strike="noStrike">
                <a:solidFill>
                  <a:srgbClr val="baad8d"/>
                </a:solidFill>
                <a:latin typeface="Cambria"/>
                <a:ea typeface="DejaVu Sans"/>
              </a:rPr>
              <a:t>    </a:t>
            </a:r>
            <a:r>
              <a:rPr lang="hu-HU" sz="3200" strike="noStrike">
                <a:solidFill>
                  <a:srgbClr val="baad8d"/>
                </a:solidFill>
                <a:latin typeface="Cambria"/>
                <a:ea typeface="Microsoft YaHei"/>
              </a:rPr>
              <a:t>Any person who infringes the copyright or certain rights related to copyright of another person afforded under the Copyright Act, and thereby causing financial loss, is guilty of a misdemeanor punishable by imprisonment not exceeding two years.</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0" name="CustomShape 1"/>
          <p:cNvSpPr/>
          <p:nvPr/>
        </p:nvSpPr>
        <p:spPr>
          <a:xfrm>
            <a:off x="457200" y="155520"/>
            <a:ext cx="8227800" cy="1251000"/>
          </a:xfrm>
          <a:prstGeom prst="rect">
            <a:avLst/>
          </a:prstGeom>
          <a:noFill/>
          <a:ln>
            <a:noFill/>
          </a:ln>
        </p:spPr>
        <p:style>
          <a:lnRef idx="0"/>
          <a:fillRef idx="0"/>
          <a:effectRef idx="0"/>
          <a:fontRef idx="minor"/>
        </p:style>
        <p:txBody>
          <a:bodyPr lIns="90000" rIns="45720" tIns="45000" bIns="45000" anchor="ctr"/>
          <a:p>
            <a:pPr algn="ctr">
              <a:lnSpc>
                <a:spcPct val="100000"/>
              </a:lnSpc>
            </a:pPr>
            <a:r>
              <a:rPr b="1" lang="hu-HU" sz="4500" strike="noStrike">
                <a:solidFill>
                  <a:srgbClr val="f97f00"/>
                </a:solidFill>
                <a:latin typeface="Calibri"/>
                <a:ea typeface="DejaVu Sans"/>
              </a:rPr>
              <a:t>Modus Operandi – Copyright Act</a:t>
            </a:r>
            <a:endParaRPr/>
          </a:p>
        </p:txBody>
      </p:sp>
      <p:sp>
        <p:nvSpPr>
          <p:cNvPr id="101" name="CustomShape 2"/>
          <p:cNvSpPr/>
          <p:nvPr/>
        </p:nvSpPr>
        <p:spPr>
          <a:xfrm>
            <a:off x="457200" y="1775160"/>
            <a:ext cx="8227800" cy="4623840"/>
          </a:xfrm>
          <a:prstGeom prst="rect">
            <a:avLst/>
          </a:prstGeom>
          <a:noFill/>
          <a:ln>
            <a:solidFill>
              <a:srgbClr val="f07f09"/>
            </a:solidFill>
          </a:ln>
        </p:spPr>
        <p:style>
          <a:lnRef idx="0"/>
          <a:fillRef idx="0"/>
          <a:effectRef idx="0"/>
          <a:fontRef idx="minor"/>
        </p:style>
        <p:txBody>
          <a:bodyPr lIns="54720" rIns="540000" tIns="91440" bIns="45000"/>
          <a:p>
            <a:pPr algn="ctr">
              <a:lnSpc>
                <a:spcPct val="100000"/>
              </a:lnSpc>
            </a:pPr>
            <a:r>
              <a:rPr lang="hu-HU" sz="3200" strike="noStrike">
                <a:solidFill>
                  <a:srgbClr val="baad8d"/>
                </a:solidFill>
                <a:latin typeface="Cambria"/>
                <a:ea typeface="DejaVu Sans"/>
              </a:rPr>
              <a:t>    </a:t>
            </a:r>
            <a:r>
              <a:rPr lang="hu-HU" sz="3200" strike="noStrike" u="sng">
                <a:solidFill>
                  <a:srgbClr val="baad8d"/>
                </a:solidFill>
                <a:latin typeface="Cambria"/>
                <a:ea typeface="DejaVu Sans"/>
              </a:rPr>
              <a:t>Act LXXVI of 1999 on copyright </a:t>
            </a:r>
            <a:endParaRPr/>
          </a:p>
          <a:p>
            <a:pPr algn="ctr">
              <a:lnSpc>
                <a:spcPct val="100000"/>
              </a:lnSpc>
            </a:pPr>
            <a:endParaRPr/>
          </a:p>
          <a:p>
            <a:pPr algn="ctr">
              <a:lnSpc>
                <a:spcPct val="100000"/>
              </a:lnSpc>
            </a:pPr>
            <a:r>
              <a:rPr i="1" lang="hu-HU" sz="2600" strike="noStrike">
                <a:solidFill>
                  <a:srgbClr val="baad8d"/>
                </a:solidFill>
                <a:latin typeface="Cambria"/>
                <a:ea typeface="DejaVu Sans"/>
              </a:rPr>
              <a:t> </a:t>
            </a:r>
            <a:r>
              <a:rPr i="1" lang="hu-HU" sz="2600" strike="noStrike">
                <a:solidFill>
                  <a:srgbClr val="baad8d"/>
                </a:solidFill>
                <a:latin typeface="Cambria"/>
                <a:ea typeface="DejaVu Sans"/>
              </a:rPr>
              <a:t>Section 16 paragraph (1)</a:t>
            </a:r>
            <a:endParaRPr/>
          </a:p>
          <a:p>
            <a:pPr algn="ctr">
              <a:lnSpc>
                <a:spcPct val="100000"/>
              </a:lnSpc>
            </a:pPr>
            <a:r>
              <a:rPr lang="hu-HU" sz="2600" strike="noStrike">
                <a:solidFill>
                  <a:srgbClr val="baad8d"/>
                </a:solidFill>
                <a:latin typeface="Cambria"/>
                <a:ea typeface="DejaVu Sans"/>
              </a:rPr>
              <a:t>     </a:t>
            </a:r>
            <a:r>
              <a:rPr lang="hu-HU" sz="2600" strike="noStrike">
                <a:solidFill>
                  <a:srgbClr val="baad8d"/>
                </a:solidFill>
                <a:latin typeface="Cambria"/>
                <a:ea typeface="DejaVu Sans"/>
              </a:rPr>
              <a:t>On the basis of copyright protection, authors have the exclusive right to utilize works in whole or any identifiable part, whether financially or non-financially, and to authorize each and every use. Unless otherwise stipulated in this Act, use permits can be obtained with use contracts.</a:t>
            </a:r>
            <a:endParaRPr/>
          </a:p>
          <a:p>
            <a:pPr>
              <a:lnSpc>
                <a:spcPct val="100000"/>
              </a:lnSpc>
            </a:pPr>
            <a:endParaRPr/>
          </a:p>
          <a:p>
            <a:pPr>
              <a:lnSpc>
                <a:spcPct val="100000"/>
              </a:lnSpc>
            </a:pP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