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29"/>
  </p:notesMasterIdLst>
  <p:handoutMasterIdLst>
    <p:handoutMasterId r:id="rId30"/>
  </p:handoutMasterIdLst>
  <p:sldIdLst>
    <p:sldId id="256" r:id="rId6"/>
    <p:sldId id="312" r:id="rId7"/>
    <p:sldId id="301" r:id="rId8"/>
    <p:sldId id="300" r:id="rId9"/>
    <p:sldId id="283" r:id="rId10"/>
    <p:sldId id="282" r:id="rId11"/>
    <p:sldId id="302" r:id="rId12"/>
    <p:sldId id="287" r:id="rId13"/>
    <p:sldId id="289" r:id="rId14"/>
    <p:sldId id="290" r:id="rId15"/>
    <p:sldId id="291" r:id="rId16"/>
    <p:sldId id="292" r:id="rId17"/>
    <p:sldId id="297" r:id="rId18"/>
    <p:sldId id="284" r:id="rId19"/>
    <p:sldId id="295" r:id="rId20"/>
    <p:sldId id="298" r:id="rId21"/>
    <p:sldId id="299" r:id="rId22"/>
    <p:sldId id="303" r:id="rId23"/>
    <p:sldId id="306" r:id="rId24"/>
    <p:sldId id="310" r:id="rId25"/>
    <p:sldId id="311" r:id="rId26"/>
    <p:sldId id="308" r:id="rId27"/>
    <p:sldId id="258" r:id="rId2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>
        <p:scale>
          <a:sx n="107" d="100"/>
          <a:sy n="107" d="100"/>
        </p:scale>
        <p:origin x="-184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714EE-0200-4EA6-9236-B6F3735CAFF0}" type="datetimeFigureOut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64F3-8056-4709-A971-6197FF5E2B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310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BDAF6-2C22-4F00-838C-52A37A7E9423}" type="datetimeFigureOut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38EF-42B3-46FC-A2C9-C97A50A6F5C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006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973D-840F-4287-93F6-7EE003C7E8EE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A93-8D25-4A5D-BDE5-370DA74E65CA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AD49-A83D-457F-A734-7A94EF4681AE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1AED-B1E5-4E48-931E-C3E234D4CE7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5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A513-46F1-40B2-AB80-DCD935A7F17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9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35B8-DAFE-4E6A-AA61-B7C5EBB060F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37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6C84-BAE8-4770-97C6-85AC9215CDE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69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70F2-E43C-4AE4-8058-9ECF5FC52E2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79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F0C-3E6A-4592-9B32-53A933188F0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27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B6FE-E536-48E9-8447-F7F3607E482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19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5C27-ABB8-4014-ABAC-7FC19885647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5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889E-AD19-4129-9911-454623CBF6B7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5C4E-3ABC-4952-8DE6-0F3F1EB8464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401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F0DD-52C8-4B6E-B350-BBFDEC4180C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508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4CAB-5953-4B53-B533-788A9F0C198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36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973D-840F-4287-93F6-7EE003C7E8E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58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889E-AD19-4129-9911-454623CBF6B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39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7E2-4264-43F6-8492-4651E30ABE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20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5FC4-5869-48CC-88D8-87C269A11A5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453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05B3-99E2-4296-81D5-9E3BCE547D5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67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531D-D978-4188-8615-E189058F548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511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856B-3F45-40C2-8647-C4A8FB281C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3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7E2-4264-43F6-8492-4651E30ABEBF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6DED-0787-47D0-A6F6-74540765B29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6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B367-6A54-461A-BEE7-C19BD4BC1F2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31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A93-8D25-4A5D-BDE5-370DA74E65C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060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AD49-A83D-457F-A734-7A94EF4681A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8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973D-840F-4287-93F6-7EE003C7E8E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58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889E-AD19-4129-9911-454623CBF6B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39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7E2-4264-43F6-8492-4651E30ABE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203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5FC4-5869-48CC-88D8-87C269A11A5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45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05B3-99E2-4296-81D5-9E3BCE547D5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67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531D-D978-4188-8615-E189058F548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51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5FC4-5869-48CC-88D8-87C269A11A5C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856B-3F45-40C2-8647-C4A8FB281C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35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6DED-0787-47D0-A6F6-74540765B29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67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B367-6A54-461A-BEE7-C19BD4BC1F2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31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A93-8D25-4A5D-BDE5-370DA74E65C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060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AD49-A83D-457F-A734-7A94EF4681A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8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973D-840F-4287-93F6-7EE003C7E8E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58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889E-AD19-4129-9911-454623CBF6B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39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7E2-4264-43F6-8492-4651E30ABE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203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5FC4-5869-48CC-88D8-87C269A11A5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453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05B3-99E2-4296-81D5-9E3BCE547D5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6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05B3-99E2-4296-81D5-9E3BCE547D53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531D-D978-4188-8615-E189058F548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511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856B-3F45-40C2-8647-C4A8FB281C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35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6DED-0787-47D0-A6F6-74540765B29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67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B367-6A54-461A-BEE7-C19BD4BC1F2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31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6A93-8D25-4A5D-BDE5-370DA74E65C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060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AD49-A83D-457F-A734-7A94EF4681A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531D-D978-4188-8615-E189058F5488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856B-3F45-40C2-8647-C4A8FB281C2D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6DED-0787-47D0-A6F6-74540765B296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B367-6A54-461A-BEE7-C19BD4BC1F24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653F-6B51-4457-9762-56EC5F601E4A}" type="datetime1">
              <a:rPr lang="hu-HU" smtClean="0"/>
              <a:pPr/>
              <a:t>2015.12.11.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E0BA-C450-40A2-A15B-21DFD5EB8B5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8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653F-6B51-4457-9762-56EC5F601E4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653F-6B51-4457-9762-56EC5F601E4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653F-6B51-4457-9762-56EC5F601E4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source=imgres&amp;cd=&amp;cad=rja&amp;uact=8&amp;ved=0CAkQjRwwAGoVChMI6Zy7l4WDyQIVSFwsCh1DlgCP&amp;url=http://indoor-playgrounds.biz/about-us/cooperation/&amp;psig=AFQjCNGchF0LeK0niB_QsmO0vLUoaKsO3g&amp;ust=14471481728014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source=imgres&amp;cd=&amp;cad=rja&amp;uact=8&amp;ved=0CAkQjRwwAGoVChMI6O_s74qDyQIVA48sCh1H_gec&amp;url=http://www.psdgraphics.com/psd-icons/sands-of-time-psd-hourglass-icon/&amp;psig=AFQjCNGbHpLC94R_fAFgY7rmpuCSsKOkbQ&amp;ust=144714970044976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2016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i="1" dirty="0" err="1" smtClean="0">
                <a:solidFill>
                  <a:schemeClr val="bg1"/>
                </a:solidFill>
              </a:rPr>
              <a:t>Customs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i="1" dirty="0" err="1" smtClean="0">
                <a:solidFill>
                  <a:schemeClr val="bg1"/>
                </a:solidFill>
              </a:rPr>
              <a:t>enforcement</a:t>
            </a:r>
            <a:r>
              <a:rPr lang="hu-HU" i="1" dirty="0" smtClean="0">
                <a:solidFill>
                  <a:schemeClr val="bg1"/>
                </a:solidFill>
              </a:rPr>
              <a:t> of </a:t>
            </a:r>
            <a:r>
              <a:rPr lang="hu-HU" i="1" dirty="0" err="1" smtClean="0">
                <a:solidFill>
                  <a:schemeClr val="bg1"/>
                </a:solidFill>
              </a:rPr>
              <a:t>intellectual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i="1" dirty="0" err="1" smtClean="0">
                <a:solidFill>
                  <a:schemeClr val="bg1"/>
                </a:solidFill>
              </a:rPr>
              <a:t>property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i="1" dirty="0" err="1" smtClean="0">
                <a:solidFill>
                  <a:schemeClr val="bg1"/>
                </a:solidFill>
              </a:rPr>
              <a:t>rights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i="1" dirty="0" err="1" smtClean="0">
                <a:solidFill>
                  <a:schemeClr val="bg1"/>
                </a:solidFill>
              </a:rPr>
              <a:t>in</a:t>
            </a:r>
            <a:r>
              <a:rPr lang="hu-HU" i="1" dirty="0" smtClean="0">
                <a:solidFill>
                  <a:schemeClr val="bg1"/>
                </a:solidFill>
              </a:rPr>
              <a:t> Hungary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480116"/>
          </a:xfrm>
        </p:spPr>
        <p:txBody>
          <a:bodyPr>
            <a:normAutofit/>
          </a:bodyPr>
          <a:lstStyle/>
          <a:p>
            <a:r>
              <a:rPr lang="hu-HU" sz="2000" i="1" dirty="0" smtClean="0"/>
              <a:t>12th November 2015</a:t>
            </a:r>
            <a:endParaRPr lang="hu-HU" sz="20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ex-officio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6231727"/>
              </p:ext>
            </p:extLst>
          </p:nvPr>
        </p:nvGraphicFramePr>
        <p:xfrm>
          <a:off x="1331640" y="1124744"/>
          <a:ext cx="6395383" cy="5000201"/>
        </p:xfrm>
        <a:graphic>
          <a:graphicData uri="http://schemas.openxmlformats.org/drawingml/2006/table">
            <a:tbl>
              <a:tblPr firstRow="1" firstCol="1" bandRow="1"/>
              <a:tblGrid>
                <a:gridCol w="1023737"/>
                <a:gridCol w="1123337"/>
                <a:gridCol w="1042978"/>
                <a:gridCol w="959222"/>
                <a:gridCol w="801899"/>
                <a:gridCol w="722105"/>
                <a:gridCol w="722105"/>
              </a:tblGrid>
              <a:tr h="18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Tuesday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Wednesday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Thursday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Friday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Saturday</a:t>
                      </a:r>
                      <a:endParaRPr lang="hu-HU" sz="1100" b="1" kern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Sunday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1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Day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suspension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release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detention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Notification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declarant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holder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goods</a:t>
                      </a:r>
                      <a:endParaRPr lang="hu-H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Notification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RH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also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possible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previous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hu-H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/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560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Bank </a:t>
                      </a:r>
                      <a:r>
                        <a:rPr lang="hu-HU" sz="10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holiday</a:t>
                      </a:r>
                      <a:endParaRPr lang="hu-H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Submission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AFA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Decision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AFA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60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Answer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from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declarant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holder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goods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Answer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from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RH,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request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</a:rPr>
                        <a:t>for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</a:rPr>
                        <a:t>extension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</a:rPr>
                        <a:t>detention</a:t>
                      </a:r>
                      <a:endParaRPr lang="hu-H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73161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r>
              <a:rPr lang="hu-HU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consignments</a:t>
            </a:r>
            <a:endParaRPr lang="hu-H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150638"/>
              </p:ext>
            </p:extLst>
          </p:nvPr>
        </p:nvGraphicFramePr>
        <p:xfrm>
          <a:off x="1331640" y="1052736"/>
          <a:ext cx="6395383" cy="5262981"/>
        </p:xfrm>
        <a:graphic>
          <a:graphicData uri="http://schemas.openxmlformats.org/drawingml/2006/table">
            <a:tbl>
              <a:tblPr firstRow="1" firstCol="1" bandRow="1"/>
              <a:tblGrid>
                <a:gridCol w="1023737"/>
                <a:gridCol w="1123337"/>
                <a:gridCol w="1042978"/>
                <a:gridCol w="959222"/>
                <a:gridCol w="801899"/>
                <a:gridCol w="722105"/>
                <a:gridCol w="722105"/>
              </a:tblGrid>
              <a:tr h="18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Tuesday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Wednesday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Thursday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Friday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Saturday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Sunday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1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Day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suspension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release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detention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Notification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declarant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holder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goods</a:t>
                      </a:r>
                      <a:endParaRPr lang="hu-H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560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Bank </a:t>
                      </a:r>
                      <a:r>
                        <a:rPr lang="hu-HU" sz="10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holiday</a:t>
                      </a:r>
                      <a:endParaRPr lang="hu-H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60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Answer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from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declarant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holder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goods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Notification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RH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if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declarant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holder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goods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does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not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agree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with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destruction</a:t>
                      </a:r>
                      <a:endParaRPr lang="hu-H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9339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ex-officio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deemed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consignments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AFA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being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Non-perishable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3090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RH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480646" cy="368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511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RH: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Infringement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153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Obligations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right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holders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040560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Undertakings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AFA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AFA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704" y="1412776"/>
            <a:ext cx="3443536" cy="25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604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5256584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Misuse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Revoking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Refusing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translations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8168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IPR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</p:spPr>
        <p:txBody>
          <a:bodyPr>
            <a:normAutofit fontScale="77500" lnSpcReduction="20000"/>
          </a:bodyPr>
          <a:lstStyle/>
          <a:p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</a:t>
            </a:r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hu-HU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endParaRPr lang="hu-H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hu-H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officers</a:t>
            </a: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 and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hu-H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actualities</a:t>
            </a:r>
            <a:endParaRPr lang="hu-H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Thematic</a:t>
            </a: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endParaRPr lang="hu-H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wider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officers</a:t>
            </a: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RH</a:t>
            </a:r>
          </a:p>
          <a:p>
            <a:pPr lvl="1"/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medicines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foodstuff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cosmetics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IT,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lang="hu-H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hu-H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trainings</a:t>
            </a:r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hu-H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Observatory</a:t>
            </a:r>
            <a:r>
              <a:rPr 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(OHIM)</a:t>
            </a:r>
          </a:p>
          <a:p>
            <a:pPr lvl="1"/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 TAXUD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773" y="1844824"/>
            <a:ext cx="33457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23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636" y="3501006"/>
            <a:ext cx="4761906" cy="2976191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NTCA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rmAutofit fontScale="77500" lnSpcReduction="20000"/>
          </a:bodyPr>
          <a:lstStyle/>
          <a:p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pPr lvl="1"/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IPR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ection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xpert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roup</a:t>
            </a:r>
          </a:p>
          <a:p>
            <a:pPr lvl="1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Piracy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(CAP) Group</a:t>
            </a:r>
          </a:p>
          <a:p>
            <a:pPr lvl="1"/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Observatory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(OHIM) –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  <a:p>
            <a:pPr lvl="1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</a:p>
          <a:p>
            <a:pPr lvl="1"/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NTCA</a:t>
            </a:r>
          </a:p>
          <a:p>
            <a:pPr lvl="1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NBAC – NTCA is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</a:t>
            </a:r>
          </a:p>
          <a:p>
            <a:pPr lvl="1"/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RH</a:t>
            </a:r>
          </a:p>
          <a:p>
            <a:endParaRPr lang="hu-H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67764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raising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http://nav.gov.hu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NAV-Mobil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(KIOSK)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Airport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Festivals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Expositions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832"/>
            <a:ext cx="1405508" cy="14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639" y="470308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1" t="5029" r="3532" b="20886"/>
          <a:stretch/>
        </p:blipFill>
        <p:spPr bwMode="auto">
          <a:xfrm>
            <a:off x="4932040" y="1888926"/>
            <a:ext cx="2257592" cy="143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071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04056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309938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2214255"/>
            <a:ext cx="6120680" cy="391190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5" r="13695"/>
          <a:stretch/>
        </p:blipFill>
        <p:spPr bwMode="auto">
          <a:xfrm>
            <a:off x="539552" y="1007525"/>
            <a:ext cx="8077126" cy="55954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520" y="1628800"/>
            <a:ext cx="6719497" cy="4110092"/>
          </a:xfrm>
          <a:prstGeom prst="rect">
            <a:avLst/>
          </a:prstGeom>
          <a:noFill/>
          <a:ln>
            <a:noFill/>
          </a:ln>
          <a:effectLst>
            <a:softEdge rad="4699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744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104" y="980728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075"/>
            <a:ext cx="5688632" cy="553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 lnSpcReduction="10000"/>
          </a:bodyPr>
          <a:lstStyle/>
          <a:p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hu-H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388/A</a:t>
            </a:r>
            <a:r>
              <a:rPr lang="hu-HU" sz="1900" b="1" i="1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1(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(EU) No. 608/2013 of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European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Parliament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of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repealing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(EC) No. 1383/2003,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offenses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385 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388*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prosecuted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punishable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hu-H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committed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therewith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hu-H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385 – </a:t>
            </a:r>
            <a:r>
              <a:rPr lang="hu-H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piracy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388 – </a:t>
            </a:r>
            <a:r>
              <a:rPr lang="hu-H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  <a:endParaRPr lang="hu-H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of Misdemeanour Procedure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32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urópa országai vaktérk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48" y="569405"/>
            <a:ext cx="7674267" cy="6086475"/>
          </a:xfrm>
          <a:prstGeom prst="rect">
            <a:avLst/>
          </a:prstGeom>
          <a:noFill/>
          <a:effectLst>
            <a:glow rad="1066800">
              <a:schemeClr val="bg1">
                <a:alpha val="8000"/>
              </a:schemeClr>
            </a:glow>
            <a:outerShdw dist="50800" dir="5400000" sx="1000" sy="1000" algn="ctr" rotWithShape="0">
              <a:srgbClr val="000000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/>
          </a:bodyPr>
          <a:lstStyle/>
          <a:p>
            <a:r>
              <a:rPr lang="hu-H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</a:t>
            </a:r>
            <a:r>
              <a:rPr lang="hu-H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lang="hu-H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hu-H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hu-H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endParaRPr lang="hu-H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</a:t>
            </a:r>
            <a:endParaRPr lang="hu-H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165610" y="4054007"/>
            <a:ext cx="1054462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3" t="12271" r="4047"/>
          <a:stretch/>
        </p:blipFill>
        <p:spPr bwMode="auto">
          <a:xfrm>
            <a:off x="5687633" y="980728"/>
            <a:ext cx="1476655" cy="74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Truck ikon szett, fekete Stock fotó - 2626458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" r="47459" b="79340"/>
          <a:stretch/>
        </p:blipFill>
        <p:spPr bwMode="auto">
          <a:xfrm flipH="1">
            <a:off x="5687633" y="4651879"/>
            <a:ext cx="1728192" cy="7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  set of different airplane symbols. Stock fotó - 82666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049" b="74640"/>
          <a:stretch/>
        </p:blipFill>
        <p:spPr bwMode="auto">
          <a:xfrm>
            <a:off x="1680702" y="2852936"/>
            <a:ext cx="1163106" cy="11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16 mailekkel kapcsolatos ikonok Stock fotó - 2088707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8" t="26552" r="27483" b="60814"/>
          <a:stretch/>
        </p:blipFill>
        <p:spPr bwMode="auto">
          <a:xfrm>
            <a:off x="160742" y="3718632"/>
            <a:ext cx="1519961" cy="10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6 mailekkel kapcsolatos ikonok Stock fotó - 2088707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07" t="76882" r="53348" b="14626"/>
          <a:stretch/>
        </p:blipFill>
        <p:spPr bwMode="auto">
          <a:xfrm>
            <a:off x="160741" y="2868017"/>
            <a:ext cx="1519962" cy="8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zállítás és rakomány ikon szett, fekete Stock fotó - 1566343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87" t="79643" r="49302" b="1923"/>
          <a:stretch/>
        </p:blipFill>
        <p:spPr bwMode="auto">
          <a:xfrm>
            <a:off x="1680702" y="3946557"/>
            <a:ext cx="1121613" cy="8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34179" flipH="1">
            <a:off x="3148472" y="4337840"/>
            <a:ext cx="1368152" cy="104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51074" y="4388358"/>
            <a:ext cx="777420" cy="123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0860" flipH="1" flipV="1">
            <a:off x="2830507" y="3154203"/>
            <a:ext cx="2670204" cy="112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grof.andrea\AppData\Local\Microsoft\Windows\Temporary Internet Files\Content.IE5\QADRN5RM\768px-Red_X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490" y="980728"/>
            <a:ext cx="837646" cy="8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97421" flipH="1" flipV="1">
            <a:off x="5073853" y="3491238"/>
            <a:ext cx="734356" cy="123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232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International: 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trade</a:t>
            </a:r>
          </a:p>
          <a:p>
            <a:r>
              <a:rPr lang="hu-H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International/National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RH</a:t>
            </a:r>
          </a:p>
          <a:p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risk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http://www.google.hu/url?sa=i&amp;source=imgres&amp;cd=&amp;ved=0CAYQjBwwAGoVChMIroD7j6b0yAIVgY5yCh0uAAlI&amp;url=http%3A%2F%2Fwww.mymerhaba.com%2Fen%2Fimages%2F4592.jpg&amp;psig=AFQjCNGNToQXetwCmJvT5ILxLJl6mkvA1Q&amp;ust=14466416194097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170" y="980728"/>
            <a:ext cx="2638224" cy="2448272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xmlns="" val="429232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651318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4800" i="1" dirty="0" err="1" smtClean="0">
                <a:solidFill>
                  <a:schemeClr val="bg1"/>
                </a:solidFill>
              </a:rPr>
              <a:t>Thank</a:t>
            </a:r>
            <a:r>
              <a:rPr lang="hu-HU" sz="4800" i="1" dirty="0" smtClean="0">
                <a:solidFill>
                  <a:schemeClr val="bg1"/>
                </a:solidFill>
              </a:rPr>
              <a:t> </a:t>
            </a:r>
            <a:r>
              <a:rPr lang="hu-HU" sz="4800" i="1" dirty="0" err="1" smtClean="0">
                <a:solidFill>
                  <a:schemeClr val="bg1"/>
                </a:solidFill>
              </a:rPr>
              <a:t>you</a:t>
            </a:r>
            <a:r>
              <a:rPr lang="hu-HU" sz="4800" i="1" dirty="0" smtClean="0">
                <a:solidFill>
                  <a:schemeClr val="bg1"/>
                </a:solidFill>
              </a:rPr>
              <a:t> </a:t>
            </a:r>
            <a:r>
              <a:rPr lang="hu-HU" sz="4800" i="1" dirty="0" err="1" smtClean="0">
                <a:solidFill>
                  <a:schemeClr val="bg1"/>
                </a:solidFill>
              </a:rPr>
              <a:t>for</a:t>
            </a:r>
            <a:r>
              <a:rPr lang="hu-HU" sz="4800" i="1" dirty="0" smtClean="0">
                <a:solidFill>
                  <a:schemeClr val="bg1"/>
                </a:solidFill>
              </a:rPr>
              <a:t> </a:t>
            </a:r>
            <a:r>
              <a:rPr lang="hu-HU" sz="4800" i="1" dirty="0" err="1" smtClean="0">
                <a:solidFill>
                  <a:schemeClr val="bg1"/>
                </a:solidFill>
              </a:rPr>
              <a:t>your</a:t>
            </a:r>
            <a:r>
              <a:rPr lang="hu-HU" sz="4800" i="1" dirty="0" smtClean="0">
                <a:solidFill>
                  <a:schemeClr val="bg1"/>
                </a:solidFill>
              </a:rPr>
              <a:t> </a:t>
            </a:r>
            <a:r>
              <a:rPr lang="hu-HU" sz="4800" i="1" dirty="0" err="1" smtClean="0">
                <a:solidFill>
                  <a:schemeClr val="bg1"/>
                </a:solidFill>
              </a:rPr>
              <a:t>attention</a:t>
            </a:r>
            <a:r>
              <a:rPr lang="hu-HU" sz="4800" i="1" dirty="0" smtClean="0">
                <a:solidFill>
                  <a:schemeClr val="bg1"/>
                </a:solidFill>
              </a:rPr>
              <a:t>!</a:t>
            </a:r>
            <a:br>
              <a:rPr lang="hu-HU" sz="4800" i="1" dirty="0" smtClean="0">
                <a:solidFill>
                  <a:schemeClr val="bg1"/>
                </a:solidFill>
              </a:rPr>
            </a:br>
            <a:r>
              <a:rPr lang="hu-HU" i="1" dirty="0" smtClean="0">
                <a:solidFill>
                  <a:schemeClr val="bg1"/>
                </a:solidFill>
              </a:rPr>
              <a:t/>
            </a:r>
            <a:br>
              <a:rPr lang="hu-HU" i="1" dirty="0" smtClean="0">
                <a:solidFill>
                  <a:schemeClr val="bg1"/>
                </a:solidFill>
              </a:rPr>
            </a:br>
            <a:r>
              <a:rPr lang="hu-HU" sz="2000" i="1" dirty="0" smtClean="0">
                <a:solidFill>
                  <a:schemeClr val="bg1"/>
                </a:solidFill>
              </a:rPr>
              <a:t/>
            </a:r>
            <a:br>
              <a:rPr lang="hu-HU" sz="2000" i="1" dirty="0" smtClean="0">
                <a:solidFill>
                  <a:schemeClr val="bg1"/>
                </a:solidFill>
              </a:rPr>
            </a:br>
            <a:r>
              <a:rPr lang="hu-HU" sz="2000" i="1" dirty="0" err="1" smtClean="0">
                <a:solidFill>
                  <a:schemeClr val="bg1"/>
                </a:solidFill>
              </a:rPr>
              <a:t>Lt</a:t>
            </a:r>
            <a:r>
              <a:rPr lang="hu-HU" sz="2000" i="1" dirty="0" smtClean="0">
                <a:solidFill>
                  <a:schemeClr val="bg1"/>
                </a:solidFill>
              </a:rPr>
              <a:t>. col. Andrea Gróf</a:t>
            </a:r>
            <a:br>
              <a:rPr lang="hu-HU" sz="2000" i="1" dirty="0" smtClean="0">
                <a:solidFill>
                  <a:schemeClr val="bg1"/>
                </a:solidFill>
              </a:rPr>
            </a:br>
            <a:r>
              <a:rPr lang="hu-HU" sz="2000" i="1" dirty="0" smtClean="0">
                <a:solidFill>
                  <a:schemeClr val="bg1"/>
                </a:solidFill>
              </a:rPr>
              <a:t>NTCA </a:t>
            </a:r>
            <a:r>
              <a:rPr lang="hu-HU" sz="2000" i="1" dirty="0" err="1" smtClean="0">
                <a:solidFill>
                  <a:schemeClr val="bg1"/>
                </a:solidFill>
              </a:rPr>
              <a:t>Central</a:t>
            </a:r>
            <a:r>
              <a:rPr lang="hu-HU" sz="2000" i="1" dirty="0" smtClean="0">
                <a:solidFill>
                  <a:schemeClr val="bg1"/>
                </a:solidFill>
              </a:rPr>
              <a:t> Office, </a:t>
            </a:r>
            <a:r>
              <a:rPr lang="hu-HU" sz="2000" i="1" dirty="0" err="1" smtClean="0">
                <a:solidFill>
                  <a:schemeClr val="bg1"/>
                </a:solidFill>
              </a:rPr>
              <a:t>Customs</a:t>
            </a:r>
            <a:r>
              <a:rPr lang="hu-HU" sz="2000" i="1" dirty="0" smtClean="0">
                <a:solidFill>
                  <a:schemeClr val="bg1"/>
                </a:solidFill>
              </a:rPr>
              <a:t> </a:t>
            </a:r>
            <a:r>
              <a:rPr lang="hu-HU" sz="2000" i="1" dirty="0" err="1" smtClean="0">
                <a:solidFill>
                  <a:schemeClr val="bg1"/>
                </a:solidFill>
              </a:rPr>
              <a:t>Department</a:t>
            </a:r>
            <a:r>
              <a:rPr lang="hu-HU" sz="2000" i="1" dirty="0" smtClean="0">
                <a:solidFill>
                  <a:schemeClr val="bg1"/>
                </a:solidFill>
              </a:rPr>
              <a:t/>
            </a:r>
            <a:br>
              <a:rPr lang="hu-HU" sz="2000" i="1" dirty="0" smtClean="0">
                <a:solidFill>
                  <a:schemeClr val="bg1"/>
                </a:solidFill>
              </a:rPr>
            </a:br>
            <a:r>
              <a:rPr lang="hu-HU" sz="2000" i="1" dirty="0" err="1" smtClean="0">
                <a:solidFill>
                  <a:schemeClr val="bg1"/>
                </a:solidFill>
              </a:rPr>
              <a:t>Phone</a:t>
            </a:r>
            <a:r>
              <a:rPr lang="hu-HU" sz="2000" i="1" dirty="0" smtClean="0">
                <a:solidFill>
                  <a:schemeClr val="bg1"/>
                </a:solidFill>
              </a:rPr>
              <a:t>: +36 1 456 9528</a:t>
            </a:r>
            <a:br>
              <a:rPr lang="hu-HU" sz="2000" i="1" dirty="0" smtClean="0">
                <a:solidFill>
                  <a:schemeClr val="bg1"/>
                </a:solidFill>
              </a:rPr>
            </a:br>
            <a:r>
              <a:rPr lang="hu-HU" sz="2000" i="1" dirty="0" smtClean="0">
                <a:solidFill>
                  <a:schemeClr val="bg1"/>
                </a:solidFill>
              </a:rPr>
              <a:t>E-mail: </a:t>
            </a:r>
            <a:r>
              <a:rPr lang="hu-HU" sz="2000" i="1" dirty="0" err="1" smtClean="0">
                <a:solidFill>
                  <a:schemeClr val="bg1"/>
                </a:solidFill>
              </a:rPr>
              <a:t>grof.andrea</a:t>
            </a:r>
            <a:r>
              <a:rPr lang="hu-HU" sz="2000" i="1" dirty="0" smtClean="0">
                <a:solidFill>
                  <a:schemeClr val="bg1"/>
                </a:solidFill>
              </a:rPr>
              <a:t>@</a:t>
            </a:r>
            <a:r>
              <a:rPr lang="hu-HU" sz="2000" i="1" dirty="0" err="1" smtClean="0">
                <a:solidFill>
                  <a:schemeClr val="bg1"/>
                </a:solidFill>
              </a:rPr>
              <a:t>nav.gov.hu</a:t>
            </a:r>
            <a:r>
              <a:rPr lang="hu-HU" sz="2400" i="1" dirty="0">
                <a:solidFill>
                  <a:schemeClr val="bg1"/>
                </a:solidFill>
              </a:rPr>
              <a:t/>
            </a:r>
            <a:br>
              <a:rPr lang="hu-HU" sz="2400" i="1" dirty="0">
                <a:solidFill>
                  <a:schemeClr val="bg1"/>
                </a:solidFill>
              </a:rPr>
            </a:br>
            <a:endParaRPr lang="hu-H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ndoor-playgrounds.biz/wp-content/uploads/2015/03/3d-person-teamwork-with-puzzl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5"/>
            <a:ext cx="4340710" cy="45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IPR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/>
          </a:bodyPr>
          <a:lstStyle/>
          <a:p>
            <a:pPr lvl="0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Airport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travellers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post,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couriers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Inland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Marketplaces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warehouses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lvl="0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IPR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573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/>
          </a:bodyPr>
          <a:lstStyle/>
          <a:p>
            <a:pPr lvl="0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EU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01/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/2014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(EU) No. 608/2013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uropean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Parliament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ouncil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(EU) No. 1352/2013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European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556/2013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(XII. 31.)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right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holders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1007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(AFA) OR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ex-officio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infringing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IPR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ccording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EU)</a:t>
            </a: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Overrun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travellers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luggage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(of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non-commercial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153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400600"/>
          </a:xfrm>
        </p:spPr>
        <p:txBody>
          <a:bodyPr>
            <a:normAutofit fontScale="70000" lnSpcReduction="20000"/>
          </a:bodyPr>
          <a:lstStyle/>
          <a:p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endParaRPr lang="hu-H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part of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obligatory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infringement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IPR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hu-H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consignments</a:t>
            </a:r>
            <a:endParaRPr lang="hu-H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courier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consignments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less OR less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</a:t>
            </a:r>
          </a:p>
          <a:p>
            <a:pPr lvl="1"/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AFA)</a:t>
            </a:r>
          </a:p>
          <a:p>
            <a:pPr lvl="1"/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perishable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burden</a:t>
            </a:r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http://www.psdgraphics.com/wp-content/uploads/2010/08/hourglas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75" r="27184"/>
          <a:stretch/>
        </p:blipFill>
        <p:spPr bwMode="auto">
          <a:xfrm>
            <a:off x="6959655" y="3861048"/>
            <a:ext cx="1664515" cy="26068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33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Action (AFA)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 fontScale="92500" lnSpcReduction="10000"/>
          </a:bodyPr>
          <a:lstStyle/>
          <a:p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(EU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No 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1352/2013 (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 / National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hu-H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Entitlement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hu-H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hu-H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of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hu-H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hu-H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undertakings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63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Átellenes sarkain kerekített téglalap 4"/>
          <p:cNvSpPr/>
          <p:nvPr/>
        </p:nvSpPr>
        <p:spPr>
          <a:xfrm>
            <a:off x="1979712" y="1679817"/>
            <a:ext cx="1512168" cy="1169035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b="1" dirty="0" err="1" smtClean="0">
                <a:effectLst/>
                <a:ea typeface="Calibri"/>
                <a:cs typeface="Times New Roman"/>
              </a:rPr>
              <a:t>Suspension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of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release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/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detention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of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goods</a:t>
            </a:r>
            <a:endParaRPr lang="hu-H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3200" dirty="0">
                <a:solidFill>
                  <a:srgbClr val="FF0000"/>
                </a:solidFill>
                <a:effectLst/>
                <a:ea typeface="Calibri"/>
                <a:cs typeface="Times New Roman"/>
                <a:sym typeface="Wingdings 2"/>
              </a:rPr>
              <a:t></a:t>
            </a:r>
            <a:endParaRPr lang="hu-HU" sz="1400" dirty="0">
              <a:effectLst/>
              <a:ea typeface="Calibri"/>
              <a:cs typeface="Times New Roman"/>
            </a:endParaRPr>
          </a:p>
        </p:txBody>
      </p:sp>
      <p:sp>
        <p:nvSpPr>
          <p:cNvPr id="6" name="Átellenes sarkain kerekített téglalap 5"/>
          <p:cNvSpPr/>
          <p:nvPr/>
        </p:nvSpPr>
        <p:spPr>
          <a:xfrm>
            <a:off x="3815331" y="1702063"/>
            <a:ext cx="1512168" cy="114678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b="1" dirty="0" err="1" smtClean="0">
                <a:effectLst/>
                <a:ea typeface="Calibri"/>
                <a:cs typeface="Times New Roman"/>
              </a:rPr>
              <a:t>Notification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of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declarant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or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holder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of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goods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/ RH </a:t>
            </a:r>
            <a:r>
              <a:rPr lang="hu-HU" sz="3200" dirty="0" smtClean="0">
                <a:solidFill>
                  <a:srgbClr val="0070C0"/>
                </a:solidFill>
                <a:effectLst/>
                <a:ea typeface="Calibri"/>
                <a:cs typeface="Times New Roman"/>
                <a:sym typeface="Webdings"/>
              </a:rPr>
              <a:t></a:t>
            </a:r>
            <a:endParaRPr lang="hu-H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155825" y="1666476"/>
            <a:ext cx="1535856" cy="118237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b="1" dirty="0" err="1" smtClean="0">
                <a:effectLst/>
                <a:ea typeface="Calibri"/>
                <a:cs typeface="Times New Roman"/>
              </a:rPr>
              <a:t>Suspicion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during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customs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control</a:t>
            </a:r>
            <a:endParaRPr lang="hu-H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3200" dirty="0">
                <a:effectLst/>
                <a:ea typeface="Calibri"/>
                <a:cs typeface="Times New Roman"/>
                <a:sym typeface="Webdings"/>
              </a:rPr>
              <a:t>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9" name="Átellenes sarkain kerekített téglalap 8"/>
          <p:cNvSpPr/>
          <p:nvPr/>
        </p:nvSpPr>
        <p:spPr>
          <a:xfrm>
            <a:off x="5868145" y="1711865"/>
            <a:ext cx="1512168" cy="113698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b="1" dirty="0" err="1" smtClean="0">
                <a:effectLst/>
                <a:ea typeface="Calibri"/>
                <a:cs typeface="Times New Roman"/>
              </a:rPr>
              <a:t>Release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of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goods</a:t>
            </a:r>
            <a:endParaRPr lang="hu-H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4000" dirty="0">
                <a:solidFill>
                  <a:srgbClr val="00B050"/>
                </a:solidFill>
                <a:effectLst/>
                <a:ea typeface="Calibri"/>
                <a:cs typeface="Times New Roman"/>
                <a:sym typeface="Wingdings"/>
              </a:rPr>
              <a:t></a:t>
            </a:r>
            <a:endParaRPr lang="hu-HU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Átellenes sarkain kerekített téglalap 9"/>
          <p:cNvSpPr/>
          <p:nvPr/>
        </p:nvSpPr>
        <p:spPr>
          <a:xfrm>
            <a:off x="7668344" y="1686606"/>
            <a:ext cx="1357445" cy="116224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hu-HU" sz="1100" b="1" dirty="0" err="1" smtClean="0">
                <a:ea typeface="Calibri"/>
                <a:cs typeface="Times New Roman"/>
              </a:rPr>
              <a:t>Continue</a:t>
            </a:r>
            <a:r>
              <a:rPr lang="hu-HU" sz="1100" b="1" dirty="0" smtClean="0"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a typeface="Calibri"/>
                <a:cs typeface="Times New Roman"/>
              </a:rPr>
              <a:t>customs</a:t>
            </a:r>
            <a:r>
              <a:rPr lang="hu-HU" sz="1100" b="1" dirty="0" smtClean="0"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a typeface="Calibri"/>
                <a:cs typeface="Times New Roman"/>
              </a:rPr>
              <a:t>procedure</a:t>
            </a:r>
            <a:endParaRPr lang="hu-HU" sz="11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3600" dirty="0" smtClean="0">
                <a:solidFill>
                  <a:srgbClr val="00B050"/>
                </a:solidFill>
                <a:ea typeface="Calibri"/>
                <a:cs typeface="Times New Roman"/>
                <a:sym typeface="Wingdings"/>
              </a:rPr>
              <a:t></a:t>
            </a:r>
            <a:endParaRPr lang="hu-HU" sz="3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13" name="Átellenes sarkain kerekített téglalap 12"/>
          <p:cNvSpPr/>
          <p:nvPr/>
        </p:nvSpPr>
        <p:spPr>
          <a:xfrm>
            <a:off x="154197" y="3300698"/>
            <a:ext cx="1535856" cy="97298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b="1" dirty="0" err="1" smtClean="0">
                <a:effectLst/>
                <a:ea typeface="Calibri"/>
                <a:cs typeface="Times New Roman"/>
              </a:rPr>
              <a:t>Continue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customs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procedure</a:t>
            </a:r>
            <a:endParaRPr lang="hu-H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3600" dirty="0">
                <a:solidFill>
                  <a:srgbClr val="00B050"/>
                </a:solidFill>
                <a:effectLst/>
                <a:ea typeface="Calibri"/>
                <a:cs typeface="Times New Roman"/>
                <a:sym typeface="Wingdings"/>
              </a:rPr>
              <a:t></a:t>
            </a:r>
            <a:endParaRPr lang="hu-H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Átellenes sarkain kerekített téglalap 13"/>
          <p:cNvSpPr/>
          <p:nvPr/>
        </p:nvSpPr>
        <p:spPr>
          <a:xfrm>
            <a:off x="5868145" y="3210689"/>
            <a:ext cx="1512168" cy="106299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b="1" dirty="0" err="1" smtClean="0">
                <a:effectLst/>
                <a:ea typeface="Calibri"/>
                <a:cs typeface="Times New Roman"/>
              </a:rPr>
              <a:t>Destruction</a:t>
            </a:r>
            <a:endParaRPr lang="hu-H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3600" dirty="0">
                <a:solidFill>
                  <a:srgbClr val="FF0000"/>
                </a:solidFill>
                <a:effectLst/>
                <a:ea typeface="Calibri"/>
                <a:cs typeface="Times New Roman"/>
                <a:sym typeface="Wingdings"/>
              </a:rPr>
              <a:t></a:t>
            </a:r>
            <a:endParaRPr lang="hu-H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Átellenes sarkain kerekített téglalap 14"/>
          <p:cNvSpPr/>
          <p:nvPr/>
        </p:nvSpPr>
        <p:spPr>
          <a:xfrm>
            <a:off x="5868145" y="4653136"/>
            <a:ext cx="1512168" cy="100965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100" b="1" dirty="0" err="1" smtClean="0">
                <a:effectLst/>
                <a:ea typeface="Calibri"/>
                <a:cs typeface="Times New Roman"/>
              </a:rPr>
              <a:t>Legal</a:t>
            </a:r>
            <a:r>
              <a:rPr lang="hu-HU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hu-HU" sz="1100" b="1" dirty="0" err="1" smtClean="0">
                <a:effectLst/>
                <a:ea typeface="Calibri"/>
                <a:cs typeface="Times New Roman"/>
              </a:rPr>
              <a:t>procedure</a:t>
            </a:r>
            <a:endParaRPr lang="hu-H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3600" dirty="0">
                <a:effectLst/>
                <a:ea typeface="Calibri"/>
                <a:cs typeface="Times New Roman"/>
              </a:rPr>
              <a:t>§</a:t>
            </a:r>
            <a:endParaRPr lang="hu-H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6" name="Egyenes összekötő nyíllal 15"/>
          <p:cNvCxnSpPr>
            <a:stCxn id="7" idx="1"/>
            <a:endCxn id="13" idx="3"/>
          </p:cNvCxnSpPr>
          <p:nvPr/>
        </p:nvCxnSpPr>
        <p:spPr>
          <a:xfrm flipH="1">
            <a:off x="922125" y="2848852"/>
            <a:ext cx="1628" cy="451846"/>
          </a:xfrm>
          <a:prstGeom prst="straightConnector1">
            <a:avLst/>
          </a:prstGeom>
          <a:ln w="19050" cap="flat" cmpd="sng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7" idx="0"/>
            <a:endCxn id="5" idx="2"/>
          </p:cNvCxnSpPr>
          <p:nvPr/>
        </p:nvCxnSpPr>
        <p:spPr>
          <a:xfrm>
            <a:off x="1691681" y="2257664"/>
            <a:ext cx="288031" cy="6671"/>
          </a:xfrm>
          <a:prstGeom prst="straightConnector1">
            <a:avLst/>
          </a:prstGeom>
          <a:ln w="19050" cap="flat" cmpd="sng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stCxn id="5" idx="0"/>
            <a:endCxn id="6" idx="2"/>
          </p:cNvCxnSpPr>
          <p:nvPr/>
        </p:nvCxnSpPr>
        <p:spPr>
          <a:xfrm>
            <a:off x="3491880" y="2264335"/>
            <a:ext cx="323451" cy="11123"/>
          </a:xfrm>
          <a:prstGeom prst="straightConnector1">
            <a:avLst/>
          </a:prstGeom>
          <a:ln w="19050" cap="flat" cmpd="sng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>
            <a:stCxn id="9" idx="0"/>
            <a:endCxn id="10" idx="2"/>
          </p:cNvCxnSpPr>
          <p:nvPr/>
        </p:nvCxnSpPr>
        <p:spPr>
          <a:xfrm flipV="1">
            <a:off x="7380313" y="2267729"/>
            <a:ext cx="288031" cy="12630"/>
          </a:xfrm>
          <a:prstGeom prst="straightConnector1">
            <a:avLst/>
          </a:prstGeom>
          <a:ln w="19050" cap="flat" cmpd="sng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6" idx="0"/>
            <a:endCxn id="9" idx="2"/>
          </p:cNvCxnSpPr>
          <p:nvPr/>
        </p:nvCxnSpPr>
        <p:spPr>
          <a:xfrm>
            <a:off x="5327499" y="2275458"/>
            <a:ext cx="540646" cy="4901"/>
          </a:xfrm>
          <a:prstGeom prst="straightConnector1">
            <a:avLst/>
          </a:prstGeom>
          <a:ln w="19050" cap="flat" cmpd="sng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5597822" y="2267729"/>
            <a:ext cx="0" cy="2890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endCxn id="14" idx="2"/>
          </p:cNvCxnSpPr>
          <p:nvPr/>
        </p:nvCxnSpPr>
        <p:spPr>
          <a:xfrm>
            <a:off x="5597822" y="3742184"/>
            <a:ext cx="270323" cy="0"/>
          </a:xfrm>
          <a:prstGeom prst="straightConnector1">
            <a:avLst/>
          </a:prstGeom>
          <a:ln w="19050" cap="flat" cmpd="sng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endCxn id="15" idx="2"/>
          </p:cNvCxnSpPr>
          <p:nvPr/>
        </p:nvCxnSpPr>
        <p:spPr>
          <a:xfrm>
            <a:off x="5597822" y="5157961"/>
            <a:ext cx="270323" cy="0"/>
          </a:xfrm>
          <a:prstGeom prst="straightConnector1">
            <a:avLst/>
          </a:prstGeom>
          <a:ln w="19050" cap="flat" cmpd="sng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1690053" y="1787912"/>
            <a:ext cx="35137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 smtClean="0">
                <a:latin typeface="Times New Roman"/>
                <a:ea typeface="Calibri"/>
                <a:cs typeface="Times New Roman"/>
              </a:rPr>
              <a:t>Y</a:t>
            </a:r>
            <a:endParaRPr lang="hu-HU" sz="1000" dirty="0">
              <a:ea typeface="Calibri"/>
              <a:cs typeface="Times New Roman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2375" y="2874102"/>
            <a:ext cx="35137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Times New Roman"/>
                <a:ea typeface="Calibri"/>
                <a:cs typeface="Times New Roman"/>
              </a:rPr>
              <a:t>N</a:t>
            </a:r>
            <a:endParaRPr lang="hu-HU" sz="1000" dirty="0">
              <a:ea typeface="Calibri"/>
              <a:cs typeface="Times New Roman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1530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7862236"/>
              </p:ext>
            </p:extLst>
          </p:nvPr>
        </p:nvGraphicFramePr>
        <p:xfrm>
          <a:off x="1331640" y="1124744"/>
          <a:ext cx="6395383" cy="5035634"/>
        </p:xfrm>
        <a:graphic>
          <a:graphicData uri="http://schemas.openxmlformats.org/drawingml/2006/table">
            <a:tbl>
              <a:tblPr firstRow="1" firstCol="1" bandRow="1"/>
              <a:tblGrid>
                <a:gridCol w="1023737"/>
                <a:gridCol w="1123337"/>
                <a:gridCol w="1042978"/>
                <a:gridCol w="959222"/>
                <a:gridCol w="801899"/>
                <a:gridCol w="722105"/>
                <a:gridCol w="722105"/>
              </a:tblGrid>
              <a:tr h="18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Tuesday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Wednesday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Thursday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Friday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Saturday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Sunday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1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Day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suspension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release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detention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Notification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declarant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holder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goods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Notification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RH (AFA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granted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also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possible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previous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560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Bank </a:t>
                      </a:r>
                      <a:r>
                        <a:rPr lang="hu-HU" sz="10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holiday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60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Answer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from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declarant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holder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goods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Answer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from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RH,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or</a:t>
                      </a:r>
                      <a:r>
                        <a:rPr lang="hu-HU" sz="1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  <a:latin typeface="Times New Roman"/>
                          <a:ea typeface="Calibri"/>
                        </a:rPr>
                        <a:t>request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</a:rPr>
                        <a:t>for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</a:rPr>
                        <a:t>extension</a:t>
                      </a:r>
                      <a:r>
                        <a:rPr lang="hu-HU" sz="1000" baseline="0" dirty="0" smtClean="0">
                          <a:effectLst/>
                          <a:latin typeface="Times New Roman"/>
                          <a:ea typeface="Calibri"/>
                        </a:rPr>
                        <a:t> of </a:t>
                      </a:r>
                      <a:r>
                        <a:rPr lang="hu-HU" sz="1000" baseline="0" dirty="0" err="1" smtClean="0">
                          <a:effectLst/>
                          <a:latin typeface="Times New Roman"/>
                          <a:ea typeface="Calibri"/>
                        </a:rPr>
                        <a:t>detention</a:t>
                      </a:r>
                      <a:endParaRPr lang="hu-H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70" marR="6107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03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1121</Words>
  <Application>Microsoft Office PowerPoint</Application>
  <PresentationFormat>Diavetítés a képernyőre (4:3 oldalarány)</PresentationFormat>
  <Paragraphs>393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Office-téma</vt:lpstr>
      <vt:lpstr>1_Office-téma</vt:lpstr>
      <vt:lpstr>2_Office-téma</vt:lpstr>
      <vt:lpstr>4_Office-téma</vt:lpstr>
      <vt:lpstr>5_Office-téma</vt:lpstr>
      <vt:lpstr>Customs enforcement of intellectual property rights in Hungary</vt:lpstr>
      <vt:lpstr>National Tax and Customs Administration</vt:lpstr>
      <vt:lpstr>Role of customs in IPR enforcement</vt:lpstr>
      <vt:lpstr>Customs enforcement</vt:lpstr>
      <vt:lpstr>Customs enforcement - basics</vt:lpstr>
      <vt:lpstr>Major changes</vt:lpstr>
      <vt:lpstr>Application for Action (AFA)</vt:lpstr>
      <vt:lpstr>Procedure</vt:lpstr>
      <vt:lpstr>Timeline of procedure – on request</vt:lpstr>
      <vt:lpstr>Timeline of procedure – ex-officio</vt:lpstr>
      <vt:lpstr>Timeline of procedure – small consignments</vt:lpstr>
      <vt:lpstr>Destruction of goods</vt:lpstr>
      <vt:lpstr>Destruction of goods</vt:lpstr>
      <vt:lpstr>Legal proceedings</vt:lpstr>
      <vt:lpstr>Obligations of right holders</vt:lpstr>
      <vt:lpstr>Sanctions</vt:lpstr>
      <vt:lpstr>IPR trainings</vt:lpstr>
      <vt:lpstr>Cooperation of NTCA</vt:lpstr>
      <vt:lpstr>Information &amp; awareness raising</vt:lpstr>
      <vt:lpstr>Challenges</vt:lpstr>
      <vt:lpstr>Challenges</vt:lpstr>
      <vt:lpstr>Points for consideration</vt:lpstr>
      <vt:lpstr>Thank you for your attention!   Lt. col. Andrea Gróf NTCA Central Office, Customs Department Phone: +36 1 456 9528 E-mail: grof.andrea@nav.gov.hu </vt:lpstr>
    </vt:vector>
  </TitlesOfParts>
  <Company>NAV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BARSVARI</cp:lastModifiedBy>
  <cp:revision>247</cp:revision>
  <cp:lastPrinted>2014-02-17T08:04:07Z</cp:lastPrinted>
  <dcterms:created xsi:type="dcterms:W3CDTF">2012-03-01T09:36:23Z</dcterms:created>
  <dcterms:modified xsi:type="dcterms:W3CDTF">2015-12-11T10:38:13Z</dcterms:modified>
</cp:coreProperties>
</file>