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8"/>
  </p:notesMasterIdLst>
  <p:handoutMasterIdLst>
    <p:handoutMasterId r:id="rId29"/>
  </p:handoutMasterIdLst>
  <p:sldIdLst>
    <p:sldId id="269" r:id="rId2"/>
    <p:sldId id="423" r:id="rId3"/>
    <p:sldId id="388" r:id="rId4"/>
    <p:sldId id="389" r:id="rId5"/>
    <p:sldId id="395" r:id="rId6"/>
    <p:sldId id="379" r:id="rId7"/>
    <p:sldId id="372" r:id="rId8"/>
    <p:sldId id="398" r:id="rId9"/>
    <p:sldId id="399" r:id="rId10"/>
    <p:sldId id="400" r:id="rId11"/>
    <p:sldId id="396" r:id="rId12"/>
    <p:sldId id="402" r:id="rId13"/>
    <p:sldId id="401" r:id="rId14"/>
    <p:sldId id="404" r:id="rId15"/>
    <p:sldId id="405" r:id="rId16"/>
    <p:sldId id="407" r:id="rId17"/>
    <p:sldId id="403" r:id="rId18"/>
    <p:sldId id="408" r:id="rId19"/>
    <p:sldId id="416" r:id="rId20"/>
    <p:sldId id="418" r:id="rId21"/>
    <p:sldId id="417" r:id="rId22"/>
    <p:sldId id="412" r:id="rId23"/>
    <p:sldId id="411" r:id="rId24"/>
    <p:sldId id="413" r:id="rId25"/>
    <p:sldId id="409" r:id="rId26"/>
    <p:sldId id="366" r:id="rId2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FF5050"/>
    <a:srgbClr val="00FF00"/>
    <a:srgbClr val="29975D"/>
    <a:srgbClr val="FFFF00"/>
    <a:srgbClr val="0066FF"/>
    <a:srgbClr val="FF3300"/>
    <a:srgbClr val="3399FF"/>
    <a:srgbClr val="FF9933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53" autoAdjust="0"/>
    <p:restoredTop sz="99104" autoAdjust="0"/>
  </p:normalViewPr>
  <p:slideViewPr>
    <p:cSldViewPr>
      <p:cViewPr>
        <p:scale>
          <a:sx n="97" d="100"/>
          <a:sy n="97" d="100"/>
        </p:scale>
        <p:origin x="-2034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09CAFB-FDDF-4EBD-A6C7-5284741D69C3}" type="datetimeFigureOut">
              <a:rPr lang="hu-HU"/>
              <a:pPr>
                <a:defRPr/>
              </a:pPr>
              <a:t>2015.12.11.</a:t>
            </a:fld>
            <a:endParaRPr lang="hu-HU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07D8A8-3522-4D87-8A09-EEB0D5260F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17996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52BD55-2711-40D1-934E-FECE6EA03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040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8D6D-0E57-42CA-9BF1-9F9FC36B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88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4A3B-0F76-423A-AF7D-9076F4AC6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29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B2F5-6C08-4E5A-B23D-585262AF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3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6389-61F4-428B-908D-E4B02DD9A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967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238AD-8FE3-4509-ADDF-35A7FF28B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275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928688"/>
            <a:ext cx="8229600" cy="51974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1C1E-7DEC-4C84-9729-E9B630B0723C}" type="datetime1">
              <a:rPr lang="hu-HU"/>
              <a:pPr>
                <a:defRPr/>
              </a:pPr>
              <a:t>2015.12.11.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20CC-6817-4ECF-A50C-1D677C6386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9782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7534-C8CC-4441-B182-BC2844EF1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23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01CDE-0F8D-4A7A-A390-4540B0D0C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32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2D13-2268-45C8-B16B-3839EE1F9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65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274F-E0F5-4080-8EB4-EF7CD625F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1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4D8B-2CEC-42A4-B737-1F0523E9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17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2DBC-2F6E-4F03-8FB2-CBB95DEE1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67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0A4D-5EA0-4F49-A525-7BF7502F7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49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93B3-EC26-42DE-AB3E-E29D79791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442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62ABBA-AC6A-4A08-8E10-F044F034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PowerPoint_bemutat_1.pptx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bemutat_2.ppt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0" y="152400"/>
            <a:ext cx="5562600" cy="1371600"/>
          </a:xfrm>
          <a:prstGeom prst="roundRect">
            <a:avLst>
              <a:gd name="adj" fmla="val 16667"/>
            </a:avLst>
          </a:prstGeom>
          <a:solidFill>
            <a:srgbClr val="29975D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National Tax and Customs Administration</a:t>
            </a:r>
            <a:endParaRPr 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3657600" y="4572000"/>
            <a:ext cx="5105400" cy="182880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r>
              <a:rPr lang="hu-HU" sz="2400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hu-HU" sz="2400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hu-HU" sz="2400" dirty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hu-HU" sz="2400" dirty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hu-HU" sz="24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</a:rPr>
              <a:t>Mobile </a:t>
            </a:r>
            <a:r>
              <a:rPr lang="hu-HU" sz="2800" b="1" dirty="0" err="1">
                <a:solidFill>
                  <a:schemeClr val="bg1"/>
                </a:solidFill>
                <a:latin typeface="Times New Roman" pitchFamily="18" charset="0"/>
              </a:rPr>
              <a:t>Control</a:t>
            </a:r>
            <a:r>
              <a:rPr lang="hu-HU" sz="2800" b="1">
                <a:solidFill>
                  <a:schemeClr val="bg1"/>
                </a:solidFill>
                <a:latin typeface="Times New Roman" pitchFamily="18" charset="0"/>
              </a:rPr>
              <a:t> Activity</a:t>
            </a:r>
            <a:r>
              <a:rPr lang="hu-HU" sz="240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hu-HU" sz="2400">
                <a:solidFill>
                  <a:schemeClr val="bg1"/>
                </a:solidFill>
                <a:latin typeface="Times New Roman" pitchFamily="18" charset="0"/>
              </a:rPr>
            </a:br>
            <a:endParaRPr lang="hu-H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8927" name="Picture 15" descr="nav_fejleckep_hosszu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" y="1524000"/>
            <a:ext cx="91249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802063"/>
            <a:ext cx="561975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09600" y="3657600"/>
            <a:ext cx="5105400" cy="144780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of the market with respect to IPR</a:t>
            </a:r>
            <a:r>
              <a:rPr lang="hu-HU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hu-HU" sz="24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hu-H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Inland</a:t>
            </a:r>
            <a:r>
              <a:rPr lang="hu-HU" sz="24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control</a:t>
            </a:r>
            <a:endParaRPr lang="hu-HU" sz="24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hu-H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0634795"/>
              </p:ext>
            </p:extLst>
          </p:nvPr>
        </p:nvGraphicFramePr>
        <p:xfrm>
          <a:off x="-2381" y="-992"/>
          <a:ext cx="9146381" cy="6858992"/>
        </p:xfrm>
        <a:graphic>
          <a:graphicData uri="http://schemas.openxmlformats.org/presentationml/2006/ole">
            <p:oleObj spid="_x0000_s1035" name="Bemutató" r:id="rId6" imgW="4570501" imgH="3427508" progId="PowerPoint.Show.12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2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Improve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organize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tranings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conferences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patrols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customs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officers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customs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investigators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Department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for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enforcement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of the NTCA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Central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Office)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 bwMode="auto">
          <a:xfrm>
            <a:off x="457200" y="2590800"/>
            <a:ext cx="7696200" cy="9906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u-HU" sz="3600" kern="0" dirty="0" err="1" smtClean="0">
                <a:solidFill>
                  <a:schemeClr val="tx1"/>
                </a:solidFill>
                <a:latin typeface="Times New Roman" pitchFamily="18" charset="0"/>
              </a:rPr>
              <a:t>Which</a:t>
            </a:r>
            <a:r>
              <a:rPr lang="hu-HU" sz="3600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kern="0" dirty="0" err="1" smtClean="0">
                <a:solidFill>
                  <a:schemeClr val="tx1"/>
                </a:solidFill>
                <a:latin typeface="Times New Roman" pitchFamily="18" charset="0"/>
              </a:rPr>
              <a:t>are</a:t>
            </a:r>
            <a:r>
              <a:rPr lang="hu-HU" sz="3600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kern="0" dirty="0" err="1" smtClean="0">
                <a:solidFill>
                  <a:schemeClr val="tx1"/>
                </a:solidFill>
                <a:latin typeface="Times New Roman" pitchFamily="18" charset="0"/>
              </a:rPr>
              <a:t>the</a:t>
            </a:r>
            <a:r>
              <a:rPr lang="hu-HU" sz="3600" kern="0" dirty="0" smtClean="0">
                <a:solidFill>
                  <a:schemeClr val="tx1"/>
                </a:solidFill>
                <a:latin typeface="Times New Roman" pitchFamily="18" charset="0"/>
              </a:rPr>
              <a:t> most </a:t>
            </a:r>
            <a:r>
              <a:rPr lang="hu-HU" sz="3600" kern="0" dirty="0" err="1" smtClean="0">
                <a:solidFill>
                  <a:schemeClr val="tx1"/>
                </a:solidFill>
                <a:latin typeface="Times New Roman" pitchFamily="18" charset="0"/>
              </a:rPr>
              <a:t>popular</a:t>
            </a:r>
            <a:r>
              <a:rPr lang="hu-HU" sz="3600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kern="0" dirty="0" err="1" smtClean="0">
                <a:solidFill>
                  <a:schemeClr val="tx1"/>
                </a:solidFill>
                <a:latin typeface="Times New Roman" pitchFamily="18" charset="0"/>
              </a:rPr>
              <a:t>counterfeit</a:t>
            </a:r>
            <a:r>
              <a:rPr lang="hu-HU" sz="3600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kern="0" dirty="0" err="1" smtClean="0">
                <a:solidFill>
                  <a:schemeClr val="tx1"/>
                </a:solidFill>
                <a:latin typeface="Times New Roman" pitchFamily="18" charset="0"/>
              </a:rPr>
              <a:t>products</a:t>
            </a:r>
            <a:r>
              <a:rPr lang="hu-HU" sz="3600" kern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kern="0" dirty="0" err="1" smtClean="0">
                <a:solidFill>
                  <a:schemeClr val="tx1"/>
                </a:solidFill>
                <a:latin typeface="Times New Roman" pitchFamily="18" charset="0"/>
              </a:rPr>
              <a:t>in</a:t>
            </a:r>
            <a:r>
              <a:rPr lang="hu-HU" sz="3600" kern="0" dirty="0" smtClean="0">
                <a:solidFill>
                  <a:schemeClr val="tx1"/>
                </a:solidFill>
                <a:latin typeface="Times New Roman" pitchFamily="18" charset="0"/>
              </a:rPr>
              <a:t> Hungary?</a:t>
            </a:r>
            <a:endParaRPr lang="en-US" sz="3600" kern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Clothes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shoes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, and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accessories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2262981"/>
            <a:ext cx="4267200" cy="3200400"/>
          </a:xfrm>
          <a:prstGeom prst="rect">
            <a:avLst/>
          </a:prstGeom>
        </p:spPr>
      </p:pic>
      <p:pic>
        <p:nvPicPr>
          <p:cNvPr id="6" name="Kép 5" descr="convers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648200"/>
            <a:ext cx="2619375" cy="1743075"/>
          </a:xfrm>
          <a:prstGeom prst="rect">
            <a:avLst/>
          </a:prstGeom>
        </p:spPr>
      </p:pic>
      <p:pic>
        <p:nvPicPr>
          <p:cNvPr id="7" name="Kép 6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5246550"/>
            <a:ext cx="1676400" cy="113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Perfumes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828800"/>
            <a:ext cx="2660073" cy="19950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905000"/>
            <a:ext cx="3336032" cy="25020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573016"/>
            <a:ext cx="4104117" cy="3078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Huge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business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Hungary and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Central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Europe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(Ariel,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Persil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Lenor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Silan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Washing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powder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2743200"/>
            <a:ext cx="1954876" cy="2590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3581400"/>
            <a:ext cx="3471931" cy="261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Toys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kitchen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tools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00200"/>
            <a:ext cx="4876800" cy="3657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828800"/>
            <a:ext cx="1716644" cy="13681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3861048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-Erectile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disfunctions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-Testosteron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Medicines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food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supplements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Kép 4" descr="postal curier off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91000"/>
            <a:ext cx="3251200" cy="2438400"/>
          </a:xfrm>
          <a:prstGeom prst="rect">
            <a:avLst/>
          </a:prstGeom>
        </p:spPr>
      </p:pic>
      <p:pic>
        <p:nvPicPr>
          <p:cNvPr id="6" name="Kép 5" descr="mergezo_gyogyszer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5562600"/>
            <a:ext cx="1780032" cy="1039368"/>
          </a:xfrm>
          <a:prstGeom prst="rect">
            <a:avLst/>
          </a:prstGeom>
        </p:spPr>
      </p:pic>
      <p:pic>
        <p:nvPicPr>
          <p:cNvPr id="7" name="Kép 6" descr="P10705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362200"/>
            <a:ext cx="3251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e-cigarettes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Medicines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and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food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supplements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438400"/>
            <a:ext cx="4577548" cy="3429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209800"/>
            <a:ext cx="3246512" cy="24348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343400"/>
            <a:ext cx="127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hu-H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CRIMES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AGAINST INTELLECTUAL PROPERTY RIGHTS</a:t>
            </a: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hu-H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MISDEMENAORS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AGAINTS INTELLECTUAL PROPERTY RIGHTS</a:t>
            </a: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Infringement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Copyright and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Copyright</a:t>
            </a: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Infringement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Imitation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Competitors</a:t>
            </a: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2013. 06. 01. –New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criminal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code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Act C of 2012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on the Criminal Code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hu-HU" sz="1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18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hu-HU" sz="20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II of 2012 –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misdemenaors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endParaRPr lang="hu-H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Kép 4" descr="par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43400"/>
            <a:ext cx="22479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hu-H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endParaRPr lang="hu-HU" sz="1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Infringement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of Copyright and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Copyright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infringes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copyright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afforded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Copyright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thereby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causing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guilty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misdemeanor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punishable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imprisonment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exceeding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fails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pay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blank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fee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fee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holder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a right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copyright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afforded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copying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private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purposes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shall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punishable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accordance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Subsection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(1).</a:t>
            </a:r>
          </a:p>
          <a:p>
            <a:pPr>
              <a:buNone/>
            </a:pPr>
            <a:endParaRPr lang="hu-HU" sz="1800" b="1" dirty="0" smtClean="0"/>
          </a:p>
          <a:p>
            <a:pPr>
              <a:buNone/>
            </a:pPr>
            <a:r>
              <a:rPr lang="hu-HU" sz="1800" dirty="0" smtClean="0"/>
              <a:t> 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endParaRPr lang="hu-H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hu-HU" sz="3600" dirty="0" err="1" smtClean="0"/>
              <a:t>Welcome</a:t>
            </a:r>
            <a:r>
              <a:rPr lang="hu-HU" sz="3600" dirty="0" smtClean="0"/>
              <a:t> </a:t>
            </a:r>
            <a:r>
              <a:rPr lang="hu-HU" sz="3600" dirty="0" err="1" smtClean="0"/>
              <a:t>to</a:t>
            </a:r>
            <a:r>
              <a:rPr lang="hu-HU" sz="3600" dirty="0" smtClean="0"/>
              <a:t> Hungary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32859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/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9A140-56F3-4FE6-9B42-B6FACC1B9EA6}" type="slidenum">
              <a:rPr lang="hu-HU" smtClean="0"/>
              <a:pPr/>
              <a:t>2</a:t>
            </a:fld>
            <a:endParaRPr lang="hu-HU"/>
          </a:p>
        </p:txBody>
      </p:sp>
      <p:pic>
        <p:nvPicPr>
          <p:cNvPr id="5" name="Kép 4" descr="gulyá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2638425" cy="1733550"/>
          </a:xfrm>
          <a:prstGeom prst="rect">
            <a:avLst/>
          </a:prstGeom>
        </p:spPr>
      </p:pic>
      <p:pic>
        <p:nvPicPr>
          <p:cNvPr id="6" name="Kép 5" descr="magyarország térké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600200"/>
            <a:ext cx="2438400" cy="1876425"/>
          </a:xfrm>
          <a:prstGeom prst="rect">
            <a:avLst/>
          </a:prstGeom>
        </p:spPr>
      </p:pic>
      <p:pic>
        <p:nvPicPr>
          <p:cNvPr id="7" name="Tartalom helye 3" descr="magyar zászl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844824"/>
            <a:ext cx="2466975" cy="1847850"/>
          </a:xfrm>
          <a:prstGeom prst="rect">
            <a:avLst/>
          </a:prstGeom>
          <a:solidFill>
            <a:srgbClr val="FF5050"/>
          </a:solidFill>
        </p:spPr>
      </p:pic>
      <p:pic>
        <p:nvPicPr>
          <p:cNvPr id="9" name="Kép 8" descr="papri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4509120"/>
            <a:ext cx="2619375" cy="1743075"/>
          </a:xfrm>
          <a:prstGeom prst="rect">
            <a:avLst/>
          </a:prstGeom>
        </p:spPr>
      </p:pic>
      <p:pic>
        <p:nvPicPr>
          <p:cNvPr id="10" name="Kép 9" descr="tokaj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149080"/>
            <a:ext cx="1104900" cy="2190750"/>
          </a:xfrm>
          <a:prstGeom prst="rect">
            <a:avLst/>
          </a:prstGeom>
        </p:spPr>
      </p:pic>
      <p:pic>
        <p:nvPicPr>
          <p:cNvPr id="11" name="Kép 10" descr="uniku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077072"/>
            <a:ext cx="1809750" cy="2533650"/>
          </a:xfrm>
          <a:prstGeom prst="rect">
            <a:avLst/>
          </a:prstGeom>
        </p:spPr>
      </p:pic>
      <p:pic>
        <p:nvPicPr>
          <p:cNvPr id="12" name="Kép 11" descr="pálink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42930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127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066800" y="1752600"/>
            <a:ext cx="7239000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Infringement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infringes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right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rightful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holder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afforded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promulgated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Parliament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European Union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legislation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imitating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copying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marketing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imitating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copying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obtaining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keeping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thereby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causing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is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guilty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misdemeanor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punishable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imprisonment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exceeding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Infringement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purposes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shall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patents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ab)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plant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variety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supplementary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certificates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ad)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trademarks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geographical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indications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af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designs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utility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ah)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topographies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shall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goods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fungible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capable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of being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delivered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including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latin typeface="Times New Roman" pitchFamily="18" charset="0"/>
                <a:cs typeface="Times New Roman" pitchFamily="18" charset="0"/>
              </a:rPr>
              <a:t>services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endParaRPr lang="hu-H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sz="1800" dirty="0" smtClean="0"/>
          </a:p>
          <a:p>
            <a:pPr>
              <a:buNone/>
            </a:pPr>
            <a:r>
              <a:rPr lang="hu-H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CRIMES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hu-H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MISDEMENAORS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AGAINST CONSUMER RIGHTS AND ANY VIOLATION OF COMPETITION LAWS </a:t>
            </a:r>
          </a:p>
          <a:p>
            <a:pPr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Imitation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Competitors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produces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distinctive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appearance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packaging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competitor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having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distinctive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recognized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competitor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acquires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placing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market, is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guilty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misdemeanor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punishable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imprisonment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exceeding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insofar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another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criminal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offense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pPr>
              <a:buNone/>
            </a:pPr>
            <a:endParaRPr lang="hu-HU" sz="1800" dirty="0" smtClean="0"/>
          </a:p>
          <a:p>
            <a:endParaRPr lang="hu-HU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Misdemeanor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=minor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offences</a:t>
            </a:r>
            <a:endParaRPr lang="hu-H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limits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criminal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offenses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misdemeanor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 462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(2) The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shall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construed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misdemeanors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rather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criminal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offenses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infringement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copyright and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copyright: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da)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involves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hundred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forints</a:t>
            </a:r>
            <a:r>
              <a:rPr lang="hu-H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less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blank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fees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fees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db)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hundred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forints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less;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infringement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industrial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hundred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forints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less;</a:t>
            </a:r>
          </a:p>
          <a:p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marketing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substandard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imitation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competitors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involves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hundred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thousand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forints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less.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7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>CRIMES OR MISDEMEANOR?</a:t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3600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hu-HU" sz="3600" dirty="0" smtClean="0">
                <a:solidFill>
                  <a:srgbClr val="006600"/>
                </a:solidFill>
                <a:latin typeface="Times New Roman" pitchFamily="18" charset="0"/>
              </a:rPr>
            </a:br>
            <a:endParaRPr lang="en-US" sz="3600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100.000 HUF=320 EUR</a:t>
            </a:r>
          </a:p>
          <a:p>
            <a:pPr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How is the financial loss caused?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is the question….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depends on the case….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it depends on the prosecutor’s opinion also….</a:t>
            </a:r>
          </a:p>
          <a:p>
            <a:pPr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usually consider the price of the original product and the price of the fake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product.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>
                <a:solidFill>
                  <a:srgbClr val="FF0000"/>
                </a:solidFill>
              </a:rPr>
              <a:t>                                  </a:t>
            </a:r>
            <a:endParaRPr lang="hu-HU" dirty="0"/>
          </a:p>
        </p:txBody>
      </p:sp>
      <p:sp>
        <p:nvSpPr>
          <p:cNvPr id="7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  <a:t>CRIMES OR MISDEMEANOR?</a:t>
            </a:r>
            <a:br>
              <a:rPr lang="hu-H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hu-HU" sz="3600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hu-HU" sz="3600" dirty="0" smtClean="0">
                <a:solidFill>
                  <a:srgbClr val="006600"/>
                </a:solidFill>
                <a:latin typeface="Times New Roman" pitchFamily="18" charset="0"/>
              </a:rPr>
            </a:br>
            <a:endParaRPr lang="en-US" sz="3600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Medicines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Falsification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Health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Product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hu-HU" sz="1800" i="1" dirty="0" err="1" smtClean="0">
                <a:latin typeface="Times New Roman" pitchFamily="18" charset="0"/>
                <a:cs typeface="Times New Roman" pitchFamily="18" charset="0"/>
              </a:rPr>
              <a:t>Section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 186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person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falsifies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produces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falsified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supplies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offers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market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deals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falsified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Hungary;</a:t>
            </a:r>
          </a:p>
          <a:p>
            <a:pPr>
              <a:buNone/>
            </a:pPr>
            <a: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exports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territory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Hungary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falsified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acquires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and/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possesses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unreasonable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quantities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acquires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and/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possesses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been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Hungary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u="sng" dirty="0" err="1" smtClean="0">
                <a:latin typeface="Times New Roman" pitchFamily="18" charset="0"/>
                <a:cs typeface="Times New Roman" pitchFamily="18" charset="0"/>
              </a:rPr>
              <a:t>unreasonable</a:t>
            </a:r>
            <a:r>
              <a:rPr lang="hu-HU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u="sng" dirty="0" err="1" smtClean="0">
                <a:latin typeface="Times New Roman" pitchFamily="18" charset="0"/>
                <a:cs typeface="Times New Roman" pitchFamily="18" charset="0"/>
              </a:rPr>
              <a:t>quantities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imports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exports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transports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transit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territory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Hungary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1800" b="1" i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original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commercial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purposes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intended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     is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guilty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felony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punishable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imprisonment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exceeding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hu-H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Legislation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381000" y="182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  <a:t/>
            </a:r>
            <a:b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</a:br>
            <a: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  <a:t/>
            </a:r>
            <a:b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</a:br>
            <a: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  <a:t/>
            </a:r>
            <a:b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</a:br>
            <a: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  <a:t/>
            </a:r>
            <a:br>
              <a:rPr lang="hu-HU" sz="4000" dirty="0">
                <a:solidFill>
                  <a:srgbClr val="33CC33"/>
                </a:solidFill>
                <a:latin typeface="Times New Roman" pitchFamily="18" charset="0"/>
              </a:rPr>
            </a:br>
            <a:r>
              <a:rPr lang="en-US" sz="4000" dirty="0">
                <a:solidFill>
                  <a:srgbClr val="33CC33"/>
                </a:solidFill>
                <a:latin typeface="Times New Roman" pitchFamily="18" charset="0"/>
              </a:rPr>
              <a:t>Thank you for your kind attention!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505200" y="4724400"/>
            <a:ext cx="5029200" cy="1584325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Linda Labancz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NTCA Central Office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</a:rPr>
              <a:t>Department for Enforcement</a:t>
            </a: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       </a:t>
            </a:r>
            <a:r>
              <a:rPr lang="sv-SE" sz="3600" b="1" dirty="0" smtClean="0">
                <a:latin typeface="Times" pitchFamily="18" charset="0"/>
              </a:rPr>
              <a:t>Ju faleminderit për vëmendjen tuaj!</a:t>
            </a:r>
            <a:endParaRPr lang="hu-HU" sz="3600" b="1" dirty="0" smtClean="0">
              <a:latin typeface="Times" pitchFamily="18" charset="0"/>
            </a:endParaRPr>
          </a:p>
          <a:p>
            <a:pPr>
              <a:buNone/>
            </a:pPr>
            <a:endParaRPr lang="hu-HU" sz="3600" dirty="0" smtClean="0">
              <a:solidFill>
                <a:srgbClr val="29975D"/>
              </a:solidFill>
            </a:endParaRPr>
          </a:p>
          <a:p>
            <a:pPr>
              <a:buNone/>
            </a:pPr>
            <a:endParaRPr lang="hu-HU" sz="3600" dirty="0" smtClean="0">
              <a:solidFill>
                <a:srgbClr val="29975D"/>
              </a:solidFill>
            </a:endParaRPr>
          </a:p>
          <a:p>
            <a:pPr>
              <a:buNone/>
            </a:pPr>
            <a:endParaRPr lang="hu-HU" sz="3600" dirty="0">
              <a:solidFill>
                <a:srgbClr val="29975D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8219721"/>
              </p:ext>
            </p:extLst>
          </p:nvPr>
        </p:nvGraphicFramePr>
        <p:xfrm>
          <a:off x="-264" y="-76200"/>
          <a:ext cx="9144264" cy="6857404"/>
        </p:xfrm>
        <a:graphic>
          <a:graphicData uri="http://schemas.openxmlformats.org/presentationml/2006/ole">
            <p:oleObj spid="_x0000_s2059" name="Bemutató" r:id="rId4" imgW="4570501" imgH="342750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58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39200" cy="4038600"/>
          </a:xfrm>
          <a:ln>
            <a:solidFill>
              <a:schemeClr val="accent5">
                <a:lumMod val="10000"/>
              </a:schemeClr>
            </a:solidFill>
          </a:ln>
        </p:spPr>
        <p:txBody>
          <a:bodyPr/>
          <a:lstStyle/>
          <a:p>
            <a:pPr algn="just">
              <a:buNone/>
              <a:defRPr/>
            </a:pPr>
            <a:endParaRPr lang="hu-HU" sz="2800" dirty="0" smtClean="0">
              <a:latin typeface="Times New Roman" pitchFamily="18" charset="0"/>
            </a:endParaRPr>
          </a:p>
          <a:p>
            <a:pPr algn="just"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T</a:t>
            </a:r>
            <a:r>
              <a:rPr lang="en-GB" sz="2800" dirty="0" smtClean="0">
                <a:latin typeface="Times New Roman" pitchFamily="18" charset="0"/>
              </a:rPr>
              <a:t>he Tax and Financial Control Administration and the Hungarian Customs and Finance Guard  </a:t>
            </a:r>
            <a:r>
              <a:rPr lang="hu-HU" sz="2800" dirty="0" err="1" smtClean="0">
                <a:latin typeface="Times New Roman" pitchFamily="18" charset="0"/>
              </a:rPr>
              <a:t>are</a:t>
            </a:r>
            <a:r>
              <a:rPr lang="en-GB" sz="2800" dirty="0" smtClean="0">
                <a:latin typeface="Times New Roman" pitchFamily="18" charset="0"/>
              </a:rPr>
              <a:t> merged into one single administration as of January 2011</a:t>
            </a:r>
            <a:endParaRPr lang="hu-HU" sz="2800" dirty="0" smtClean="0">
              <a:latin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    </a:t>
            </a:r>
          </a:p>
          <a:p>
            <a:pPr marL="0" indent="0" algn="just"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     </a:t>
            </a:r>
            <a:r>
              <a:rPr lang="fr-FR" sz="2800" dirty="0" smtClean="0">
                <a:latin typeface="Times New Roman" pitchFamily="18" charset="0"/>
              </a:rPr>
              <a:t>Total personnel: 22 482 </a:t>
            </a:r>
          </a:p>
          <a:p>
            <a:pPr marL="0" indent="0" algn="just"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     </a:t>
            </a:r>
            <a:r>
              <a:rPr lang="hu-HU" sz="2800" dirty="0" err="1" smtClean="0">
                <a:latin typeface="Times New Roman" pitchFamily="18" charset="0"/>
              </a:rPr>
              <a:t>Customs</a:t>
            </a:r>
            <a:r>
              <a:rPr lang="fr-FR" sz="2800" dirty="0" smtClean="0">
                <a:latin typeface="Times New Roman" pitchFamily="18" charset="0"/>
              </a:rPr>
              <a:t> officer</a:t>
            </a:r>
            <a:r>
              <a:rPr lang="hu-HU" sz="2800" dirty="0" smtClean="0">
                <a:latin typeface="Times New Roman" pitchFamily="18" charset="0"/>
              </a:rPr>
              <a:t>s</a:t>
            </a:r>
            <a:r>
              <a:rPr lang="fr-FR" sz="2800" dirty="0" smtClean="0">
                <a:latin typeface="Times New Roman" pitchFamily="18" charset="0"/>
              </a:rPr>
              <a:t>:   5 636</a:t>
            </a:r>
          </a:p>
          <a:p>
            <a:pPr algn="just">
              <a:defRPr/>
            </a:pPr>
            <a:endParaRPr lang="en-US" sz="28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2339" name="AutoShape 3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467600" cy="8382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The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</a:rPr>
              <a:t>organisation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of NCTA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857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2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2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 animBg="1"/>
      <p:bldP spid="1423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3406775"/>
            <a:ext cx="9034462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8" name="Háromszög 1"/>
          <p:cNvSpPr>
            <a:spLocks noChangeArrowheads="1"/>
          </p:cNvSpPr>
          <p:nvPr/>
        </p:nvSpPr>
        <p:spPr bwMode="auto">
          <a:xfrm>
            <a:off x="246063" y="2205038"/>
            <a:ext cx="4105275" cy="1177925"/>
          </a:xfrm>
          <a:prstGeom prst="triangle">
            <a:avLst>
              <a:gd name="adj" fmla="val 50000"/>
            </a:avLst>
          </a:prstGeom>
          <a:solidFill>
            <a:srgbClr val="C0504D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hu-HU" sz="1300" b="1" dirty="0">
                <a:latin typeface="+mn-lt"/>
              </a:rPr>
              <a:t>NATIONAL </a:t>
            </a:r>
            <a:r>
              <a:rPr lang="hu-HU" sz="1300" b="1" dirty="0" err="1">
                <a:latin typeface="+mn-lt"/>
              </a:rPr>
              <a:t>TAX</a:t>
            </a:r>
            <a:r>
              <a:rPr lang="hu-HU" sz="1300" b="1" dirty="0">
                <a:latin typeface="+mn-lt"/>
              </a:rPr>
              <a:t> AND </a:t>
            </a:r>
            <a:r>
              <a:rPr lang="hu-HU" sz="1300" b="1" dirty="0" err="1">
                <a:latin typeface="+mn-lt"/>
              </a:rPr>
              <a:t>CUSTOMS</a:t>
            </a:r>
            <a:r>
              <a:rPr lang="hu-HU" sz="1300" b="1" dirty="0">
                <a:latin typeface="+mn-lt"/>
              </a:rPr>
              <a:t>  </a:t>
            </a:r>
            <a:r>
              <a:rPr lang="hu-HU" sz="1300" b="1" dirty="0" err="1">
                <a:latin typeface="+mn-lt"/>
              </a:rPr>
              <a:t>ADMINISTRATION</a:t>
            </a:r>
            <a:endParaRPr lang="hu-HU" sz="1300" b="1" dirty="0">
              <a:latin typeface="+mn-lt"/>
            </a:endParaRPr>
          </a:p>
        </p:txBody>
      </p:sp>
      <p:sp>
        <p:nvSpPr>
          <p:cNvPr id="34819" name="Téglalap 2"/>
          <p:cNvSpPr>
            <a:spLocks noChangeArrowheads="1"/>
          </p:cNvSpPr>
          <p:nvPr/>
        </p:nvSpPr>
        <p:spPr bwMode="auto">
          <a:xfrm>
            <a:off x="599810" y="3406775"/>
            <a:ext cx="652462" cy="2063481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hu-HU" sz="1300" b="1" dirty="0" err="1">
                <a:latin typeface="+mn-lt"/>
              </a:rPr>
              <a:t>CUSTOMS</a:t>
            </a:r>
            <a:r>
              <a:rPr lang="hu-HU" sz="1300" dirty="0">
                <a:latin typeface="+mn-lt"/>
              </a:rPr>
              <a:t> </a:t>
            </a:r>
          </a:p>
        </p:txBody>
      </p:sp>
      <p:sp>
        <p:nvSpPr>
          <p:cNvPr id="34820" name="Téglalap 3"/>
          <p:cNvSpPr>
            <a:spLocks noChangeArrowheads="1"/>
          </p:cNvSpPr>
          <p:nvPr/>
        </p:nvSpPr>
        <p:spPr bwMode="auto">
          <a:xfrm>
            <a:off x="1971410" y="3406775"/>
            <a:ext cx="604837" cy="2063482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hu-HU" sz="1300" b="1" dirty="0" err="1">
                <a:latin typeface="+mn-lt"/>
              </a:rPr>
              <a:t>TAX</a:t>
            </a:r>
            <a:endParaRPr lang="hu-HU" sz="1300" b="1" dirty="0">
              <a:latin typeface="+mn-lt"/>
            </a:endParaRPr>
          </a:p>
        </p:txBody>
      </p:sp>
      <p:sp>
        <p:nvSpPr>
          <p:cNvPr id="34822" name="Téglalap 5"/>
          <p:cNvSpPr>
            <a:spLocks noChangeArrowheads="1"/>
          </p:cNvSpPr>
          <p:nvPr/>
        </p:nvSpPr>
        <p:spPr bwMode="auto">
          <a:xfrm>
            <a:off x="298450" y="5470525"/>
            <a:ext cx="2089150" cy="3365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300" b="1" dirty="0">
                <a:latin typeface="+mn-lt"/>
              </a:rPr>
              <a:t>IT</a:t>
            </a:r>
          </a:p>
        </p:txBody>
      </p:sp>
      <p:sp>
        <p:nvSpPr>
          <p:cNvPr id="34823" name="Téglalap 8"/>
          <p:cNvSpPr>
            <a:spLocks noChangeArrowheads="1"/>
          </p:cNvSpPr>
          <p:nvPr/>
        </p:nvSpPr>
        <p:spPr bwMode="auto">
          <a:xfrm>
            <a:off x="2408238" y="5470525"/>
            <a:ext cx="1792287" cy="352425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300" b="1" dirty="0">
                <a:latin typeface="+mn-lt"/>
              </a:rPr>
              <a:t>STRATEGY</a:t>
            </a:r>
          </a:p>
        </p:txBody>
      </p:sp>
      <p:sp>
        <p:nvSpPr>
          <p:cNvPr id="32776" name="Szövegdoboz 16"/>
          <p:cNvSpPr txBox="1">
            <a:spLocks noChangeArrowheads="1"/>
          </p:cNvSpPr>
          <p:nvPr/>
        </p:nvSpPr>
        <p:spPr bwMode="auto">
          <a:xfrm>
            <a:off x="298450" y="5822950"/>
            <a:ext cx="2089150" cy="3746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sz="1300" b="1">
                <a:latin typeface="Calibri" pitchFamily="34" charset="0"/>
              </a:rPr>
              <a:t>RESOURCE MANAGEMENT</a:t>
            </a:r>
          </a:p>
        </p:txBody>
      </p:sp>
      <p:sp>
        <p:nvSpPr>
          <p:cNvPr id="34825" name="Téglalap 7"/>
          <p:cNvSpPr>
            <a:spLocks noChangeArrowheads="1"/>
          </p:cNvSpPr>
          <p:nvPr/>
        </p:nvSpPr>
        <p:spPr bwMode="auto">
          <a:xfrm>
            <a:off x="2408238" y="5822950"/>
            <a:ext cx="1792287" cy="374650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1300" b="1" dirty="0">
                <a:latin typeface="+mn-lt"/>
              </a:rPr>
              <a:t>INTERNATIONAL RELATIONS</a:t>
            </a:r>
          </a:p>
        </p:txBody>
      </p:sp>
      <p:sp>
        <p:nvSpPr>
          <p:cNvPr id="32778" name="Tartalom helye 2"/>
          <p:cNvSpPr>
            <a:spLocks noGrp="1"/>
          </p:cNvSpPr>
          <p:nvPr>
            <p:ph/>
          </p:nvPr>
        </p:nvSpPr>
        <p:spPr>
          <a:xfrm>
            <a:off x="4575175" y="2874963"/>
            <a:ext cx="4171950" cy="2701925"/>
          </a:xfrm>
        </p:spPr>
        <p:txBody>
          <a:bodyPr/>
          <a:lstStyle/>
          <a:p>
            <a:pPr eaLnBrk="1" hangingPunct="1">
              <a:buFont typeface="Symbol" pitchFamily="18" charset="2"/>
              <a:buChar char=""/>
            </a:pPr>
            <a:r>
              <a:rPr lang="hu-HU" sz="2400" smtClean="0"/>
              <a:t>Three level structure</a:t>
            </a:r>
          </a:p>
          <a:p>
            <a:pPr eaLnBrk="1" hangingPunct="1">
              <a:buFont typeface="Symbol" pitchFamily="18" charset="2"/>
              <a:buChar char=""/>
            </a:pPr>
            <a:r>
              <a:rPr lang="hu-HU" sz="2400" smtClean="0"/>
              <a:t>Central (Central Office)</a:t>
            </a:r>
          </a:p>
          <a:p>
            <a:pPr eaLnBrk="1" hangingPunct="1">
              <a:buFont typeface="Symbol" pitchFamily="18" charset="2"/>
              <a:buChar char=""/>
            </a:pPr>
            <a:r>
              <a:rPr lang="hu-HU" sz="2400" smtClean="0"/>
              <a:t>Regional (Regional and Specialised Directorate Generals)</a:t>
            </a:r>
          </a:p>
          <a:p>
            <a:pPr eaLnBrk="1" hangingPunct="1">
              <a:buFont typeface="Symbol" pitchFamily="18" charset="2"/>
              <a:buChar char=""/>
            </a:pPr>
            <a:r>
              <a:rPr lang="hu-HU" sz="2400" smtClean="0"/>
              <a:t>Local (District Directorates)</a:t>
            </a:r>
          </a:p>
          <a:p>
            <a:pPr eaLnBrk="1" hangingPunct="1">
              <a:buFont typeface="Symbol" pitchFamily="18" charset="2"/>
              <a:buChar char=""/>
            </a:pPr>
            <a:endParaRPr lang="hu-HU" sz="2400" smtClean="0"/>
          </a:p>
          <a:p>
            <a:pPr eaLnBrk="1" hangingPunct="1">
              <a:buFont typeface="Symbol" pitchFamily="18" charset="2"/>
              <a:buChar char=""/>
            </a:pPr>
            <a:endParaRPr lang="hu-HU" sz="2400" smtClean="0"/>
          </a:p>
        </p:txBody>
      </p:sp>
      <p:sp>
        <p:nvSpPr>
          <p:cNvPr id="32780" name="Szövegdoboz 4"/>
          <p:cNvSpPr txBox="1">
            <a:spLocks noChangeArrowheads="1"/>
          </p:cNvSpPr>
          <p:nvPr/>
        </p:nvSpPr>
        <p:spPr bwMode="auto">
          <a:xfrm>
            <a:off x="4200525" y="1851025"/>
            <a:ext cx="4481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hu-HU" sz="2000" b="1" dirty="0"/>
              <a:t>National </a:t>
            </a:r>
            <a:r>
              <a:rPr lang="hu-HU" sz="2000" b="1" dirty="0" err="1"/>
              <a:t>authority</a:t>
            </a:r>
            <a:r>
              <a:rPr lang="hu-HU" sz="2000" b="1" dirty="0"/>
              <a:t> </a:t>
            </a:r>
            <a:r>
              <a:rPr lang="hu-HU" sz="2000" b="1" dirty="0" err="1"/>
              <a:t>in</a:t>
            </a:r>
            <a:r>
              <a:rPr lang="hu-HU" sz="2000" b="1" dirty="0"/>
              <a:t> </a:t>
            </a:r>
            <a:r>
              <a:rPr lang="hu-HU" sz="2000" b="1" dirty="0" err="1"/>
              <a:t>tax-</a:t>
            </a:r>
            <a:r>
              <a:rPr lang="hu-HU" sz="2000" b="1" dirty="0"/>
              <a:t> </a:t>
            </a:r>
            <a:r>
              <a:rPr lang="hu-HU" sz="2000" b="1" dirty="0" err="1"/>
              <a:t>customs-</a:t>
            </a:r>
            <a:r>
              <a:rPr lang="hu-HU" sz="2000" b="1" dirty="0"/>
              <a:t> and </a:t>
            </a:r>
            <a:r>
              <a:rPr lang="hu-HU" sz="2000" b="1" dirty="0" err="1"/>
              <a:t>criminal-</a:t>
            </a:r>
            <a:r>
              <a:rPr lang="hu-HU" sz="2000" b="1" dirty="0"/>
              <a:t> </a:t>
            </a:r>
            <a:r>
              <a:rPr lang="hu-HU" sz="2000" b="1" dirty="0" err="1"/>
              <a:t>cases</a:t>
            </a:r>
            <a:endParaRPr lang="hu-HU" sz="2000" b="1" dirty="0"/>
          </a:p>
        </p:txBody>
      </p:sp>
      <p:sp>
        <p:nvSpPr>
          <p:cNvPr id="32781" name="Téglalap 5"/>
          <p:cNvSpPr>
            <a:spLocks noChangeArrowheads="1"/>
          </p:cNvSpPr>
          <p:nvPr/>
        </p:nvSpPr>
        <p:spPr bwMode="auto">
          <a:xfrm>
            <a:off x="4575175" y="5549900"/>
            <a:ext cx="42402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hu-HU" b="1"/>
              <a:t>Independent central budget organisation (independent chapter in national budget)</a:t>
            </a:r>
          </a:p>
        </p:txBody>
      </p:sp>
      <p:sp>
        <p:nvSpPr>
          <p:cNvPr id="17" name="Téglalap 3"/>
          <p:cNvSpPr>
            <a:spLocks noChangeArrowheads="1"/>
          </p:cNvSpPr>
          <p:nvPr/>
        </p:nvSpPr>
        <p:spPr bwMode="auto">
          <a:xfrm>
            <a:off x="3304116" y="3406774"/>
            <a:ext cx="604837" cy="2044595"/>
          </a:xfrm>
          <a:prstGeom prst="rect">
            <a:avLst/>
          </a:prstGeom>
          <a:solidFill>
            <a:srgbClr val="FFFFFF"/>
          </a:solidFill>
          <a:ln w="19050">
            <a:solidFill>
              <a:srgbClr val="808080"/>
            </a:solidFill>
            <a:miter lim="800000"/>
            <a:headEnd/>
            <a:tailEnd/>
          </a:ln>
        </p:spPr>
        <p:txBody>
          <a:bodyPr vert="wordArtVert" anchor="ctr"/>
          <a:lstStyle/>
          <a:p>
            <a:pPr algn="ctr">
              <a:defRPr/>
            </a:pPr>
            <a:r>
              <a:rPr lang="hu-HU" sz="1300" b="1" dirty="0" err="1">
                <a:latin typeface="+mn-lt"/>
              </a:rPr>
              <a:t>CRIMINAL</a:t>
            </a:r>
            <a:r>
              <a:rPr lang="hu-HU" sz="1300" b="1" dirty="0">
                <a:latin typeface="+mn-lt"/>
              </a:rPr>
              <a:t> </a:t>
            </a:r>
            <a:r>
              <a:rPr lang="hu-HU" sz="1300" b="1" dirty="0" err="1">
                <a:latin typeface="+mn-lt"/>
              </a:rPr>
              <a:t>AFFAIRS</a:t>
            </a:r>
            <a:endParaRPr lang="hu-HU" sz="1300" b="1" dirty="0">
              <a:latin typeface="+mn-lt"/>
            </a:endParaRPr>
          </a:p>
        </p:txBody>
      </p:sp>
      <p:sp>
        <p:nvSpPr>
          <p:cNvPr id="18" name="AutoShape 3"/>
          <p:cNvSpPr txBox="1">
            <a:spLocks noChangeArrowheads="1"/>
          </p:cNvSpPr>
          <p:nvPr/>
        </p:nvSpPr>
        <p:spPr bwMode="auto">
          <a:xfrm>
            <a:off x="762000" y="457200"/>
            <a:ext cx="7848600" cy="8382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  <a:rou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None/>
              <a:defRPr/>
            </a:pPr>
            <a:r>
              <a:rPr lang="en-US" sz="3600" dirty="0">
                <a:latin typeface="Times New Roman" pitchFamily="18" charset="0"/>
              </a:rPr>
              <a:t>Main features and functions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415341716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AutoShape 3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086600" cy="8382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Regional structure of NTCA </a:t>
            </a:r>
          </a:p>
        </p:txBody>
      </p:sp>
      <p:pic>
        <p:nvPicPr>
          <p:cNvPr id="6" name="Picture 7" descr="C:\Documents and Settings\soos.anna\Dokumentumok\regions 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562" y="1302544"/>
            <a:ext cx="7254875" cy="425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1057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382000" cy="4648200"/>
          </a:xfrm>
          <a:ln>
            <a:solidFill>
              <a:schemeClr val="accent4">
                <a:lumMod val="75000"/>
                <a:lumOff val="25000"/>
              </a:schemeClr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>
                <a:latin typeface="Times New Roman" pitchFamily="18" charset="0"/>
              </a:rPr>
              <a:t>On the basis of law on criminal procedures: prevention, detection and investigation of crimes within its competence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Detection of infringements and decisions on such cases</a:t>
            </a:r>
          </a:p>
          <a:p>
            <a:pPr algn="just" eaLnBrk="1" hangingPunct="1">
              <a:lnSpc>
                <a:spcPct val="70000"/>
              </a:lnSpc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Customs control at the external border</a:t>
            </a:r>
            <a:r>
              <a:rPr lang="hu-HU" sz="2800" dirty="0" smtClean="0">
                <a:latin typeface="Times New Roman" pitchFamily="18" charset="0"/>
              </a:rPr>
              <a:t> of </a:t>
            </a:r>
            <a:r>
              <a:rPr lang="hu-HU" sz="2800" dirty="0" err="1" smtClean="0">
                <a:latin typeface="Times New Roman" pitchFamily="18" charset="0"/>
              </a:rPr>
              <a:t>the</a:t>
            </a:r>
            <a:r>
              <a:rPr lang="hu-HU" sz="2800" dirty="0" smtClean="0">
                <a:latin typeface="Times New Roman" pitchFamily="18" charset="0"/>
              </a:rPr>
              <a:t> EU</a:t>
            </a:r>
            <a:endParaRPr lang="en-US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defRPr/>
            </a:pPr>
            <a:endParaRPr lang="en-US" sz="28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In-depth control carried out by Mobile Units near</a:t>
            </a:r>
            <a:r>
              <a:rPr lang="hu-HU" sz="2800" dirty="0" smtClean="0">
                <a:latin typeface="Times New Roman" pitchFamily="18" charset="0"/>
              </a:rPr>
              <a:t>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hu-HU" sz="2800" dirty="0" smtClean="0">
                <a:latin typeface="Times New Roman" pitchFamily="18" charset="0"/>
              </a:rPr>
              <a:t>    </a:t>
            </a:r>
            <a:r>
              <a:rPr lang="hu-HU" sz="2800" dirty="0" err="1" smtClean="0">
                <a:latin typeface="Times New Roman" pitchFamily="18" charset="0"/>
              </a:rPr>
              <a:t>the</a:t>
            </a:r>
            <a:r>
              <a:rPr lang="en-US" sz="2800" dirty="0" smtClean="0">
                <a:latin typeface="Times New Roman" pitchFamily="18" charset="0"/>
              </a:rPr>
              <a:t> internal and external border strip</a:t>
            </a:r>
          </a:p>
        </p:txBody>
      </p:sp>
      <p:sp>
        <p:nvSpPr>
          <p:cNvPr id="144387" name="AutoShap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0668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Law enforcement task of the customs authority</a:t>
            </a:r>
            <a:endParaRPr lang="en-GB" sz="3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4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4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4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4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4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4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 animBg="1"/>
      <p:bldP spid="1443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17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3962400" cy="261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5105400"/>
          </a:xfrm>
          <a:ln w="6350">
            <a:solidFill>
              <a:schemeClr val="accent4">
                <a:lumMod val="85000"/>
                <a:lumOff val="15000"/>
              </a:schemeClr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Responsible for supervising and coordinating all activities related to the external border</a:t>
            </a:r>
          </a:p>
          <a:p>
            <a:pPr algn="just"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And to inland control </a:t>
            </a:r>
          </a:p>
          <a:p>
            <a:pPr algn="just" eaLnBrk="1" hangingPunct="1">
              <a:defRPr/>
            </a:pPr>
            <a:r>
              <a:rPr lang="en-US" sz="2800" dirty="0" smtClean="0">
                <a:latin typeface="Times New Roman" pitchFamily="18" charset="0"/>
              </a:rPr>
              <a:t>Airport, borders, market, places, highways and motorways</a:t>
            </a:r>
          </a:p>
          <a:p>
            <a:pPr algn="just" eaLnBrk="1" hangingPunct="1">
              <a:buNone/>
              <a:defRPr/>
            </a:pPr>
            <a:r>
              <a:rPr lang="hu-HU" sz="28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         </a:t>
            </a:r>
            <a:endParaRPr lang="en-US" sz="28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4868" name="AutoShap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239000" cy="990600"/>
          </a:xfrm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Department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for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enforcement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of the NTCA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Central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Office)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Responsible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organizing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coordinating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national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operations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investigators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authorities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International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EUROPOL, INTERPOL, RILO, SELEC </a:t>
            </a:r>
            <a:r>
              <a:rPr lang="hu-H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Department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for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enforcement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of the NTCA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Central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Office)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" name="Kép 4" descr="europ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724400"/>
            <a:ext cx="2409825" cy="1895475"/>
          </a:xfrm>
          <a:prstGeom prst="rect">
            <a:avLst/>
          </a:prstGeom>
        </p:spPr>
      </p:pic>
      <p:pic>
        <p:nvPicPr>
          <p:cNvPr id="6" name="Kép 5" descr="vilagterkep-domborza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5181600"/>
            <a:ext cx="2350785" cy="1451610"/>
          </a:xfrm>
          <a:prstGeom prst="rect">
            <a:avLst/>
          </a:prstGeom>
        </p:spPr>
      </p:pic>
      <p:pic>
        <p:nvPicPr>
          <p:cNvPr id="7" name="Kép 6" descr="kézfogá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800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other authorities in Hungary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POLICE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Directorate General of National Institute of Pharmacy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Food Chain Safety Office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Hungarian Intellectual Property Office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Board Against Counterfeiting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blipFill>
            <a:blip r:embed="rId2" cstate="print"/>
            <a:stretch>
              <a:fillRect/>
            </a:stretch>
          </a:blipFill>
          <a:ln cap="flat" algn="ctr">
            <a:solidFill>
              <a:schemeClr val="bg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Department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for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enforcement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of the NTCA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hu-HU" sz="3600" dirty="0" err="1" smtClean="0">
                <a:solidFill>
                  <a:schemeClr val="tx1"/>
                </a:solidFill>
                <a:latin typeface="Times New Roman" pitchFamily="18" charset="0"/>
              </a:rPr>
              <a:t>Central</a:t>
            </a:r>
            <a:r>
              <a:rPr lang="hu-HU" sz="3600" dirty="0" smtClean="0">
                <a:solidFill>
                  <a:schemeClr val="tx1"/>
                </a:solidFill>
                <a:latin typeface="Times New Roman" pitchFamily="18" charset="0"/>
              </a:rPr>
              <a:t> Office)</a:t>
            </a:r>
            <a:endParaRPr lang="en-US" sz="36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6634</TotalTime>
  <Words>1203</Words>
  <Application>Microsoft Office PowerPoint</Application>
  <PresentationFormat>Diavetítés a képernyőre (4:3 oldalarány)</PresentationFormat>
  <Paragraphs>215</Paragraphs>
  <Slides>26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8" baseType="lpstr">
      <vt:lpstr>Default Design</vt:lpstr>
      <vt:lpstr>Bemutató</vt:lpstr>
      <vt:lpstr>1. dia</vt:lpstr>
      <vt:lpstr>Welcome to Hungary</vt:lpstr>
      <vt:lpstr>The organisation of NCTA</vt:lpstr>
      <vt:lpstr>4. dia</vt:lpstr>
      <vt:lpstr>Regional structure of NTCA </vt:lpstr>
      <vt:lpstr>Law enforcement task of the customs authority</vt:lpstr>
      <vt:lpstr>Department for enforcement of the NTCA (Central Office)</vt:lpstr>
      <vt:lpstr>Department for enforcement of the NTCA (Central Office)</vt:lpstr>
      <vt:lpstr>Department for enforcement of the NTCA (Central Office)</vt:lpstr>
      <vt:lpstr>Department for enforcement of the NTCA (Central Office)</vt:lpstr>
      <vt:lpstr>11. dia</vt:lpstr>
      <vt:lpstr>Clothes, shoes, and accessories</vt:lpstr>
      <vt:lpstr>Perfumes</vt:lpstr>
      <vt:lpstr>Washing powder</vt:lpstr>
      <vt:lpstr>Toys and kitchen tools</vt:lpstr>
      <vt:lpstr>Medicines and food supplements</vt:lpstr>
      <vt:lpstr>Medicines and food supplements</vt:lpstr>
      <vt:lpstr>Legislation</vt:lpstr>
      <vt:lpstr>Legislation</vt:lpstr>
      <vt:lpstr>Legislation</vt:lpstr>
      <vt:lpstr>Legislation</vt:lpstr>
      <vt:lpstr>Legislation</vt:lpstr>
      <vt:lpstr>   Legislation CRIMES OR MISDEMEANOR?  </vt:lpstr>
      <vt:lpstr>   Legislation CRIMES OR MISDEMEANOR?  </vt:lpstr>
      <vt:lpstr>Legislation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Norbi and Kelley</dc:creator>
  <cp:lastModifiedBy>BARSVARI</cp:lastModifiedBy>
  <cp:revision>276</cp:revision>
  <dcterms:created xsi:type="dcterms:W3CDTF">2007-10-17T13:01:43Z</dcterms:created>
  <dcterms:modified xsi:type="dcterms:W3CDTF">2015-12-11T11:19:45Z</dcterms:modified>
</cp:coreProperties>
</file>