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5" r:id="rId3"/>
    <p:sldId id="287" r:id="rId4"/>
    <p:sldId id="288" r:id="rId5"/>
    <p:sldId id="289" r:id="rId6"/>
    <p:sldId id="307" r:id="rId7"/>
    <p:sldId id="304" r:id="rId8"/>
    <p:sldId id="291" r:id="rId9"/>
    <p:sldId id="257" r:id="rId10"/>
    <p:sldId id="305" r:id="rId11"/>
    <p:sldId id="303" r:id="rId12"/>
    <p:sldId id="309" r:id="rId13"/>
    <p:sldId id="306" r:id="rId14"/>
    <p:sldId id="258" r:id="rId15"/>
    <p:sldId id="259" r:id="rId16"/>
    <p:sldId id="276" r:id="rId17"/>
    <p:sldId id="310" r:id="rId18"/>
    <p:sldId id="333" r:id="rId19"/>
    <p:sldId id="334" r:id="rId20"/>
    <p:sldId id="335" r:id="rId21"/>
    <p:sldId id="311" r:id="rId22"/>
    <p:sldId id="262" r:id="rId23"/>
    <p:sldId id="312" r:id="rId24"/>
    <p:sldId id="268" r:id="rId25"/>
    <p:sldId id="274" r:id="rId26"/>
    <p:sldId id="271" r:id="rId27"/>
    <p:sldId id="296" r:id="rId28"/>
    <p:sldId id="294" r:id="rId29"/>
    <p:sldId id="299" r:id="rId30"/>
    <p:sldId id="298" r:id="rId31"/>
    <p:sldId id="313" r:id="rId32"/>
    <p:sldId id="314" r:id="rId33"/>
    <p:sldId id="315" r:id="rId34"/>
    <p:sldId id="316" r:id="rId35"/>
    <p:sldId id="321" r:id="rId36"/>
    <p:sldId id="323" r:id="rId37"/>
    <p:sldId id="325" r:id="rId38"/>
    <p:sldId id="328" r:id="rId3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8.xml"/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3" Type="http://schemas.microsoft.com/office/2006/relationships/legacyDiagramText" Target="legacyDiagramText13.bin"/><Relationship Id="rId18" Type="http://schemas.microsoft.com/office/2006/relationships/legacyDiagramText" Target="legacyDiagramText18.bin"/><Relationship Id="rId26" Type="http://schemas.microsoft.com/office/2006/relationships/legacyDiagramText" Target="legacyDiagramText26.bin"/><Relationship Id="rId39" Type="http://schemas.microsoft.com/office/2006/relationships/legacyDiagramText" Target="legacyDiagramText39.bin"/><Relationship Id="rId3" Type="http://schemas.microsoft.com/office/2006/relationships/legacyDiagramText" Target="legacyDiagramText3.bin"/><Relationship Id="rId21" Type="http://schemas.microsoft.com/office/2006/relationships/legacyDiagramText" Target="legacyDiagramText21.bin"/><Relationship Id="rId34" Type="http://schemas.microsoft.com/office/2006/relationships/legacyDiagramText" Target="legacyDiagramText34.bin"/><Relationship Id="rId42" Type="http://schemas.microsoft.com/office/2006/relationships/legacyDiagramText" Target="legacyDiagramText42.bin"/><Relationship Id="rId47" Type="http://schemas.microsoft.com/office/2006/relationships/legacyDiagramText" Target="legacyDiagramText47.bin"/><Relationship Id="rId50" Type="http://schemas.microsoft.com/office/2006/relationships/legacyDiagramText" Target="legacyDiagramText50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17" Type="http://schemas.microsoft.com/office/2006/relationships/legacyDiagramText" Target="legacyDiagramText17.bin"/><Relationship Id="rId25" Type="http://schemas.microsoft.com/office/2006/relationships/legacyDiagramText" Target="legacyDiagramText25.bin"/><Relationship Id="rId33" Type="http://schemas.microsoft.com/office/2006/relationships/legacyDiagramText" Target="legacyDiagramText33.bin"/><Relationship Id="rId38" Type="http://schemas.microsoft.com/office/2006/relationships/legacyDiagramText" Target="legacyDiagramText38.bin"/><Relationship Id="rId46" Type="http://schemas.microsoft.com/office/2006/relationships/legacyDiagramText" Target="legacyDiagramText46.bin"/><Relationship Id="rId2" Type="http://schemas.microsoft.com/office/2006/relationships/legacyDiagramText" Target="legacyDiagramText2.bin"/><Relationship Id="rId16" Type="http://schemas.microsoft.com/office/2006/relationships/legacyDiagramText" Target="legacyDiagramText16.bin"/><Relationship Id="rId20" Type="http://schemas.microsoft.com/office/2006/relationships/legacyDiagramText" Target="legacyDiagramText20.bin"/><Relationship Id="rId29" Type="http://schemas.microsoft.com/office/2006/relationships/legacyDiagramText" Target="legacyDiagramText29.bin"/><Relationship Id="rId41" Type="http://schemas.microsoft.com/office/2006/relationships/legacyDiagramText" Target="legacyDiagramText41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24" Type="http://schemas.microsoft.com/office/2006/relationships/legacyDiagramText" Target="legacyDiagramText24.bin"/><Relationship Id="rId32" Type="http://schemas.microsoft.com/office/2006/relationships/legacyDiagramText" Target="legacyDiagramText32.bin"/><Relationship Id="rId37" Type="http://schemas.microsoft.com/office/2006/relationships/legacyDiagramText" Target="legacyDiagramText37.bin"/><Relationship Id="rId40" Type="http://schemas.microsoft.com/office/2006/relationships/legacyDiagramText" Target="legacyDiagramText40.bin"/><Relationship Id="rId45" Type="http://schemas.microsoft.com/office/2006/relationships/legacyDiagramText" Target="legacyDiagramText45.bin"/><Relationship Id="rId53" Type="http://schemas.microsoft.com/office/2006/relationships/legacyDiagramText" Target="legacyDiagramText53.bin"/><Relationship Id="rId5" Type="http://schemas.microsoft.com/office/2006/relationships/legacyDiagramText" Target="legacyDiagramText5.bin"/><Relationship Id="rId15" Type="http://schemas.microsoft.com/office/2006/relationships/legacyDiagramText" Target="legacyDiagramText15.bin"/><Relationship Id="rId23" Type="http://schemas.microsoft.com/office/2006/relationships/legacyDiagramText" Target="legacyDiagramText23.bin"/><Relationship Id="rId28" Type="http://schemas.microsoft.com/office/2006/relationships/legacyDiagramText" Target="legacyDiagramText28.bin"/><Relationship Id="rId36" Type="http://schemas.microsoft.com/office/2006/relationships/legacyDiagramText" Target="legacyDiagramText36.bin"/><Relationship Id="rId49" Type="http://schemas.microsoft.com/office/2006/relationships/legacyDiagramText" Target="legacyDiagramText49.bin"/><Relationship Id="rId10" Type="http://schemas.microsoft.com/office/2006/relationships/legacyDiagramText" Target="legacyDiagramText10.bin"/><Relationship Id="rId19" Type="http://schemas.microsoft.com/office/2006/relationships/legacyDiagramText" Target="legacyDiagramText19.bin"/><Relationship Id="rId31" Type="http://schemas.microsoft.com/office/2006/relationships/legacyDiagramText" Target="legacyDiagramText31.bin"/><Relationship Id="rId44" Type="http://schemas.microsoft.com/office/2006/relationships/legacyDiagramText" Target="legacyDiagramText44.bin"/><Relationship Id="rId52" Type="http://schemas.microsoft.com/office/2006/relationships/legacyDiagramText" Target="legacyDiagramText52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Relationship Id="rId14" Type="http://schemas.microsoft.com/office/2006/relationships/legacyDiagramText" Target="legacyDiagramText14.bin"/><Relationship Id="rId22" Type="http://schemas.microsoft.com/office/2006/relationships/legacyDiagramText" Target="legacyDiagramText22.bin"/><Relationship Id="rId27" Type="http://schemas.microsoft.com/office/2006/relationships/legacyDiagramText" Target="legacyDiagramText27.bin"/><Relationship Id="rId30" Type="http://schemas.microsoft.com/office/2006/relationships/legacyDiagramText" Target="legacyDiagramText30.bin"/><Relationship Id="rId35" Type="http://schemas.microsoft.com/office/2006/relationships/legacyDiagramText" Target="legacyDiagramText35.bin"/><Relationship Id="rId43" Type="http://schemas.microsoft.com/office/2006/relationships/legacyDiagramText" Target="legacyDiagramText43.bin"/><Relationship Id="rId48" Type="http://schemas.microsoft.com/office/2006/relationships/legacyDiagramText" Target="legacyDiagramText48.bin"/><Relationship Id="rId8" Type="http://schemas.microsoft.com/office/2006/relationships/legacyDiagramText" Target="legacyDiagramText8.bin"/><Relationship Id="rId51" Type="http://schemas.microsoft.com/office/2006/relationships/legacyDiagramText" Target="legacyDiagramText5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09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A83B72-8B90-4C92-B684-B16543DD7BD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C1668-AFC9-47F6-AF24-18112FE873B4}" type="slidenum">
              <a:rPr lang="hu-HU" smtClean="0"/>
              <a:pPr/>
              <a:t>3</a:t>
            </a:fld>
            <a:endParaRPr lang="hu-HU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223CFE0-B112-4621-B344-EAC25EAE6583}" type="slidenum">
              <a:rPr lang="hu-HU" sz="1200"/>
              <a:pPr algn="r" eaLnBrk="0" hangingPunct="0"/>
              <a:t>3</a:t>
            </a:fld>
            <a:endParaRPr lang="hu-HU" sz="1200"/>
          </a:p>
        </p:txBody>
      </p:sp>
      <p:sp>
        <p:nvSpPr>
          <p:cNvPr id="4198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D39BB3-7085-477B-8B7E-EA26722858FA}" type="slidenum">
              <a:rPr lang="hu-HU" smtClean="0"/>
              <a:pPr/>
              <a:t>4</a:t>
            </a:fld>
            <a:endParaRPr lang="hu-HU" smtClean="0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4F024B6-31A4-4A6F-8E03-C76FEE40597D}" type="slidenum">
              <a:rPr lang="hu-HU" sz="1200"/>
              <a:pPr algn="r" eaLnBrk="0" hangingPunct="0"/>
              <a:t>4</a:t>
            </a:fld>
            <a:endParaRPr lang="hu-HU" sz="1200"/>
          </a:p>
        </p:txBody>
      </p:sp>
      <p:sp>
        <p:nvSpPr>
          <p:cNvPr id="4301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829D5-39AD-451C-8AA5-6147A3D95DD0}" type="slidenum">
              <a:rPr lang="hu-HU" smtClean="0"/>
              <a:pPr/>
              <a:t>5</a:t>
            </a:fld>
            <a:endParaRPr lang="hu-HU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0C3B5-4E5F-4EBE-A15C-D5533C4CC29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32D1C-3430-466E-AC24-B854026A9A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5E4D-AB3A-4732-A392-4E0AC6B2757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2B6EE-E722-462E-B9DE-55574831A0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C9902-1110-45A2-B072-EE2506CE55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B71B5-E484-4CF5-BF9C-075DD287C0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E1691-CE73-4302-9646-3CEDCDE07B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1F275-0C07-48AA-AF96-F0049CD44C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EB515-7C60-47B3-BEA6-486717B19E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8EF9F-9056-48A1-B7BB-9BAF302B58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651A4-19F4-49D4-80F0-38FC394885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1830D6-49D1-4C46-8724-A7E60CDE58C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10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772400" cy="1143000"/>
          </a:xfrm>
        </p:spPr>
        <p:txBody>
          <a:bodyPr/>
          <a:lstStyle/>
          <a:p>
            <a:pPr eaLnBrk="1" hangingPunct="1"/>
            <a:r>
              <a:rPr lang="hu-HU" smtClean="0"/>
              <a:t>Pharmacrime in Hungary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Ibolya Csákó dr.</a:t>
            </a:r>
          </a:p>
          <a:p>
            <a:pPr eaLnBrk="1" hangingPunct="1"/>
            <a:r>
              <a:rPr lang="hu-HU" smtClean="0"/>
              <a:t>Hungarian Police Headquarters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hu-HU" smtClean="0"/>
              <a:t>Medicrime Convention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734536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800" smtClean="0"/>
              <a:t>This Convention concerns medical products whether they are protected under intellectual property rights or not, 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or whether they are generic or not, 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including accessories designated to be used together with medical devices, 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as well as the active substances, excipients, parts and materials 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designated to be used in the production of medical products.</a:t>
            </a:r>
          </a:p>
          <a:p>
            <a:pPr eaLnBrk="1" hangingPunct="1">
              <a:lnSpc>
                <a:spcPct val="90000"/>
              </a:lnSpc>
            </a:pPr>
            <a:endParaRPr lang="hu-H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Medicrime Convention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96975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hu-HU" sz="2800" smtClean="0"/>
          </a:p>
          <a:p>
            <a:pPr eaLnBrk="1" hangingPunct="1"/>
            <a:r>
              <a:rPr lang="hu-HU" sz="2800" smtClean="0"/>
              <a:t>“medical product” shall mean medicinal products and medical devices;</a:t>
            </a:r>
          </a:p>
          <a:p>
            <a:pPr eaLnBrk="1" hangingPunct="1"/>
            <a:r>
              <a:rPr lang="hu-HU" sz="2800" smtClean="0"/>
              <a:t>“medicinal product” shall mean medicines for human and veterinary use, which may be:</a:t>
            </a:r>
          </a:p>
          <a:p>
            <a:pPr eaLnBrk="1" hangingPunct="1"/>
            <a:r>
              <a:rPr lang="hu-HU" sz="2800" smtClean="0"/>
              <a:t>any substance or combination of substances presented as having properties for treating or preventing disease in humans or animals;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Medicrime Convention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z="2800" smtClean="0"/>
              <a:t>any substance or combination of substances which may be used in or administered to human beings or animals either with a view to restoring, correcting or modifying physiological functions by exerting a pharmacological, immunological or metabolic action, or to making a medical diagnosis;</a:t>
            </a:r>
          </a:p>
          <a:p>
            <a:pPr eaLnBrk="1" hangingPunct="1"/>
            <a:r>
              <a:rPr lang="hu-HU" sz="2800" smtClean="0"/>
              <a:t>an investigational medicinal product;</a:t>
            </a:r>
          </a:p>
          <a:p>
            <a:pPr eaLnBrk="1" hangingPunct="1"/>
            <a:endParaRPr lang="hu-HU" sz="28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hu-HU" smtClean="0"/>
              <a:t>API-EXCIPIENT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12946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400" smtClean="0"/>
              <a:t>the term </a:t>
            </a:r>
            <a:r>
              <a:rPr lang="hu-HU" sz="2400" b="1" i="1" u="sng" smtClean="0"/>
              <a:t>“active substance” </a:t>
            </a:r>
            <a:r>
              <a:rPr lang="hu-HU" sz="2400" smtClean="0"/>
              <a:t>shall mean </a:t>
            </a:r>
            <a:r>
              <a:rPr lang="hu-HU" sz="2400" b="1" i="1" smtClean="0"/>
              <a:t>any substance or mixture of substances </a:t>
            </a:r>
            <a:r>
              <a:rPr lang="hu-HU" sz="2400" smtClean="0"/>
              <a:t>that is designated to be used in the manufacture of a medicinal product, and that, when used in the production of a medicinal product, </a:t>
            </a:r>
            <a:r>
              <a:rPr lang="hu-HU" sz="2400" b="1" i="1" smtClean="0"/>
              <a:t>becomes an active ingredient </a:t>
            </a:r>
            <a:r>
              <a:rPr lang="hu-HU" sz="2400" smtClean="0"/>
              <a:t>of the medicinal product;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/>
              <a:t>the term </a:t>
            </a:r>
            <a:r>
              <a:rPr lang="hu-HU" sz="2400" b="1" i="1" u="sng" smtClean="0"/>
              <a:t>“excipient”</a:t>
            </a:r>
            <a:r>
              <a:rPr lang="hu-HU" sz="2400" smtClean="0"/>
              <a:t> shall mean any substance that is </a:t>
            </a:r>
            <a:r>
              <a:rPr lang="hu-HU" sz="2400" i="1" smtClean="0"/>
              <a:t>not an active substance</a:t>
            </a:r>
            <a:r>
              <a:rPr lang="hu-HU" sz="2400" smtClean="0"/>
              <a:t> or a finished medicinal product, but </a:t>
            </a:r>
            <a:r>
              <a:rPr lang="hu-HU" sz="2400" i="1" smtClean="0"/>
              <a:t>is part of the composition of a</a:t>
            </a:r>
            <a:r>
              <a:rPr lang="hu-HU" sz="2400" smtClean="0"/>
              <a:t> medicinal product for human or veterinary use and essential for the integrity of the finished product;</a:t>
            </a:r>
          </a:p>
          <a:p>
            <a:pPr eaLnBrk="1" hangingPunct="1">
              <a:lnSpc>
                <a:spcPct val="90000"/>
              </a:lnSpc>
            </a:pPr>
            <a:endParaRPr lang="hu-HU" sz="24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Counterfeiting of medical product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Counterfeiting of medical products is seriously endanger public health</a:t>
            </a:r>
          </a:p>
          <a:p>
            <a:pPr eaLnBrk="1" hangingPunct="1"/>
            <a:r>
              <a:rPr lang="hu-HU" smtClean="0"/>
              <a:t>This crime focusing public health not the intellectual property rights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Counterfeiting of medical product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We focusing not only medicines, but medical devices as well such as brest implantatum, </a:t>
            </a:r>
          </a:p>
          <a:p>
            <a:pPr eaLnBrk="1" hangingPunct="1"/>
            <a:r>
              <a:rPr lang="hu-HU" smtClean="0"/>
              <a:t>not including food supplementary, </a:t>
            </a:r>
          </a:p>
          <a:p>
            <a:pPr eaLnBrk="1" hangingPunct="1"/>
            <a:r>
              <a:rPr lang="hu-HU" smtClean="0"/>
              <a:t>If food supplementary is containing API it is included 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Medical device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Any instrument, apparatus, appliance, software, material or other article.</a:t>
            </a:r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Counterfeiting of medical product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z="2800" smtClean="0"/>
              <a:t>We focusing not only medicines, but medical devices as well</a:t>
            </a:r>
          </a:p>
          <a:p>
            <a:pPr eaLnBrk="1" hangingPunct="1"/>
            <a:r>
              <a:rPr lang="hu-HU" sz="2800" smtClean="0"/>
              <a:t>This crime is not including food supplementary, </a:t>
            </a:r>
          </a:p>
          <a:p>
            <a:pPr eaLnBrk="1" hangingPunct="1"/>
            <a:r>
              <a:rPr lang="hu-HU" sz="2800" smtClean="0"/>
              <a:t>BUT! If the food supplementary is containing API this food supplementary we handle as a counterfeit medicine</a:t>
            </a:r>
          </a:p>
          <a:p>
            <a:pPr eaLnBrk="1" hangingPunct="1"/>
            <a:r>
              <a:rPr lang="hu-HU" sz="2800" smtClean="0"/>
              <a:t>Counterfeit medicine have not yet found in the legitimate Hungarian supply chain </a:t>
            </a:r>
          </a:p>
          <a:p>
            <a:pPr eaLnBrk="1" hangingPunct="1"/>
            <a:endParaRPr lang="hu-HU" sz="28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mellek"/>
          <p:cNvPicPr>
            <a:picLocks noChangeAspect="1" noChangeArrowheads="1"/>
          </p:cNvPicPr>
          <p:nvPr/>
        </p:nvPicPr>
        <p:blipFill>
          <a:blip r:embed="rId2" cstate="print"/>
          <a:srcRect b="2650"/>
          <a:stretch>
            <a:fillRect/>
          </a:stretch>
        </p:blipFill>
        <p:spPr bwMode="auto">
          <a:xfrm>
            <a:off x="3708400" y="260350"/>
            <a:ext cx="45720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il_340x270"/>
          <p:cNvPicPr>
            <a:picLocks noChangeAspect="1" noChangeArrowheads="1"/>
          </p:cNvPicPr>
          <p:nvPr/>
        </p:nvPicPr>
        <p:blipFill>
          <a:blip r:embed="rId3" cstate="print"/>
          <a:srcRect l="23801" r="23801" b="24019"/>
          <a:stretch>
            <a:fillRect/>
          </a:stretch>
        </p:blipFill>
        <p:spPr bwMode="auto">
          <a:xfrm>
            <a:off x="323850" y="1196975"/>
            <a:ext cx="31877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714375"/>
            <a:ext cx="68008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E9FD2DB9-6CA7-411B-82D0-C85916BE0047}" type="slidenum">
              <a:rPr lang="hu-HU" sz="1400"/>
              <a:pPr algn="r" eaLnBrk="0" hangingPunct="0"/>
              <a:t>2</a:t>
            </a:fld>
            <a:endParaRPr lang="hu-HU" sz="1400"/>
          </a:p>
        </p:txBody>
      </p:sp>
      <p:pic>
        <p:nvPicPr>
          <p:cNvPr id="4099" name="Picture 2" descr="eu_terk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914400"/>
            <a:ext cx="32861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  <a:solidFill>
            <a:srgbClr val="000080"/>
          </a:solidFill>
        </p:spPr>
        <p:txBody>
          <a:bodyPr/>
          <a:lstStyle/>
          <a:p>
            <a:pPr eaLnBrk="1" hangingPunct="1">
              <a:defRPr/>
            </a:pPr>
            <a:r>
              <a:rPr lang="en-GB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Police of the Republic of Hungary</a:t>
            </a:r>
          </a:p>
        </p:txBody>
      </p:sp>
      <p:pic>
        <p:nvPicPr>
          <p:cNvPr id="4101" name="Picture 4" descr="hu_cí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663" y="152400"/>
            <a:ext cx="6175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címer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2625" y="152400"/>
            <a:ext cx="63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szolg+vé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105400"/>
            <a:ext cx="4829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zászló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505200"/>
            <a:ext cx="281940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ímer_á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1574800"/>
            <a:ext cx="2541588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62000" y="6096000"/>
            <a:ext cx="449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>
                <a:solidFill>
                  <a:srgbClr val="000066"/>
                </a:solidFill>
                <a:latin typeface="Verdana" pitchFamily="34" charset="0"/>
              </a:rPr>
              <a:t>(We Serve and Protect)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xxxxx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500063"/>
            <a:ext cx="76295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églalap 2"/>
          <p:cNvSpPr>
            <a:spLocks noChangeArrowheads="1"/>
          </p:cNvSpPr>
          <p:nvPr/>
        </p:nvSpPr>
        <p:spPr bwMode="auto">
          <a:xfrm>
            <a:off x="2357438" y="43576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Breast implants containing a total of 1687 grams of cocaine after being extracted </a:t>
            </a:r>
            <a:endParaRPr lang="hu-H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What do we criminalise?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z="2800" smtClean="0"/>
              <a:t>We criminalise certain acts: such as producing, manufacturing, trafficking, dealing, exporting, importing, transiting, supplying, offerring to supply, keeping in stock.</a:t>
            </a:r>
          </a:p>
          <a:p>
            <a:pPr eaLnBrk="1" hangingPunct="1"/>
            <a:r>
              <a:rPr lang="hu-HU" sz="2800" smtClean="0"/>
              <a:t>Falsification of documents</a:t>
            </a:r>
          </a:p>
          <a:p>
            <a:pPr eaLnBrk="1" hangingPunct="1"/>
            <a:r>
              <a:rPr lang="hu-HU" sz="2800" smtClean="0"/>
              <a:t>But our law is not criminalise those acts if somebody has a thousands of genuine medicines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Aggravating circumstances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mtClean="0"/>
              <a:t>The offence cause the death – we have no any information about counterfeit medicine cause death at all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Damage to the physical or menthal health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The offence was comitted by persons who work as maufacturers, suppliers,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The offence was committed by criminal organisation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Cooperation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800" smtClean="0"/>
              <a:t>Cooperate with custom, health authority, 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Information exchange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Cooperate with stakeholder, private sector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It was launched a cooperation agreement between custom, police, health authority, civil sector from this summer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It was prepared by the Hungarian National Board Against Anticounterfeiting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Working group against Medicine Counterfeiting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Problems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lnSpc>
                <a:spcPct val="90000"/>
              </a:lnSpc>
            </a:pPr>
            <a:r>
              <a:rPr lang="hu-HU" sz="3200" smtClean="0">
                <a:solidFill>
                  <a:srgbClr val="000000"/>
                </a:solidFill>
              </a:rPr>
              <a:t>N</a:t>
            </a:r>
            <a:r>
              <a:rPr lang="hu-HU" sz="3200" smtClean="0">
                <a:solidFill>
                  <a:srgbClr val="000000"/>
                </a:solidFill>
                <a:cs typeface="Times New Roman" pitchFamily="18" charset="0"/>
              </a:rPr>
              <a:t>eed for continuous coordination</a:t>
            </a:r>
            <a:r>
              <a:rPr lang="hu-HU" sz="3200" smtClean="0">
                <a:solidFill>
                  <a:srgbClr val="000000"/>
                </a:solidFill>
              </a:rPr>
              <a:t> and for this need a lot of time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hu-HU" sz="3200" smtClean="0">
                <a:solidFill>
                  <a:srgbClr val="000000"/>
                </a:solidFill>
                <a:cs typeface="Times New Roman" pitchFamily="18" charset="0"/>
              </a:rPr>
              <a:t>Huge amount of </a:t>
            </a:r>
            <a:r>
              <a:rPr lang="hu-HU" sz="3200" smtClean="0">
                <a:solidFill>
                  <a:srgbClr val="000000"/>
                </a:solidFill>
              </a:rPr>
              <a:t>evidence we have to collect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hu-HU" sz="3200" smtClean="0">
                <a:solidFill>
                  <a:srgbClr val="000000"/>
                </a:solidFill>
                <a:cs typeface="Times New Roman" pitchFamily="18" charset="0"/>
              </a:rPr>
              <a:t>High </a:t>
            </a:r>
            <a:r>
              <a:rPr lang="hu-HU" sz="3200" smtClean="0">
                <a:solidFill>
                  <a:srgbClr val="000000"/>
                </a:solidFill>
              </a:rPr>
              <a:t>number of investigation</a:t>
            </a:r>
            <a:r>
              <a:rPr lang="hu-HU" sz="3200" smtClean="0">
                <a:solidFill>
                  <a:srgbClr val="3333CD"/>
                </a:solidFill>
                <a:cs typeface="Times New Roman" pitchFamily="18" charset="0"/>
              </a:rPr>
              <a:t> </a:t>
            </a:r>
            <a:r>
              <a:rPr lang="hu-HU" sz="3200" smtClean="0">
                <a:solidFill>
                  <a:srgbClr val="000000"/>
                </a:solidFill>
                <a:cs typeface="Times New Roman" pitchFamily="18" charset="0"/>
              </a:rPr>
              <a:t>home and abroad</a:t>
            </a:r>
            <a:endParaRPr lang="hu-HU" sz="3200" smtClean="0"/>
          </a:p>
          <a:p>
            <a:pPr marL="990600" lvl="1" indent="-533400" eaLnBrk="1" hangingPunct="1">
              <a:lnSpc>
                <a:spcPct val="90000"/>
              </a:lnSpc>
            </a:pPr>
            <a:r>
              <a:rPr lang="hu-HU" sz="3200" smtClean="0">
                <a:solidFill>
                  <a:srgbClr val="000000"/>
                </a:solidFill>
              </a:rPr>
              <a:t>N</a:t>
            </a:r>
            <a:r>
              <a:rPr lang="hu-HU" sz="3200" smtClean="0">
                <a:solidFill>
                  <a:srgbClr val="000000"/>
                </a:solidFill>
                <a:cs typeface="Times New Roman" pitchFamily="18" charset="0"/>
              </a:rPr>
              <a:t>eed for storage and registering</a:t>
            </a:r>
            <a:endParaRPr lang="hu-HU" sz="3200" smtClean="0">
              <a:solidFill>
                <a:srgbClr val="000000"/>
              </a:solidFill>
            </a:endParaRPr>
          </a:p>
          <a:p>
            <a:pPr marL="990600" lvl="1" indent="-533400" eaLnBrk="1" hangingPunct="1">
              <a:lnSpc>
                <a:spcPct val="90000"/>
              </a:lnSpc>
            </a:pPr>
            <a:r>
              <a:rPr lang="hu-HU" sz="3200" smtClean="0">
                <a:solidFill>
                  <a:srgbClr val="000000"/>
                </a:solidFill>
              </a:rPr>
              <a:t>Need computer experts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hu-H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Penalty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In a lot of country the penalty is not so high to retain it but the profit is huge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internet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Internet distribution is getting bigger</a:t>
            </a:r>
          </a:p>
          <a:p>
            <a:pPr eaLnBrk="1" hangingPunct="1"/>
            <a:r>
              <a:rPr lang="hu-HU" smtClean="0">
                <a:solidFill>
                  <a:srgbClr val="000000"/>
                </a:solidFill>
              </a:rPr>
              <a:t>Criminals </a:t>
            </a:r>
            <a:r>
              <a:rPr lang="hu-HU" smtClean="0">
                <a:solidFill>
                  <a:srgbClr val="000000"/>
                </a:solidFill>
                <a:cs typeface="Times New Roman" pitchFamily="18" charset="0"/>
              </a:rPr>
              <a:t>constantly changing host servers</a:t>
            </a:r>
            <a:endParaRPr lang="hu-HU" smtClean="0">
              <a:cs typeface="Times New Roman" pitchFamily="18" charset="0"/>
            </a:endParaRPr>
          </a:p>
          <a:p>
            <a:pPr eaLnBrk="1" hangingPunct="1"/>
            <a:r>
              <a:rPr lang="hu-HU" smtClean="0">
                <a:solidFill>
                  <a:srgbClr val="000000"/>
                </a:solidFill>
                <a:cs typeface="Times New Roman" pitchFamily="18" charset="0"/>
              </a:rPr>
              <a:t>often from websites that hide their physical identity</a:t>
            </a:r>
            <a:endParaRPr lang="hu-HU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What can we do?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sz="1800" smtClean="0"/>
          </a:p>
          <a:p>
            <a:pPr eaLnBrk="1" hangingPunct="1">
              <a:lnSpc>
                <a:spcPct val="80000"/>
              </a:lnSpc>
            </a:pPr>
            <a:r>
              <a:rPr lang="hu-HU" sz="2400" smtClean="0"/>
              <a:t>At national level, </a:t>
            </a:r>
            <a:r>
              <a:rPr lang="hu-HU" sz="2400" b="1" smtClean="0"/>
              <a:t>multidisciplinary and multi sectoral approaches </a:t>
            </a:r>
            <a:r>
              <a:rPr lang="hu-HU" sz="2400" smtClean="0"/>
              <a:t>are key elements for effectiveness of investigations. This calls for the involvement of Health, Customs, Police and industry under the umbrella of Justice sector; 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smtClean="0"/>
              <a:t>At EU level, cooperation among competent authorities is very important and should be pursued including police and judicial cooperation. However it should be coupled with </a:t>
            </a:r>
            <a:r>
              <a:rPr lang="hu-HU" sz="2400" b="1" smtClean="0"/>
              <a:t>harmonization of legal procedures </a:t>
            </a:r>
            <a:r>
              <a:rPr lang="hu-HU" sz="2400" smtClean="0"/>
              <a:t>in order to increase effectiveness. In particular it is very important to start working on </a:t>
            </a:r>
            <a:r>
              <a:rPr lang="hu-HU" sz="2400" b="1" smtClean="0"/>
              <a:t>harmonization of legal definitions</a:t>
            </a:r>
            <a:r>
              <a:rPr lang="hu-HU" sz="2400" smtClean="0"/>
              <a:t>;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sz="1800" smtClean="0"/>
          </a:p>
          <a:p>
            <a:pPr eaLnBrk="1" hangingPunct="1">
              <a:lnSpc>
                <a:spcPct val="80000"/>
              </a:lnSpc>
            </a:pPr>
            <a:r>
              <a:rPr lang="hu-HU" sz="2200" smtClean="0"/>
              <a:t>There is a crucial need to increase awareness and deliver trainings to those involved in the criminal justice system such as </a:t>
            </a:r>
            <a:r>
              <a:rPr lang="hu-HU" sz="2200" b="1" smtClean="0"/>
              <a:t>prosecutors and judges</a:t>
            </a:r>
            <a:r>
              <a:rPr lang="hu-HU" sz="2200" smtClean="0"/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smtClean="0"/>
              <a:t>At international level, there is a need to make more use of existing international organizations such as </a:t>
            </a:r>
            <a:r>
              <a:rPr lang="hu-HU" sz="2200" b="1" smtClean="0"/>
              <a:t>EUROJUST, EUROPOL and INTERPOL </a:t>
            </a:r>
            <a:r>
              <a:rPr lang="hu-HU" sz="2200" smtClean="0"/>
              <a:t>to coordinate international law enforcement activities; 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smtClean="0"/>
              <a:t>Effective investigations must include intelligence and </a:t>
            </a:r>
            <a:r>
              <a:rPr lang="hu-HU" sz="2200" b="1" smtClean="0"/>
              <a:t>financial investigations </a:t>
            </a:r>
            <a:r>
              <a:rPr lang="hu-HU" sz="2200" smtClean="0"/>
              <a:t>as well as </a:t>
            </a:r>
            <a:r>
              <a:rPr lang="hu-HU" sz="2200" b="1" smtClean="0"/>
              <a:t>covert operations </a:t>
            </a:r>
            <a:r>
              <a:rPr lang="hu-HU" sz="2200" smtClean="0"/>
              <a:t>and controlled delivery operations. Control delivery is a crucial tool available to enforcement authorities. Financial fraud investigations are often the most effective tool to prosecute criminal;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Internet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96975"/>
            <a:ext cx="7772400" cy="4114800"/>
          </a:xfrm>
        </p:spPr>
        <p:txBody>
          <a:bodyPr/>
          <a:lstStyle/>
          <a:p>
            <a:pPr eaLnBrk="1" hangingPunct="1"/>
            <a:endParaRPr lang="hu-HU" sz="2800" smtClean="0"/>
          </a:p>
          <a:p>
            <a:pPr eaLnBrk="1" hangingPunct="1"/>
            <a:r>
              <a:rPr lang="hu-HU" sz="2800" smtClean="0"/>
              <a:t>The internet plays a major role in the distribution of counterfeit medicines. There is a need to </a:t>
            </a:r>
            <a:r>
              <a:rPr lang="hu-HU" sz="2800" b="1" smtClean="0"/>
              <a:t>develop agreements with internet service providers, payment providers and domain registrars </a:t>
            </a:r>
            <a:r>
              <a:rPr lang="hu-HU" sz="2800" smtClean="0"/>
              <a:t>to facilitate actions against web sites involved in the promotion and selling counterfeit medicines; </a:t>
            </a:r>
          </a:p>
          <a:p>
            <a:pPr eaLnBrk="1" hangingPunct="1"/>
            <a:endParaRPr lang="hu-HU" sz="28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251C954-83D4-4DF1-8C85-8E6594A3A9B9}" type="slidenum">
              <a:rPr lang="hu-HU" sz="1400"/>
              <a:pPr algn="r" eaLnBrk="0" hangingPunct="0"/>
              <a:t>3</a:t>
            </a:fld>
            <a:endParaRPr lang="hu-HU" sz="1400"/>
          </a:p>
        </p:txBody>
      </p:sp>
      <p:pic>
        <p:nvPicPr>
          <p:cNvPr id="5123" name="Picture 2" descr="orfkcí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295400"/>
            <a:ext cx="53482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  <a:solidFill>
            <a:srgbClr val="000080"/>
          </a:solidFill>
        </p:spPr>
        <p:txBody>
          <a:bodyPr/>
          <a:lstStyle/>
          <a:p>
            <a:pPr eaLnBrk="1" hangingPunct="1">
              <a:defRPr/>
            </a:pPr>
            <a:r>
              <a:rPr lang="en-GB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Direction of the Police</a:t>
            </a:r>
          </a:p>
        </p:txBody>
      </p:sp>
      <p:pic>
        <p:nvPicPr>
          <p:cNvPr id="5125" name="Picture 4" descr="hu_cím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663" y="152400"/>
            <a:ext cx="6175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címer_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2625" y="152400"/>
            <a:ext cx="63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286000" y="1066800"/>
            <a:ext cx="4419600" cy="457200"/>
          </a:xfrm>
          <a:prstGeom prst="rect">
            <a:avLst/>
          </a:prstGeom>
          <a:solidFill>
            <a:srgbClr val="99CC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pPr algn="ctr" eaLnBrk="0" hangingPunct="0">
              <a:defRPr/>
            </a:pPr>
            <a:endParaRPr lang="hu-HU" sz="2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r>
              <a:rPr lang="hu-HU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PARLIAMENT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132138" y="1844675"/>
            <a:ext cx="2895600" cy="609600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pPr algn="ctr" eaLnBrk="0" hangingPunct="0">
              <a:defRPr/>
            </a:pPr>
            <a:endParaRPr lang="hu-HU" sz="800" b="1"/>
          </a:p>
          <a:p>
            <a:pPr algn="ctr" eaLnBrk="0" hangingPunct="0">
              <a:defRPr/>
            </a:pPr>
            <a:r>
              <a:rPr lang="hu-H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GOVERNMENT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132138" y="3284538"/>
            <a:ext cx="2971800" cy="685800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hu-H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National Police Headquarters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14400" y="4267200"/>
            <a:ext cx="2590800" cy="5334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hu-HU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County</a:t>
            </a:r>
          </a:p>
          <a:p>
            <a:pPr algn="ctr" eaLnBrk="0" hangingPunct="0">
              <a:defRPr/>
            </a:pPr>
            <a:r>
              <a:rPr lang="hu-HU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Police Headquarters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5562600" y="4267200"/>
            <a:ext cx="2209800" cy="5334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hu-HU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Budapest</a:t>
            </a:r>
          </a:p>
          <a:p>
            <a:pPr algn="ctr" eaLnBrk="0" hangingPunct="0">
              <a:defRPr/>
            </a:pPr>
            <a:r>
              <a:rPr lang="en-GB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Police Headquarters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228600" y="5181600"/>
            <a:ext cx="1828800" cy="533400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hu-HU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Town Police</a:t>
            </a:r>
          </a:p>
          <a:p>
            <a:pPr algn="ctr" eaLnBrk="0" hangingPunct="0">
              <a:defRPr/>
            </a:pPr>
            <a:r>
              <a:rPr lang="hu-HU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Stations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2514600" y="5181600"/>
            <a:ext cx="1828800" cy="533400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hu-HU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Town Police</a:t>
            </a:r>
          </a:p>
          <a:p>
            <a:pPr algn="ctr" eaLnBrk="0" hangingPunct="0">
              <a:defRPr/>
            </a:pPr>
            <a:r>
              <a:rPr lang="hu-HU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Stations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1371600" y="6019800"/>
            <a:ext cx="1828800" cy="533400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hu-HU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Town Police</a:t>
            </a:r>
          </a:p>
          <a:p>
            <a:pPr algn="ctr" eaLnBrk="0" hangingPunct="0">
              <a:defRPr/>
            </a:pPr>
            <a:r>
              <a:rPr lang="hu-HU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Stations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4572000" y="5181600"/>
            <a:ext cx="1828800" cy="533400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hu-HU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District Police</a:t>
            </a:r>
          </a:p>
          <a:p>
            <a:pPr algn="ctr" eaLnBrk="0" hangingPunct="0">
              <a:defRPr/>
            </a:pPr>
            <a:r>
              <a:rPr lang="hu-HU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Stations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6858000" y="5181600"/>
            <a:ext cx="1828800" cy="533400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hu-HU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District Police</a:t>
            </a:r>
          </a:p>
          <a:p>
            <a:pPr algn="ctr" eaLnBrk="0" hangingPunct="0">
              <a:defRPr/>
            </a:pPr>
            <a:r>
              <a:rPr lang="hu-HU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Stations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5715000" y="6019800"/>
            <a:ext cx="1828800" cy="533400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hu-HU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District Police</a:t>
            </a:r>
          </a:p>
          <a:p>
            <a:pPr algn="ctr" eaLnBrk="0" hangingPunct="0">
              <a:defRPr/>
            </a:pPr>
            <a:r>
              <a:rPr lang="hu-HU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Stations</a:t>
            </a: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4495800" y="15240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4495800" y="28956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4495800" y="3886200"/>
            <a:ext cx="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2286000" y="4038600"/>
            <a:ext cx="4343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2286000" y="40386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6629400" y="40386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2286000" y="4800600"/>
            <a:ext cx="0" cy="1219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6629400" y="4800600"/>
            <a:ext cx="0" cy="1219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1066800" y="4953000"/>
            <a:ext cx="2362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5410200" y="4953000"/>
            <a:ext cx="2362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1066800" y="49530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3429000" y="49530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5410200" y="49530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7772400" y="49530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5152" name="Picture 32" descr="orszaghá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828800"/>
            <a:ext cx="2209800" cy="1543050"/>
          </a:xfrm>
          <a:prstGeom prst="rect">
            <a:avLst/>
          </a:prstGeom>
          <a:noFill/>
          <a:ln w="38100" cmpd="thinThick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153" name="Picture 33" descr="székház_f_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2349500"/>
            <a:ext cx="2130425" cy="1543050"/>
          </a:xfrm>
          <a:prstGeom prst="rect">
            <a:avLst/>
          </a:prstGeom>
          <a:noFill/>
          <a:ln w="38100" cmpd="thinThick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3132138" y="2565400"/>
            <a:ext cx="2952750" cy="3365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Ministry of Interior</a:t>
            </a:r>
          </a:p>
        </p:txBody>
      </p:sp>
      <p:sp>
        <p:nvSpPr>
          <p:cNvPr id="5155" name="Line 36"/>
          <p:cNvSpPr>
            <a:spLocks noChangeShapeType="1"/>
          </p:cNvSpPr>
          <p:nvPr/>
        </p:nvSpPr>
        <p:spPr bwMode="auto">
          <a:xfrm>
            <a:off x="4500563" y="24209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 autoUpdateAnimBg="0"/>
      <p:bldP spid="12295" grpId="0" animBg="1" autoUpdateAnimBg="0"/>
      <p:bldP spid="12297" grpId="0" animBg="1" autoUpdateAnimBg="0"/>
      <p:bldP spid="12298" grpId="0" animBg="1" autoUpdateAnimBg="0"/>
      <p:bldP spid="12299" grpId="0" animBg="1" autoUpdateAnimBg="0"/>
      <p:bldP spid="12300" grpId="0" animBg="1" autoUpdateAnimBg="0"/>
      <p:bldP spid="12301" grpId="0" animBg="1" autoUpdateAnimBg="0"/>
      <p:bldP spid="12302" grpId="0" animBg="1" autoUpdateAnimBg="0"/>
      <p:bldP spid="12303" grpId="0" animBg="1" autoUpdateAnimBg="0"/>
      <p:bldP spid="12304" grpId="0" animBg="1" autoUpdateAnimBg="0"/>
      <p:bldP spid="12305" grpId="0" animBg="1" autoUpdateAnimBg="0"/>
      <p:bldP spid="12306" grpId="0" animBg="1"/>
      <p:bldP spid="12307" grpId="0" animBg="1"/>
      <p:bldP spid="12308" grpId="0" animBg="1"/>
      <p:bldP spid="12309" grpId="0" animBg="1"/>
      <p:bldP spid="12310" grpId="0" animBg="1"/>
      <p:bldP spid="12311" grpId="0" animBg="1"/>
      <p:bldP spid="12312" grpId="0" animBg="1"/>
      <p:bldP spid="12313" grpId="0" animBg="1"/>
      <p:bldP spid="12314" grpId="0" animBg="1"/>
      <p:bldP spid="12315" grpId="0" animBg="1"/>
      <p:bldP spid="12316" grpId="0" animBg="1"/>
      <p:bldP spid="12317" grpId="0" animBg="1"/>
      <p:bldP spid="12318" grpId="0" animBg="1"/>
      <p:bldP spid="12319" grpId="0" animBg="1"/>
      <p:bldP spid="123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The figures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400" smtClean="0"/>
              <a:t>150-200 cases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/>
              <a:t>20.000 seized anabolic steroids ampulles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/>
              <a:t>A lot of siezed Viagra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/>
              <a:t>Alot of siezed nicotine containing e-cigarettes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/>
              <a:t>Some food supplementary which containe API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/>
              <a:t>Rivotril illegal producing laboratory </a:t>
            </a:r>
          </a:p>
          <a:p>
            <a:pPr eaLnBrk="1" hangingPunct="1">
              <a:lnSpc>
                <a:spcPct val="90000"/>
              </a:lnSpc>
            </a:pPr>
            <a:endParaRPr lang="hu-HU" sz="20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Counterfeit Rivotril case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hu-HU" smtClean="0"/>
              <a:t>information about a drug trafficking</a:t>
            </a:r>
          </a:p>
          <a:p>
            <a:pPr marL="609600" indent="-609600" eaLnBrk="1" hangingPunct="1"/>
            <a:r>
              <a:rPr lang="hu-HU" smtClean="0"/>
              <a:t>Found a lot of bottle with Rivotril 604 bottles , 60.400 tablets Rivotril 2 mg </a:t>
            </a:r>
          </a:p>
          <a:p>
            <a:pPr marL="609600" indent="-609600" eaLnBrk="1" hangingPunct="1"/>
            <a:r>
              <a:rPr lang="hu-HU" smtClean="0"/>
              <a:t>house searching in his premises</a:t>
            </a:r>
          </a:p>
          <a:p>
            <a:pPr marL="609600" indent="-609600" eaLnBrk="1" hangingPunct="1"/>
            <a:r>
              <a:rPr lang="hu-HU" smtClean="0"/>
              <a:t>Another 76.800 tablets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The location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800" smtClean="0"/>
              <a:t>It was Buda side like a wine cellar 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/>
              <a:t>there was a fake wall,  a hidden door, Like a movie, or a film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/>
              <a:t>After we discovered a door, the perpetrator said how is it work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/>
              <a:t>At the foreground of the building we found a lot of tobacco and cigarettes. </a:t>
            </a:r>
          </a:p>
          <a:p>
            <a:pPr eaLnBrk="1" hangingPunct="1">
              <a:lnSpc>
                <a:spcPct val="80000"/>
              </a:lnSpc>
            </a:pPr>
            <a:endParaRPr lang="hu-HU" sz="280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he door of the cel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8532813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250px-ORFK-BRFK_-_Budap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549275"/>
            <a:ext cx="633571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o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„kitchen labor”</a:t>
            </a:r>
          </a:p>
          <a:p>
            <a:pPr eaLnBrk="1" hangingPunct="1"/>
            <a:r>
              <a:rPr lang="hu-HU" smtClean="0"/>
              <a:t>In 2010 he decided to produce it</a:t>
            </a:r>
          </a:p>
          <a:p>
            <a:pPr eaLnBrk="1" hangingPunct="1"/>
            <a:r>
              <a:rPr lang="hu-HU" smtClean="0"/>
              <a:t>His friend ordered an active pharmaceutical ingredients (clonazepam)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oche rivotr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908050"/>
            <a:ext cx="7993062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800" smtClean="0"/>
              <a:t>In 2011 or 2012 they ordered from China the tableting machine, the grinder, homogenizator and a mixer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3 months later was arriving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His friend – his profession was a food engineer – got a clonazepam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But he always tested by a firm this substances – it is about 6-8 occasion 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It was only an intermediate 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But they try it how to make a good pills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DCB1D216-BED0-4DA4-83DB-CA07D327DEAA}" type="slidenum">
              <a:rPr lang="hu-HU" sz="1400"/>
              <a:pPr algn="r" eaLnBrk="0" hangingPunct="0"/>
              <a:t>4</a:t>
            </a:fld>
            <a:endParaRPr lang="hu-HU" sz="1400"/>
          </a:p>
        </p:txBody>
      </p:sp>
      <p:pic>
        <p:nvPicPr>
          <p:cNvPr id="6147" name="Picture 2" descr="orfkcí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247775"/>
            <a:ext cx="5351463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  <a:solidFill>
            <a:srgbClr val="000080"/>
          </a:solidFill>
        </p:spPr>
        <p:txBody>
          <a:bodyPr/>
          <a:lstStyle/>
          <a:p>
            <a:pPr eaLnBrk="1" hangingPunct="1">
              <a:defRPr/>
            </a:pPr>
            <a:r>
              <a:rPr lang="en-GB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Service branches of the Police</a:t>
            </a:r>
          </a:p>
        </p:txBody>
      </p:sp>
      <p:pic>
        <p:nvPicPr>
          <p:cNvPr id="6149" name="Picture 4" descr="hu_cím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663" y="152400"/>
            <a:ext cx="6175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címer_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2625" y="152400"/>
            <a:ext cx="63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900113" y="1204913"/>
            <a:ext cx="2362200" cy="654050"/>
          </a:xfrm>
          <a:prstGeom prst="rect">
            <a:avLst/>
          </a:prstGeom>
          <a:solidFill>
            <a:srgbClr val="99CCFF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Criminal investigation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403350" y="2276475"/>
            <a:ext cx="2514600" cy="379413"/>
          </a:xfrm>
          <a:prstGeom prst="rect">
            <a:avLst/>
          </a:prstGeom>
          <a:solidFill>
            <a:srgbClr val="3366FF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Public order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979613" y="3284538"/>
            <a:ext cx="3048000" cy="379412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Traffic enforcement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555875" y="4149725"/>
            <a:ext cx="3657600" cy="379413"/>
          </a:xfrm>
          <a:prstGeom prst="rect">
            <a:avLst/>
          </a:prstGeom>
          <a:solidFill>
            <a:srgbClr val="333399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Police administration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059113" y="4992688"/>
            <a:ext cx="3384550" cy="654050"/>
          </a:xfrm>
          <a:prstGeom prst="rect">
            <a:avLst/>
          </a:prstGeom>
          <a:solidFill>
            <a:srgbClr val="008080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Protecting persons and </a:t>
            </a: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</a:t>
            </a:r>
            <a:r>
              <a:rPr lang="en-GB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key facilities</a:t>
            </a:r>
          </a:p>
        </p:txBody>
      </p:sp>
      <p:pic>
        <p:nvPicPr>
          <p:cNvPr id="14347" name="Picture 11" descr="légi viz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979738"/>
            <a:ext cx="2057400" cy="1425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</p:pic>
      <p:pic>
        <p:nvPicPr>
          <p:cNvPr id="14348" name="Picture 12" descr="ellenőrzé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100" y="3124200"/>
            <a:ext cx="1544638" cy="1730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</p:pic>
      <p:pic>
        <p:nvPicPr>
          <p:cNvPr id="14349" name="Picture 13" descr="járő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1270000"/>
            <a:ext cx="2057400" cy="1384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</p:pic>
      <p:pic>
        <p:nvPicPr>
          <p:cNvPr id="14350" name="Picture 14" descr="tünteté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5029200"/>
            <a:ext cx="2438400" cy="156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</p:pic>
      <p:pic>
        <p:nvPicPr>
          <p:cNvPr id="14351" name="Picture 15" descr="terro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33900" y="1228725"/>
            <a:ext cx="2019300" cy="1427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635375" y="6092825"/>
            <a:ext cx="3048000" cy="379413"/>
          </a:xfrm>
          <a:prstGeom prst="rect">
            <a:avLst/>
          </a:prstGeom>
          <a:solidFill>
            <a:srgbClr val="008000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Border policing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 autoUpdateAnimBg="0"/>
      <p:bldP spid="14343" grpId="0" animBg="1" autoUpdateAnimBg="0"/>
      <p:bldP spid="14344" grpId="0" animBg="1" autoUpdateAnimBg="0"/>
      <p:bldP spid="14345" grpId="0" animBg="1" autoUpdateAnimBg="0"/>
      <p:bldP spid="14346" grpId="0" animBg="1" autoUpdateAnimBg="0"/>
      <p:bldP spid="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0" name="Picture 2" descr="orfkcím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0713" y="1290638"/>
            <a:ext cx="534828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rganization Chart 3"/>
          <p:cNvGraphicFramePr>
            <a:graphicFrameLocks/>
          </p:cNvGraphicFramePr>
          <p:nvPr/>
        </p:nvGraphicFramePr>
        <p:xfrm>
          <a:off x="658813" y="-315913"/>
          <a:ext cx="8305800" cy="7277101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151" name="Text Box 127"/>
          <p:cNvSpPr txBox="1">
            <a:spLocks noChangeArrowheads="1"/>
          </p:cNvSpPr>
          <p:nvPr/>
        </p:nvSpPr>
        <p:spPr bwMode="auto">
          <a:xfrm>
            <a:off x="355600" y="2009775"/>
            <a:ext cx="17938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endParaRPr lang="hu-HU" sz="1800">
              <a:latin typeface="Arial" charset="0"/>
            </a:endParaRPr>
          </a:p>
        </p:txBody>
      </p:sp>
      <p:sp>
        <p:nvSpPr>
          <p:cNvPr id="1152" name="Text Box 128"/>
          <p:cNvSpPr txBox="1">
            <a:spLocks noChangeArrowheads="1"/>
          </p:cNvSpPr>
          <p:nvPr/>
        </p:nvSpPr>
        <p:spPr bwMode="auto">
          <a:xfrm>
            <a:off x="303213" y="2395538"/>
            <a:ext cx="1793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endParaRPr lang="hu-HU" sz="1800">
              <a:latin typeface="Arial" charset="0"/>
            </a:endParaRPr>
          </a:p>
        </p:txBody>
      </p:sp>
      <p:sp>
        <p:nvSpPr>
          <p:cNvPr id="1153" name="AutoShape 129"/>
          <p:cNvSpPr>
            <a:spLocks noChangeArrowheads="1"/>
          </p:cNvSpPr>
          <p:nvPr/>
        </p:nvSpPr>
        <p:spPr bwMode="auto">
          <a:xfrm>
            <a:off x="19050" y="3587750"/>
            <a:ext cx="827088" cy="287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lin ang="27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1347" tIns="5675" rIns="11347" bIns="5675" anchor="ctr"/>
          <a:lstStyle/>
          <a:p>
            <a:pPr algn="ctr"/>
            <a:r>
              <a:rPr lang="en-GB" sz="800" b="1"/>
              <a:t>Crim. Invest.</a:t>
            </a:r>
          </a:p>
          <a:p>
            <a:pPr algn="ctr"/>
            <a:r>
              <a:rPr lang="en-GB" sz="800" b="1"/>
              <a:t> Department</a:t>
            </a:r>
          </a:p>
        </p:txBody>
      </p:sp>
      <p:sp>
        <p:nvSpPr>
          <p:cNvPr id="1154" name="AutoShape 130"/>
          <p:cNvSpPr>
            <a:spLocks noChangeArrowheads="1"/>
          </p:cNvSpPr>
          <p:nvPr/>
        </p:nvSpPr>
        <p:spPr bwMode="auto">
          <a:xfrm>
            <a:off x="147638" y="3975100"/>
            <a:ext cx="719137" cy="2873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1347" tIns="5675" rIns="11347" bIns="5675" anchor="ctr"/>
          <a:lstStyle/>
          <a:p>
            <a:pPr algn="ctr"/>
            <a:r>
              <a:rPr lang="hu-HU" sz="800" b="1"/>
              <a:t>CID</a:t>
            </a:r>
          </a:p>
        </p:txBody>
      </p:sp>
      <p:sp>
        <p:nvSpPr>
          <p:cNvPr id="1155" name="AutoShape 131"/>
          <p:cNvSpPr>
            <a:spLocks noChangeArrowheads="1"/>
          </p:cNvSpPr>
          <p:nvPr/>
        </p:nvSpPr>
        <p:spPr bwMode="auto">
          <a:xfrm>
            <a:off x="138113" y="4668838"/>
            <a:ext cx="719137" cy="2873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1347" tIns="5675" rIns="11347" bIns="5675" anchor="ctr"/>
          <a:lstStyle/>
          <a:p>
            <a:pPr algn="ctr"/>
            <a:r>
              <a:rPr lang="en-GB" sz="800" b="1"/>
              <a:t>Intelligence</a:t>
            </a:r>
          </a:p>
          <a:p>
            <a:pPr algn="ctr"/>
            <a:r>
              <a:rPr lang="hu-HU" sz="800" b="1"/>
              <a:t>Div</a:t>
            </a:r>
            <a:r>
              <a:rPr lang="en-GB" sz="800" b="1"/>
              <a:t>.</a:t>
            </a:r>
          </a:p>
        </p:txBody>
      </p:sp>
      <p:sp>
        <p:nvSpPr>
          <p:cNvPr id="1156" name="Line 132"/>
          <p:cNvSpPr>
            <a:spLocks noChangeShapeType="1"/>
          </p:cNvSpPr>
          <p:nvPr/>
        </p:nvSpPr>
        <p:spPr bwMode="auto">
          <a:xfrm>
            <a:off x="4352925" y="32385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57" name="AutoShape 133"/>
          <p:cNvSpPr>
            <a:spLocks noChangeArrowheads="1"/>
          </p:cNvSpPr>
          <p:nvPr/>
        </p:nvSpPr>
        <p:spPr bwMode="auto">
          <a:xfrm>
            <a:off x="138113" y="4995863"/>
            <a:ext cx="719137" cy="3127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1347" tIns="5675" rIns="11347" bIns="5675" anchor="ctr"/>
          <a:lstStyle/>
          <a:p>
            <a:pPr algn="ctr"/>
            <a:r>
              <a:rPr lang="en-GB" sz="700" b="1"/>
              <a:t>Econ. Crime &amp; </a:t>
            </a:r>
          </a:p>
          <a:p>
            <a:pPr algn="ctr"/>
            <a:r>
              <a:rPr lang="en-GB" sz="700" b="1"/>
              <a:t>Money Counterf. </a:t>
            </a:r>
          </a:p>
          <a:p>
            <a:pPr algn="ctr"/>
            <a:r>
              <a:rPr lang="en-GB" sz="700" b="1"/>
              <a:t>Div.</a:t>
            </a:r>
          </a:p>
        </p:txBody>
      </p:sp>
      <p:sp>
        <p:nvSpPr>
          <p:cNvPr id="1158" name="Line 134"/>
          <p:cNvSpPr>
            <a:spLocks noChangeShapeType="1"/>
          </p:cNvSpPr>
          <p:nvPr/>
        </p:nvSpPr>
        <p:spPr bwMode="auto">
          <a:xfrm>
            <a:off x="93663" y="4117975"/>
            <a:ext cx="53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auto">
          <a:xfrm>
            <a:off x="92075" y="4473575"/>
            <a:ext cx="53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60" name="Line 136"/>
          <p:cNvSpPr>
            <a:spLocks noChangeShapeType="1"/>
          </p:cNvSpPr>
          <p:nvPr/>
        </p:nvSpPr>
        <p:spPr bwMode="auto">
          <a:xfrm>
            <a:off x="92075" y="4826000"/>
            <a:ext cx="53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61" name="Line 137"/>
          <p:cNvSpPr>
            <a:spLocks noChangeShapeType="1"/>
          </p:cNvSpPr>
          <p:nvPr/>
        </p:nvSpPr>
        <p:spPr bwMode="auto">
          <a:xfrm>
            <a:off x="92075" y="5187950"/>
            <a:ext cx="53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62" name="Text Box 138"/>
          <p:cNvSpPr txBox="1">
            <a:spLocks noChangeArrowheads="1"/>
          </p:cNvSpPr>
          <p:nvPr/>
        </p:nvSpPr>
        <p:spPr bwMode="auto">
          <a:xfrm>
            <a:off x="8824913" y="454025"/>
            <a:ext cx="319087" cy="52752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17997" tIns="17997" rIns="17997" bIns="17997" anchor="ctr"/>
          <a:lstStyle/>
          <a:p>
            <a:pPr algn="ctr"/>
            <a:r>
              <a:rPr lang="hu-HU" sz="800" b="1"/>
              <a:t>U</a:t>
            </a:r>
          </a:p>
          <a:p>
            <a:pPr algn="ctr"/>
            <a:r>
              <a:rPr lang="hu-HU" sz="800" b="1"/>
              <a:t>N</a:t>
            </a:r>
          </a:p>
          <a:p>
            <a:pPr algn="ctr"/>
            <a:r>
              <a:rPr lang="hu-HU" sz="800" b="1"/>
              <a:t>I</a:t>
            </a:r>
          </a:p>
          <a:p>
            <a:pPr algn="ctr"/>
            <a:r>
              <a:rPr lang="hu-HU" sz="800" b="1"/>
              <a:t>T</a:t>
            </a:r>
          </a:p>
          <a:p>
            <a:pPr algn="ctr"/>
            <a:r>
              <a:rPr lang="hu-HU" sz="800" b="1"/>
              <a:t>S</a:t>
            </a:r>
          </a:p>
          <a:p>
            <a:pPr algn="ctr"/>
            <a:endParaRPr lang="hu-HU" sz="800" b="1"/>
          </a:p>
          <a:p>
            <a:pPr algn="ctr"/>
            <a:r>
              <a:rPr lang="hu-HU" sz="800" b="1"/>
              <a:t> S</a:t>
            </a:r>
          </a:p>
          <a:p>
            <a:pPr algn="ctr"/>
            <a:r>
              <a:rPr lang="hu-HU" sz="800" b="1"/>
              <a:t>U</a:t>
            </a:r>
          </a:p>
          <a:p>
            <a:pPr algn="ctr"/>
            <a:r>
              <a:rPr lang="hu-HU" sz="800" b="1"/>
              <a:t>P</a:t>
            </a:r>
          </a:p>
          <a:p>
            <a:pPr algn="ctr"/>
            <a:r>
              <a:rPr lang="hu-HU" sz="800" b="1"/>
              <a:t>E</a:t>
            </a:r>
          </a:p>
          <a:p>
            <a:pPr algn="ctr"/>
            <a:r>
              <a:rPr lang="hu-HU" sz="800" b="1"/>
              <a:t>R</a:t>
            </a:r>
          </a:p>
          <a:p>
            <a:pPr algn="ctr"/>
            <a:r>
              <a:rPr lang="hu-HU" sz="800" b="1"/>
              <a:t>V</a:t>
            </a:r>
          </a:p>
          <a:p>
            <a:pPr algn="ctr"/>
            <a:r>
              <a:rPr lang="hu-HU" sz="800" b="1"/>
              <a:t>I</a:t>
            </a:r>
          </a:p>
          <a:p>
            <a:pPr algn="ctr"/>
            <a:r>
              <a:rPr lang="hu-HU" sz="800" b="1"/>
              <a:t>S</a:t>
            </a:r>
          </a:p>
          <a:p>
            <a:pPr algn="ctr"/>
            <a:r>
              <a:rPr lang="hu-HU" sz="800" b="1"/>
              <a:t>E</a:t>
            </a:r>
          </a:p>
          <a:p>
            <a:pPr algn="ctr"/>
            <a:r>
              <a:rPr lang="hu-HU" sz="800" b="1"/>
              <a:t>D</a:t>
            </a:r>
          </a:p>
          <a:p>
            <a:pPr algn="ctr"/>
            <a:endParaRPr lang="hu-HU" sz="800" b="1"/>
          </a:p>
          <a:p>
            <a:pPr algn="ctr"/>
            <a:r>
              <a:rPr lang="hu-HU" sz="800" b="1"/>
              <a:t>B</a:t>
            </a:r>
          </a:p>
          <a:p>
            <a:pPr algn="ctr"/>
            <a:r>
              <a:rPr lang="hu-HU" sz="800" b="1"/>
              <a:t>Y</a:t>
            </a:r>
          </a:p>
          <a:p>
            <a:pPr algn="ctr"/>
            <a:endParaRPr lang="hu-HU" sz="800" b="1"/>
          </a:p>
          <a:p>
            <a:pPr algn="ctr"/>
            <a:r>
              <a:rPr lang="hu-HU" sz="800" b="1"/>
              <a:t>T</a:t>
            </a:r>
          </a:p>
          <a:p>
            <a:pPr algn="ctr"/>
            <a:r>
              <a:rPr lang="hu-HU" sz="800" b="1"/>
              <a:t>H</a:t>
            </a:r>
          </a:p>
          <a:p>
            <a:pPr algn="ctr"/>
            <a:r>
              <a:rPr lang="hu-HU" sz="800" b="1"/>
              <a:t>E </a:t>
            </a:r>
          </a:p>
          <a:p>
            <a:pPr algn="ctr"/>
            <a:endParaRPr lang="hu-HU" sz="800" b="1"/>
          </a:p>
          <a:p>
            <a:pPr algn="ctr"/>
            <a:r>
              <a:rPr lang="hu-HU" sz="800" b="1"/>
              <a:t>H</a:t>
            </a:r>
          </a:p>
          <a:p>
            <a:pPr algn="ctr"/>
            <a:r>
              <a:rPr lang="hu-HU" sz="800" b="1"/>
              <a:t>I</a:t>
            </a:r>
          </a:p>
          <a:p>
            <a:pPr algn="ctr"/>
            <a:r>
              <a:rPr lang="hu-HU" sz="800" b="1"/>
              <a:t>G</a:t>
            </a:r>
          </a:p>
          <a:p>
            <a:pPr algn="ctr"/>
            <a:r>
              <a:rPr lang="hu-HU" sz="800" b="1"/>
              <a:t>H</a:t>
            </a:r>
          </a:p>
          <a:p>
            <a:pPr algn="ctr"/>
            <a:endParaRPr lang="hu-HU" sz="800" b="1"/>
          </a:p>
          <a:p>
            <a:pPr algn="ctr"/>
            <a:r>
              <a:rPr lang="hu-HU" sz="800" b="1"/>
              <a:t> C</a:t>
            </a:r>
          </a:p>
          <a:p>
            <a:pPr algn="ctr"/>
            <a:r>
              <a:rPr lang="hu-HU" sz="800" b="1"/>
              <a:t>O</a:t>
            </a:r>
          </a:p>
          <a:p>
            <a:pPr algn="ctr"/>
            <a:r>
              <a:rPr lang="hu-HU" sz="800" b="1"/>
              <a:t>M</a:t>
            </a:r>
          </a:p>
          <a:p>
            <a:pPr algn="ctr"/>
            <a:r>
              <a:rPr lang="hu-HU" sz="800" b="1"/>
              <a:t>M</a:t>
            </a:r>
          </a:p>
          <a:p>
            <a:pPr algn="ctr"/>
            <a:r>
              <a:rPr lang="hu-HU" sz="800" b="1"/>
              <a:t>I</a:t>
            </a:r>
          </a:p>
          <a:p>
            <a:pPr algn="ctr"/>
            <a:r>
              <a:rPr lang="hu-HU" sz="800" b="1"/>
              <a:t>S</a:t>
            </a:r>
          </a:p>
          <a:p>
            <a:pPr algn="ctr"/>
            <a:r>
              <a:rPr lang="hu-HU" sz="800" b="1"/>
              <a:t>S</a:t>
            </a:r>
          </a:p>
          <a:p>
            <a:pPr algn="ctr"/>
            <a:r>
              <a:rPr lang="hu-HU" sz="800" b="1"/>
              <a:t>I</a:t>
            </a:r>
          </a:p>
          <a:p>
            <a:pPr algn="ctr"/>
            <a:r>
              <a:rPr lang="hu-HU" sz="800" b="1"/>
              <a:t>O</a:t>
            </a:r>
          </a:p>
          <a:p>
            <a:pPr algn="ctr"/>
            <a:r>
              <a:rPr lang="hu-HU" sz="800" b="1"/>
              <a:t>N</a:t>
            </a:r>
          </a:p>
          <a:p>
            <a:pPr algn="ctr"/>
            <a:r>
              <a:rPr lang="hu-HU" sz="800" b="1"/>
              <a:t>E</a:t>
            </a:r>
          </a:p>
          <a:p>
            <a:pPr algn="ctr"/>
            <a:r>
              <a:rPr lang="hu-HU" sz="800" b="1"/>
              <a:t>R</a:t>
            </a:r>
          </a:p>
        </p:txBody>
      </p:sp>
      <p:sp>
        <p:nvSpPr>
          <p:cNvPr id="1163" name="Text Box 139"/>
          <p:cNvSpPr txBox="1">
            <a:spLocks noChangeArrowheads="1"/>
          </p:cNvSpPr>
          <p:nvPr/>
        </p:nvSpPr>
        <p:spPr bwMode="auto">
          <a:xfrm>
            <a:off x="8828088" y="5721350"/>
            <a:ext cx="317500" cy="5286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lin ang="27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17997" tIns="17997" rIns="17997" bIns="17997" anchor="ctr"/>
          <a:lstStyle/>
          <a:p>
            <a:pPr algn="ctr"/>
            <a:r>
              <a:rPr lang="hu-HU" sz="700" b="1">
                <a:solidFill>
                  <a:srgbClr val="339966"/>
                </a:solidFill>
              </a:rPr>
              <a:t>CENT-RAL ORG.</a:t>
            </a:r>
            <a:endParaRPr lang="hu-HU" sz="700"/>
          </a:p>
        </p:txBody>
      </p:sp>
      <p:sp>
        <p:nvSpPr>
          <p:cNvPr id="1164" name="Text Box 140"/>
          <p:cNvSpPr txBox="1">
            <a:spLocks noChangeArrowheads="1"/>
          </p:cNvSpPr>
          <p:nvPr/>
        </p:nvSpPr>
        <p:spPr bwMode="auto">
          <a:xfrm>
            <a:off x="8828088" y="6270625"/>
            <a:ext cx="315912" cy="587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27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17997" tIns="17997" rIns="17997" bIns="17997" anchor="ctr"/>
          <a:lstStyle/>
          <a:p>
            <a:pPr algn="ctr"/>
            <a:r>
              <a:rPr lang="hu-HU" sz="700" b="1">
                <a:solidFill>
                  <a:srgbClr val="3366FF"/>
                </a:solidFill>
              </a:rPr>
              <a:t>FIELD ORG.</a:t>
            </a:r>
            <a:endParaRPr lang="hu-HU" sz="700"/>
          </a:p>
        </p:txBody>
      </p:sp>
      <p:sp>
        <p:nvSpPr>
          <p:cNvPr id="1165" name="AutoShape 141"/>
          <p:cNvSpPr>
            <a:spLocks noChangeArrowheads="1"/>
          </p:cNvSpPr>
          <p:nvPr/>
        </p:nvSpPr>
        <p:spPr bwMode="auto">
          <a:xfrm>
            <a:off x="1000125" y="6042025"/>
            <a:ext cx="719138" cy="285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27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1347" tIns="5675" rIns="11347" bIns="5675" anchor="ctr"/>
          <a:lstStyle/>
          <a:p>
            <a:pPr algn="ctr"/>
            <a:r>
              <a:rPr lang="en-GB" sz="700" b="1"/>
              <a:t>National Bureau</a:t>
            </a:r>
          </a:p>
          <a:p>
            <a:pPr algn="ctr"/>
            <a:r>
              <a:rPr lang="en-GB" sz="700" b="1"/>
              <a:t>of Investigation</a:t>
            </a:r>
          </a:p>
        </p:txBody>
      </p:sp>
      <p:sp>
        <p:nvSpPr>
          <p:cNvPr id="1166" name="AutoShape 142"/>
          <p:cNvSpPr>
            <a:spLocks noChangeArrowheads="1"/>
          </p:cNvSpPr>
          <p:nvPr/>
        </p:nvSpPr>
        <p:spPr bwMode="auto">
          <a:xfrm>
            <a:off x="155575" y="6096000"/>
            <a:ext cx="719138" cy="5984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lin ang="27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1347" tIns="5675" rIns="11347" bIns="5675" anchor="ctr"/>
          <a:lstStyle/>
          <a:p>
            <a:pPr algn="ctr"/>
            <a:r>
              <a:rPr lang="en-GB" sz="700" b="1"/>
              <a:t>International</a:t>
            </a:r>
          </a:p>
          <a:p>
            <a:pPr algn="ctr"/>
            <a:r>
              <a:rPr lang="en-GB" sz="700" b="1"/>
              <a:t>Law Enforcement</a:t>
            </a:r>
          </a:p>
          <a:p>
            <a:pPr algn="ctr"/>
            <a:r>
              <a:rPr lang="en-GB" sz="700" b="1"/>
              <a:t>Cooperation</a:t>
            </a:r>
          </a:p>
          <a:p>
            <a:pPr algn="ctr"/>
            <a:r>
              <a:rPr lang="en-GB" sz="700" b="1"/>
              <a:t>Centre</a:t>
            </a:r>
          </a:p>
        </p:txBody>
      </p:sp>
      <p:sp>
        <p:nvSpPr>
          <p:cNvPr id="1167" name="Line 143"/>
          <p:cNvSpPr>
            <a:spLocks noChangeShapeType="1"/>
          </p:cNvSpPr>
          <p:nvPr/>
        </p:nvSpPr>
        <p:spPr bwMode="auto">
          <a:xfrm>
            <a:off x="434975" y="3302000"/>
            <a:ext cx="1588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68" name="Line 144"/>
          <p:cNvSpPr>
            <a:spLocks noChangeShapeType="1"/>
          </p:cNvSpPr>
          <p:nvPr/>
        </p:nvSpPr>
        <p:spPr bwMode="auto">
          <a:xfrm>
            <a:off x="430213" y="3311525"/>
            <a:ext cx="5318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69" name="Line 145"/>
          <p:cNvSpPr>
            <a:spLocks noChangeShapeType="1"/>
          </p:cNvSpPr>
          <p:nvPr/>
        </p:nvSpPr>
        <p:spPr bwMode="auto">
          <a:xfrm flipH="1">
            <a:off x="77788" y="3879850"/>
            <a:ext cx="11112" cy="163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70" name="Line 146"/>
          <p:cNvSpPr>
            <a:spLocks noChangeShapeType="1"/>
          </p:cNvSpPr>
          <p:nvPr/>
        </p:nvSpPr>
        <p:spPr bwMode="auto">
          <a:xfrm flipV="1">
            <a:off x="334963" y="2065338"/>
            <a:ext cx="7291387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71" name="Line 147"/>
          <p:cNvSpPr>
            <a:spLocks noChangeShapeType="1"/>
          </p:cNvSpPr>
          <p:nvPr/>
        </p:nvSpPr>
        <p:spPr bwMode="auto">
          <a:xfrm>
            <a:off x="88900" y="5556250"/>
            <a:ext cx="53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72" name="AutoShape 148"/>
          <p:cNvSpPr>
            <a:spLocks noChangeArrowheads="1"/>
          </p:cNvSpPr>
          <p:nvPr/>
        </p:nvSpPr>
        <p:spPr bwMode="auto">
          <a:xfrm>
            <a:off x="19050" y="2708275"/>
            <a:ext cx="719138" cy="2873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1347" tIns="5675" rIns="11347" bIns="5675" anchor="ctr"/>
          <a:lstStyle/>
          <a:p>
            <a:pPr algn="ctr"/>
            <a:r>
              <a:rPr lang="en-GB" sz="800" b="1"/>
              <a:t>Secretariat Div.</a:t>
            </a:r>
          </a:p>
        </p:txBody>
      </p:sp>
      <p:sp>
        <p:nvSpPr>
          <p:cNvPr id="1173" name="AutoShape 149"/>
          <p:cNvSpPr>
            <a:spLocks noChangeArrowheads="1"/>
          </p:cNvSpPr>
          <p:nvPr/>
        </p:nvSpPr>
        <p:spPr bwMode="auto">
          <a:xfrm>
            <a:off x="0" y="2130425"/>
            <a:ext cx="684213" cy="449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lin ang="27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1347" tIns="5675" rIns="11347" bIns="5675" anchor="ctr"/>
          <a:lstStyle/>
          <a:p>
            <a:pPr algn="ctr"/>
            <a:r>
              <a:rPr lang="en-GB" sz="700" b="1"/>
              <a:t>Dignitary </a:t>
            </a:r>
          </a:p>
          <a:p>
            <a:pPr algn="ctr"/>
            <a:r>
              <a:rPr lang="en-GB" sz="700" b="1"/>
              <a:t>Protection</a:t>
            </a:r>
          </a:p>
          <a:p>
            <a:pPr algn="ctr"/>
            <a:r>
              <a:rPr lang="en-GB" sz="700" b="1"/>
              <a:t>Service</a:t>
            </a:r>
          </a:p>
        </p:txBody>
      </p:sp>
      <p:sp>
        <p:nvSpPr>
          <p:cNvPr id="1174" name="Line 150"/>
          <p:cNvSpPr>
            <a:spLocks noChangeShapeType="1"/>
          </p:cNvSpPr>
          <p:nvPr/>
        </p:nvSpPr>
        <p:spPr bwMode="auto">
          <a:xfrm>
            <a:off x="333375" y="2066925"/>
            <a:ext cx="1588" cy="53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75" name="AutoShape 151"/>
          <p:cNvSpPr>
            <a:spLocks noChangeArrowheads="1"/>
          </p:cNvSpPr>
          <p:nvPr/>
        </p:nvSpPr>
        <p:spPr bwMode="auto">
          <a:xfrm>
            <a:off x="7712075" y="2711450"/>
            <a:ext cx="719138" cy="2873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1347" tIns="5675" rIns="11347" bIns="5675" anchor="ctr"/>
          <a:lstStyle/>
          <a:p>
            <a:pPr algn="ctr"/>
            <a:r>
              <a:rPr lang="en-GB" sz="700" b="1"/>
              <a:t>Status Management </a:t>
            </a:r>
          </a:p>
          <a:p>
            <a:pPr algn="ctr"/>
            <a:r>
              <a:rPr lang="en-GB" sz="700" b="1"/>
              <a:t>Division</a:t>
            </a:r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7650163" y="2840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 flipH="1">
            <a:off x="7589838" y="2906713"/>
            <a:ext cx="1222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78" name="_s1045"/>
          <p:cNvSpPr>
            <a:spLocks noChangeArrowheads="1"/>
          </p:cNvSpPr>
          <p:nvPr/>
        </p:nvSpPr>
        <p:spPr bwMode="auto">
          <a:xfrm>
            <a:off x="7835900" y="4343400"/>
            <a:ext cx="779463" cy="2619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32522" tIns="16260" rIns="32522" bIns="16260" anchor="ctr"/>
          <a:lstStyle/>
          <a:p>
            <a:pPr algn="ctr"/>
            <a:r>
              <a:rPr lang="en-GB" sz="700" b="1"/>
              <a:t>Div. of Accounting</a:t>
            </a:r>
          </a:p>
          <a:p>
            <a:pPr algn="ctr"/>
            <a:r>
              <a:rPr lang="en-GB" sz="700" b="1"/>
              <a:t>and Controlling</a:t>
            </a:r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 flipV="1">
            <a:off x="7773988" y="4914900"/>
            <a:ext cx="61912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80" name="_s1045"/>
          <p:cNvSpPr>
            <a:spLocks noChangeArrowheads="1"/>
          </p:cNvSpPr>
          <p:nvPr/>
        </p:nvSpPr>
        <p:spPr bwMode="auto">
          <a:xfrm>
            <a:off x="5865813" y="3559175"/>
            <a:ext cx="828675" cy="287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lin ang="27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32522" tIns="16260" rIns="32522" bIns="16260" anchor="ctr"/>
          <a:lstStyle/>
          <a:p>
            <a:pPr algn="ctr"/>
            <a:r>
              <a:rPr lang="en-GB" sz="800" b="1"/>
              <a:t>Dept. of Administr.</a:t>
            </a:r>
          </a:p>
          <a:p>
            <a:pPr algn="ctr"/>
            <a:r>
              <a:rPr lang="en-GB" sz="800" b="1"/>
              <a:t>and Case Manag.</a:t>
            </a:r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>
            <a:off x="6296025" y="3298825"/>
            <a:ext cx="3175" cy="255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82" name="_s1045"/>
          <p:cNvSpPr>
            <a:spLocks noChangeArrowheads="1"/>
          </p:cNvSpPr>
          <p:nvPr/>
        </p:nvSpPr>
        <p:spPr bwMode="auto">
          <a:xfrm>
            <a:off x="5926138" y="4408488"/>
            <a:ext cx="720725" cy="2889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32522" tIns="16260" rIns="32522" bIns="16260" anchor="ctr"/>
          <a:lstStyle/>
          <a:p>
            <a:pPr algn="ctr"/>
            <a:r>
              <a:rPr lang="en-GB" sz="800" b="1"/>
              <a:t>Case Manag.</a:t>
            </a:r>
          </a:p>
          <a:p>
            <a:pPr algn="ctr"/>
            <a:r>
              <a:rPr lang="en-GB" sz="800" b="1"/>
              <a:t>Div.</a:t>
            </a:r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5865813" y="3821113"/>
            <a:ext cx="0" cy="784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84" name="Line 160"/>
          <p:cNvSpPr>
            <a:spLocks noChangeShapeType="1"/>
          </p:cNvSpPr>
          <p:nvPr/>
        </p:nvSpPr>
        <p:spPr bwMode="auto">
          <a:xfrm>
            <a:off x="876300" y="6237288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85" name="AutoShape 161"/>
          <p:cNvSpPr>
            <a:spLocks noChangeArrowheads="1"/>
          </p:cNvSpPr>
          <p:nvPr/>
        </p:nvSpPr>
        <p:spPr bwMode="auto">
          <a:xfrm>
            <a:off x="2293938" y="1665288"/>
            <a:ext cx="831850" cy="327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1347" tIns="5675" rIns="11347" bIns="5675" anchor="ctr"/>
          <a:lstStyle/>
          <a:p>
            <a:pPr algn="ctr"/>
            <a:r>
              <a:rPr lang="en-GB" sz="800" b="1"/>
              <a:t>Central Complaints </a:t>
            </a:r>
          </a:p>
          <a:p>
            <a:pPr algn="ctr"/>
            <a:r>
              <a:rPr lang="en-GB" sz="800" b="1"/>
              <a:t>Bureau</a:t>
            </a:r>
          </a:p>
        </p:txBody>
      </p:sp>
      <p:sp>
        <p:nvSpPr>
          <p:cNvPr id="1186" name="Line 162"/>
          <p:cNvSpPr>
            <a:spLocks noChangeShapeType="1"/>
          </p:cNvSpPr>
          <p:nvPr/>
        </p:nvSpPr>
        <p:spPr bwMode="auto">
          <a:xfrm>
            <a:off x="2170113" y="1012825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87" name="Line 163"/>
          <p:cNvSpPr>
            <a:spLocks noChangeShapeType="1"/>
          </p:cNvSpPr>
          <p:nvPr/>
        </p:nvSpPr>
        <p:spPr bwMode="auto">
          <a:xfrm>
            <a:off x="2170113" y="1403350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88" name="Line 164"/>
          <p:cNvSpPr>
            <a:spLocks noChangeShapeType="1"/>
          </p:cNvSpPr>
          <p:nvPr/>
        </p:nvSpPr>
        <p:spPr bwMode="auto">
          <a:xfrm>
            <a:off x="2170113" y="1862138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89" name="AutoShape 165"/>
          <p:cNvSpPr>
            <a:spLocks noChangeArrowheads="1"/>
          </p:cNvSpPr>
          <p:nvPr/>
        </p:nvSpPr>
        <p:spPr bwMode="auto">
          <a:xfrm>
            <a:off x="138113" y="4343400"/>
            <a:ext cx="719137" cy="2873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1347" tIns="5675" rIns="11347" bIns="5675" anchor="ctr"/>
          <a:lstStyle/>
          <a:p>
            <a:pPr algn="ctr"/>
            <a:r>
              <a:rPr lang="hu-HU" sz="800" b="1"/>
              <a:t>CSI</a:t>
            </a:r>
          </a:p>
        </p:txBody>
      </p:sp>
      <p:sp>
        <p:nvSpPr>
          <p:cNvPr id="1190" name="AutoShape 166"/>
          <p:cNvSpPr>
            <a:spLocks noChangeArrowheads="1"/>
          </p:cNvSpPr>
          <p:nvPr/>
        </p:nvSpPr>
        <p:spPr bwMode="auto">
          <a:xfrm>
            <a:off x="138113" y="5387975"/>
            <a:ext cx="719137" cy="2873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1347" tIns="5675" rIns="11347" bIns="5675" anchor="ctr"/>
          <a:lstStyle/>
          <a:p>
            <a:pPr algn="ctr"/>
            <a:r>
              <a:rPr lang="hu-HU" sz="700" b="1"/>
              <a:t>Div</a:t>
            </a:r>
            <a:r>
              <a:rPr lang="en-GB" sz="700" b="1"/>
              <a:t>. for Victim </a:t>
            </a:r>
          </a:p>
          <a:p>
            <a:pPr algn="ctr"/>
            <a:r>
              <a:rPr lang="en-GB" sz="700" b="1"/>
              <a:t>Prot. &amp; Prevention</a:t>
            </a:r>
          </a:p>
        </p:txBody>
      </p:sp>
      <p:sp>
        <p:nvSpPr>
          <p:cNvPr id="1191" name="_s1045"/>
          <p:cNvSpPr>
            <a:spLocks noChangeArrowheads="1"/>
          </p:cNvSpPr>
          <p:nvPr/>
        </p:nvSpPr>
        <p:spPr bwMode="auto">
          <a:xfrm>
            <a:off x="6850063" y="4865688"/>
            <a:ext cx="719137" cy="285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32522" tIns="16260" rIns="32522" bIns="16260" anchor="ctr"/>
          <a:lstStyle/>
          <a:p>
            <a:pPr algn="ctr"/>
            <a:r>
              <a:rPr lang="en-GB" sz="800" b="1"/>
              <a:t>System IT Div.</a:t>
            </a:r>
          </a:p>
        </p:txBody>
      </p:sp>
      <p:sp>
        <p:nvSpPr>
          <p:cNvPr id="1192" name="_s1045"/>
          <p:cNvSpPr>
            <a:spLocks noChangeArrowheads="1"/>
          </p:cNvSpPr>
          <p:nvPr/>
        </p:nvSpPr>
        <p:spPr bwMode="auto">
          <a:xfrm>
            <a:off x="6850063" y="5192713"/>
            <a:ext cx="719137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32522" tIns="16260" rIns="32522" bIns="16260" anchor="ctr"/>
          <a:lstStyle/>
          <a:p>
            <a:pPr algn="ctr"/>
            <a:r>
              <a:rPr lang="en-GB" sz="700" b="1"/>
              <a:t>Div. for Network </a:t>
            </a:r>
          </a:p>
          <a:p>
            <a:pPr algn="ctr"/>
            <a:r>
              <a:rPr lang="en-GB" sz="700" b="1"/>
              <a:t>and Cipher </a:t>
            </a:r>
          </a:p>
          <a:p>
            <a:pPr algn="ctr"/>
            <a:r>
              <a:rPr lang="en-GB" sz="700" b="1"/>
              <a:t>Supervision</a:t>
            </a:r>
          </a:p>
        </p:txBody>
      </p:sp>
      <p:sp>
        <p:nvSpPr>
          <p:cNvPr id="1193" name="_s1045"/>
          <p:cNvSpPr>
            <a:spLocks noChangeArrowheads="1"/>
          </p:cNvSpPr>
          <p:nvPr/>
        </p:nvSpPr>
        <p:spPr bwMode="auto">
          <a:xfrm>
            <a:off x="6850063" y="5715000"/>
            <a:ext cx="719137" cy="285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32522" tIns="16260" rIns="32522" bIns="16260" anchor="ctr"/>
          <a:lstStyle/>
          <a:p>
            <a:pPr algn="ctr"/>
            <a:r>
              <a:rPr lang="en-GB" sz="700" b="1"/>
              <a:t>Telecommunication</a:t>
            </a:r>
          </a:p>
          <a:p>
            <a:pPr algn="ctr"/>
            <a:r>
              <a:rPr lang="en-GB" sz="700" b="1"/>
              <a:t>Division</a:t>
            </a:r>
            <a:r>
              <a:rPr lang="en-GB" sz="800" b="1"/>
              <a:t> </a:t>
            </a:r>
          </a:p>
        </p:txBody>
      </p:sp>
      <p:sp>
        <p:nvSpPr>
          <p:cNvPr id="1194" name="_s1045"/>
          <p:cNvSpPr>
            <a:spLocks noChangeArrowheads="1"/>
          </p:cNvSpPr>
          <p:nvPr/>
        </p:nvSpPr>
        <p:spPr bwMode="auto">
          <a:xfrm>
            <a:off x="6850063" y="6042025"/>
            <a:ext cx="719137" cy="327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32522" tIns="16260" rIns="32522" bIns="16260" anchor="ctr"/>
          <a:lstStyle/>
          <a:p>
            <a:pPr algn="ctr"/>
            <a:r>
              <a:rPr lang="en-GB" sz="700" b="1"/>
              <a:t>Helpdesk</a:t>
            </a:r>
            <a:endParaRPr lang="en-GB" sz="800" b="1"/>
          </a:p>
        </p:txBody>
      </p:sp>
      <p:sp>
        <p:nvSpPr>
          <p:cNvPr id="1195" name="Line 171"/>
          <p:cNvSpPr>
            <a:spLocks noChangeShapeType="1"/>
          </p:cNvSpPr>
          <p:nvPr/>
        </p:nvSpPr>
        <p:spPr bwMode="auto">
          <a:xfrm flipH="1">
            <a:off x="6727825" y="6172200"/>
            <a:ext cx="122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96" name="Line 172"/>
          <p:cNvSpPr>
            <a:spLocks noChangeShapeType="1"/>
          </p:cNvSpPr>
          <p:nvPr/>
        </p:nvSpPr>
        <p:spPr bwMode="auto">
          <a:xfrm flipH="1">
            <a:off x="6727825" y="5845175"/>
            <a:ext cx="122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97" name="Line 173"/>
          <p:cNvSpPr>
            <a:spLocks noChangeShapeType="1"/>
          </p:cNvSpPr>
          <p:nvPr/>
        </p:nvSpPr>
        <p:spPr bwMode="auto">
          <a:xfrm>
            <a:off x="6727825" y="5387975"/>
            <a:ext cx="122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98" name="Line 174"/>
          <p:cNvSpPr>
            <a:spLocks noChangeShapeType="1"/>
          </p:cNvSpPr>
          <p:nvPr/>
        </p:nvSpPr>
        <p:spPr bwMode="auto">
          <a:xfrm>
            <a:off x="6727825" y="4995863"/>
            <a:ext cx="122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99" name="Line 175"/>
          <p:cNvSpPr>
            <a:spLocks noChangeShapeType="1"/>
          </p:cNvSpPr>
          <p:nvPr/>
        </p:nvSpPr>
        <p:spPr bwMode="auto">
          <a:xfrm flipH="1">
            <a:off x="6727825" y="4668838"/>
            <a:ext cx="122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00" name="AutoShape 176"/>
          <p:cNvSpPr>
            <a:spLocks noChangeArrowheads="1"/>
          </p:cNvSpPr>
          <p:nvPr/>
        </p:nvSpPr>
        <p:spPr bwMode="auto">
          <a:xfrm>
            <a:off x="5003800" y="3625850"/>
            <a:ext cx="738188" cy="454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1347" tIns="5675" rIns="11347" bIns="5675" anchor="ctr"/>
          <a:lstStyle/>
          <a:p>
            <a:pPr algn="ctr"/>
            <a:r>
              <a:rPr lang="en-GB" sz="700" b="1"/>
              <a:t>Div. for Discip-</a:t>
            </a:r>
          </a:p>
          <a:p>
            <a:pPr algn="ctr"/>
            <a:r>
              <a:rPr lang="en-GB" sz="700" b="1"/>
              <a:t>linary</a:t>
            </a:r>
          </a:p>
          <a:p>
            <a:pPr algn="ctr"/>
            <a:r>
              <a:rPr lang="en-GB" sz="700" b="1"/>
              <a:t>Matters</a:t>
            </a:r>
          </a:p>
        </p:txBody>
      </p:sp>
      <p:sp>
        <p:nvSpPr>
          <p:cNvPr id="1201" name="Line 177"/>
          <p:cNvSpPr>
            <a:spLocks noChangeShapeType="1"/>
          </p:cNvSpPr>
          <p:nvPr/>
        </p:nvSpPr>
        <p:spPr bwMode="auto">
          <a:xfrm>
            <a:off x="5741988" y="3821113"/>
            <a:ext cx="61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02" name="Line 178"/>
          <p:cNvSpPr>
            <a:spLocks noChangeShapeType="1"/>
          </p:cNvSpPr>
          <p:nvPr/>
        </p:nvSpPr>
        <p:spPr bwMode="auto">
          <a:xfrm flipH="1">
            <a:off x="5865813" y="4081463"/>
            <a:ext cx="60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03" name="Line 179"/>
          <p:cNvSpPr>
            <a:spLocks noChangeShapeType="1"/>
          </p:cNvSpPr>
          <p:nvPr/>
        </p:nvSpPr>
        <p:spPr bwMode="auto">
          <a:xfrm>
            <a:off x="5865813" y="4605338"/>
            <a:ext cx="60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04" name="AutoShape 180"/>
          <p:cNvSpPr>
            <a:spLocks noChangeArrowheads="1"/>
          </p:cNvSpPr>
          <p:nvPr/>
        </p:nvSpPr>
        <p:spPr bwMode="auto">
          <a:xfrm>
            <a:off x="1000125" y="4865688"/>
            <a:ext cx="820738" cy="33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1347" tIns="5675" rIns="11347" bIns="5675" anchor="ctr"/>
          <a:lstStyle/>
          <a:p>
            <a:pPr algn="ctr"/>
            <a:r>
              <a:rPr lang="en-US" sz="700" b="1"/>
              <a:t>Dept. of Criminal</a:t>
            </a:r>
          </a:p>
          <a:p>
            <a:pPr algn="ctr"/>
            <a:r>
              <a:rPr lang="en-US" sz="700" b="1"/>
              <a:t>Analysis&amp;Eval.</a:t>
            </a:r>
          </a:p>
        </p:txBody>
      </p:sp>
      <p:sp>
        <p:nvSpPr>
          <p:cNvPr id="1205" name="AutoShape 181"/>
          <p:cNvSpPr>
            <a:spLocks noChangeArrowheads="1"/>
          </p:cNvSpPr>
          <p:nvPr/>
        </p:nvSpPr>
        <p:spPr bwMode="auto">
          <a:xfrm>
            <a:off x="1123950" y="5649913"/>
            <a:ext cx="820738" cy="331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1347" tIns="5675" rIns="11347" bIns="5675" anchor="ctr"/>
          <a:lstStyle/>
          <a:p>
            <a:pPr algn="ctr"/>
            <a:r>
              <a:rPr lang="hu-HU" sz="700" b="1"/>
              <a:t>Div. of Coordination</a:t>
            </a:r>
            <a:endParaRPr lang="en-GB" sz="700" b="1"/>
          </a:p>
        </p:txBody>
      </p:sp>
      <p:sp>
        <p:nvSpPr>
          <p:cNvPr id="1206" name="Line 182"/>
          <p:cNvSpPr>
            <a:spLocks noChangeShapeType="1"/>
          </p:cNvSpPr>
          <p:nvPr/>
        </p:nvSpPr>
        <p:spPr bwMode="auto">
          <a:xfrm>
            <a:off x="939800" y="4995863"/>
            <a:ext cx="60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07" name="Line 183"/>
          <p:cNvSpPr>
            <a:spLocks noChangeShapeType="1"/>
          </p:cNvSpPr>
          <p:nvPr/>
        </p:nvSpPr>
        <p:spPr bwMode="auto">
          <a:xfrm>
            <a:off x="1000125" y="5192713"/>
            <a:ext cx="0" cy="652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08" name="Line 184"/>
          <p:cNvSpPr>
            <a:spLocks noChangeShapeType="1"/>
          </p:cNvSpPr>
          <p:nvPr/>
        </p:nvSpPr>
        <p:spPr bwMode="auto">
          <a:xfrm flipV="1">
            <a:off x="1000125" y="5454650"/>
            <a:ext cx="1857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09" name="Line 185"/>
          <p:cNvSpPr>
            <a:spLocks noChangeShapeType="1"/>
          </p:cNvSpPr>
          <p:nvPr/>
        </p:nvSpPr>
        <p:spPr bwMode="auto">
          <a:xfrm>
            <a:off x="1000125" y="5845175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10" name="AutoShape 186"/>
          <p:cNvSpPr>
            <a:spLocks noChangeArrowheads="1"/>
          </p:cNvSpPr>
          <p:nvPr/>
        </p:nvSpPr>
        <p:spPr bwMode="auto">
          <a:xfrm>
            <a:off x="1123950" y="5257800"/>
            <a:ext cx="820738" cy="331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1347" tIns="5675" rIns="11347" bIns="5675" anchor="ctr"/>
          <a:lstStyle/>
          <a:p>
            <a:pPr algn="ctr"/>
            <a:r>
              <a:rPr lang="hu-HU" sz="700" b="1"/>
              <a:t>Div</a:t>
            </a:r>
            <a:r>
              <a:rPr lang="en-GB" sz="700" b="1"/>
              <a:t>. </a:t>
            </a:r>
            <a:r>
              <a:rPr lang="hu-HU" sz="700" b="1"/>
              <a:t>o</a:t>
            </a:r>
            <a:r>
              <a:rPr lang="en-GB" sz="700" b="1"/>
              <a:t>f</a:t>
            </a:r>
            <a:r>
              <a:rPr lang="hu-HU" sz="700" b="1"/>
              <a:t> Criminal</a:t>
            </a:r>
          </a:p>
          <a:p>
            <a:pPr algn="ctr"/>
            <a:r>
              <a:rPr lang="hu-HU" sz="700" b="1"/>
              <a:t>Analysis&amp;Eval.</a:t>
            </a:r>
            <a:endParaRPr lang="en-GB" sz="700" b="1"/>
          </a:p>
        </p:txBody>
      </p:sp>
      <p:sp>
        <p:nvSpPr>
          <p:cNvPr id="1211" name="AutoShape 187"/>
          <p:cNvSpPr>
            <a:spLocks noChangeArrowheads="1"/>
          </p:cNvSpPr>
          <p:nvPr/>
        </p:nvSpPr>
        <p:spPr bwMode="auto">
          <a:xfrm>
            <a:off x="3032125" y="4995863"/>
            <a:ext cx="820738" cy="331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1347" tIns="5675" rIns="11347" bIns="5675" anchor="ctr"/>
          <a:lstStyle/>
          <a:p>
            <a:pPr algn="ctr"/>
            <a:r>
              <a:rPr lang="hu-HU" sz="700" b="1"/>
              <a:t>Div. of Law </a:t>
            </a:r>
          </a:p>
          <a:p>
            <a:pPr algn="ctr"/>
            <a:r>
              <a:rPr lang="hu-HU" sz="700" b="1"/>
              <a:t>Enforcement Analysis</a:t>
            </a:r>
          </a:p>
          <a:p>
            <a:pPr algn="ctr"/>
            <a:r>
              <a:rPr lang="hu-HU" sz="700" b="1"/>
              <a:t>and Evaluation</a:t>
            </a:r>
            <a:endParaRPr lang="en-GB" sz="700" b="1"/>
          </a:p>
        </p:txBody>
      </p:sp>
      <p:sp>
        <p:nvSpPr>
          <p:cNvPr id="1212" name="Line 188"/>
          <p:cNvSpPr>
            <a:spLocks noChangeShapeType="1"/>
          </p:cNvSpPr>
          <p:nvPr/>
        </p:nvSpPr>
        <p:spPr bwMode="auto">
          <a:xfrm>
            <a:off x="2908300" y="5192713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13" name="AutoShape 189"/>
          <p:cNvSpPr>
            <a:spLocks noChangeArrowheads="1"/>
          </p:cNvSpPr>
          <p:nvPr/>
        </p:nvSpPr>
        <p:spPr bwMode="auto">
          <a:xfrm>
            <a:off x="5435600" y="6381750"/>
            <a:ext cx="1081088" cy="287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27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1347" tIns="5675" rIns="11347" bIns="5675" anchor="ctr"/>
          <a:lstStyle/>
          <a:p>
            <a:pPr algn="ctr"/>
            <a:r>
              <a:rPr lang="en-GB" sz="800" b="1"/>
              <a:t>Institute of Policing </a:t>
            </a:r>
          </a:p>
          <a:p>
            <a:pPr algn="ctr"/>
            <a:r>
              <a:rPr lang="en-GB" sz="800" b="1"/>
              <a:t>and Crime Prevention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hu-HU" smtClean="0"/>
              <a:t>Generally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720090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400" smtClean="0"/>
              <a:t>Counterfeit or falsified medicines are a </a:t>
            </a:r>
            <a:r>
              <a:rPr lang="hu-HU" sz="2400" b="1" smtClean="0"/>
              <a:t>growing criminal activity </a:t>
            </a:r>
            <a:r>
              <a:rPr lang="hu-HU" sz="2400" smtClean="0"/>
              <a:t>and a threat to public health worldwide. 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/>
              <a:t>Counterfeit medicines are channeled mainly through the internet and also on cargo and freight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/>
              <a:t>Trafficking on counterfeit medicines has the </a:t>
            </a:r>
            <a:r>
              <a:rPr lang="hu-HU" sz="2400" b="1" smtClean="0"/>
              <a:t>highest profitability </a:t>
            </a:r>
            <a:r>
              <a:rPr lang="hu-HU" sz="2400" smtClean="0"/>
              <a:t>for very low investment and low risk for prosecution and punishment.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/>
              <a:t>Trade of counterfeit medicines is much </a:t>
            </a:r>
            <a:r>
              <a:rPr lang="hu-HU" sz="2400" b="1" smtClean="0"/>
              <a:t>more profitable than trade in narcotics </a:t>
            </a:r>
            <a:r>
              <a:rPr lang="hu-HU" sz="2400" smtClean="0"/>
              <a:t>such as cocaine and heroin;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/>
              <a:t>Typical counterfeit medicines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pPr eaLnBrk="1" hangingPunct="1"/>
            <a:r>
              <a:rPr lang="hu-HU" sz="2800" smtClean="0"/>
              <a:t>Counterfeit medicine available in the Hungary originally focused upon ‘lifestyle’ medicines, including erectile dysfunction and weight loss medicines. </a:t>
            </a:r>
          </a:p>
          <a:p>
            <a:pPr eaLnBrk="1" hangingPunct="1"/>
            <a:r>
              <a:rPr lang="hu-HU" sz="2800" smtClean="0"/>
              <a:t>Counterfeiters are now also focusing on ‘lifesaving medicines’ including cancer and heart medicines. </a:t>
            </a:r>
          </a:p>
          <a:p>
            <a:pPr eaLnBrk="1" hangingPunct="1">
              <a:buFontTx/>
              <a:buNone/>
            </a:pPr>
            <a:endParaRPr lang="hu-HU" smtClean="0"/>
          </a:p>
        </p:txBody>
      </p:sp>
      <p:pic>
        <p:nvPicPr>
          <p:cNvPr id="8196" name="Picture 5" descr="viag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0" y="0"/>
            <a:ext cx="20161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karachi-sustan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4875"/>
            <a:ext cx="1800225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adipe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4429125"/>
            <a:ext cx="2284413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90805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600" smtClean="0"/>
              <a:t>No fatalities have been attributed to counterfeit medicine in the Hungary, although numerous fatalities have occurred around the world. </a:t>
            </a:r>
          </a:p>
          <a:p>
            <a:pPr eaLnBrk="1" hangingPunct="1">
              <a:lnSpc>
                <a:spcPct val="80000"/>
              </a:lnSpc>
            </a:pPr>
            <a:r>
              <a:rPr lang="hu-HU" sz="2600" smtClean="0"/>
              <a:t>Counterfeit medicine have not yet found in the legitimate Hungarian supply chain </a:t>
            </a:r>
          </a:p>
          <a:p>
            <a:pPr eaLnBrk="1" hangingPunct="1">
              <a:lnSpc>
                <a:spcPct val="80000"/>
              </a:lnSpc>
            </a:pPr>
            <a:r>
              <a:rPr lang="hu-HU" sz="2600" smtClean="0"/>
              <a:t>Counterfeit medicines discovered in Hungary typically contain a reduced amount of the active pharmaceutical ingredient, although the wrong ingredient or no ingredient at all have been found less frequently. </a:t>
            </a:r>
          </a:p>
          <a:p>
            <a:pPr eaLnBrk="1" hangingPunct="1">
              <a:lnSpc>
                <a:spcPct val="80000"/>
              </a:lnSpc>
            </a:pPr>
            <a:r>
              <a:rPr lang="hu-HU" sz="2600" smtClean="0"/>
              <a:t>But! All counterfeit medicines are dangerous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pPr eaLnBrk="1" hangingPunct="1"/>
            <a:r>
              <a:rPr lang="hu-HU" smtClean="0"/>
              <a:t>Hungarian situation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341438"/>
            <a:ext cx="7772400" cy="4114800"/>
          </a:xfrm>
        </p:spPr>
        <p:txBody>
          <a:bodyPr/>
          <a:lstStyle/>
          <a:p>
            <a:pPr eaLnBrk="1" hangingPunct="1"/>
            <a:r>
              <a:rPr lang="hu-HU" smtClean="0"/>
              <a:t>1st of July in 2013 came into affect a new Penal Code </a:t>
            </a:r>
          </a:p>
          <a:p>
            <a:pPr eaLnBrk="1" hangingPunct="1"/>
            <a:r>
              <a:rPr lang="hu-HU" smtClean="0"/>
              <a:t>New rules according to medicines: </a:t>
            </a:r>
          </a:p>
          <a:p>
            <a:pPr eaLnBrk="1" hangingPunct="1"/>
            <a:r>
              <a:rPr lang="hu-HU" smtClean="0"/>
              <a:t>Misuse of anabolic steroids</a:t>
            </a:r>
          </a:p>
          <a:p>
            <a:pPr eaLnBrk="1" hangingPunct="1"/>
            <a:r>
              <a:rPr lang="hu-HU" smtClean="0"/>
              <a:t>Counterfeiting of the medical products</a:t>
            </a:r>
          </a:p>
          <a:p>
            <a:pPr eaLnBrk="1" hangingPunct="1"/>
            <a:r>
              <a:rPr lang="hu-HU" smtClean="0"/>
              <a:t>This new rule is based by the Medicrime Convention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1780</Words>
  <Application>Microsoft Office PowerPoint</Application>
  <PresentationFormat>Diavetítés a képernyőre (4:3 oldalarány)</PresentationFormat>
  <Paragraphs>350</Paragraphs>
  <Slides>38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4" baseType="lpstr">
      <vt:lpstr>Times New Roman</vt:lpstr>
      <vt:lpstr>Arial</vt:lpstr>
      <vt:lpstr>Tahoma</vt:lpstr>
      <vt:lpstr>Verdana</vt:lpstr>
      <vt:lpstr>Calibri</vt:lpstr>
      <vt:lpstr>Alapértelmezett terv</vt:lpstr>
      <vt:lpstr>Pharmacrime in Hungary</vt:lpstr>
      <vt:lpstr>The Police of the Republic of Hungary</vt:lpstr>
      <vt:lpstr>Direction of the Police</vt:lpstr>
      <vt:lpstr>Service branches of the Police</vt:lpstr>
      <vt:lpstr>5. dia</vt:lpstr>
      <vt:lpstr>Generally</vt:lpstr>
      <vt:lpstr>Typical counterfeit medicines</vt:lpstr>
      <vt:lpstr>8. dia</vt:lpstr>
      <vt:lpstr>Hungarian situation</vt:lpstr>
      <vt:lpstr>Medicrime Convention</vt:lpstr>
      <vt:lpstr>Medicrime Convention</vt:lpstr>
      <vt:lpstr>Medicrime Convention</vt:lpstr>
      <vt:lpstr>API-EXCIPIENT</vt:lpstr>
      <vt:lpstr>Counterfeiting of medical product</vt:lpstr>
      <vt:lpstr>Counterfeiting of medical product</vt:lpstr>
      <vt:lpstr>Medical device</vt:lpstr>
      <vt:lpstr>Counterfeiting of medical product</vt:lpstr>
      <vt:lpstr>18. dia</vt:lpstr>
      <vt:lpstr>19. dia</vt:lpstr>
      <vt:lpstr>20. dia</vt:lpstr>
      <vt:lpstr>What do we criminalise?</vt:lpstr>
      <vt:lpstr>Aggravating circumstances</vt:lpstr>
      <vt:lpstr>Cooperation</vt:lpstr>
      <vt:lpstr>Problems</vt:lpstr>
      <vt:lpstr>Penalty</vt:lpstr>
      <vt:lpstr>internet</vt:lpstr>
      <vt:lpstr>What can we do?</vt:lpstr>
      <vt:lpstr>28. dia</vt:lpstr>
      <vt:lpstr>Internet </vt:lpstr>
      <vt:lpstr>The figures</vt:lpstr>
      <vt:lpstr>Counterfeit Rivotril case</vt:lpstr>
      <vt:lpstr>The location</vt:lpstr>
      <vt:lpstr>33. dia</vt:lpstr>
      <vt:lpstr>34. dia</vt:lpstr>
      <vt:lpstr>35. dia</vt:lpstr>
      <vt:lpstr>36. dia</vt:lpstr>
      <vt:lpstr>37. dia</vt:lpstr>
      <vt:lpstr>38. dia</vt:lpstr>
    </vt:vector>
  </TitlesOfParts>
  <Company>Ibolya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Pharmacrime</dc:title>
  <dc:creator>Csákó Ibolya</dc:creator>
  <cp:lastModifiedBy>BARSVARI</cp:lastModifiedBy>
  <cp:revision>54</cp:revision>
  <dcterms:created xsi:type="dcterms:W3CDTF">2013-06-24T18:55:00Z</dcterms:created>
  <dcterms:modified xsi:type="dcterms:W3CDTF">2016-01-05T10:12:52Z</dcterms:modified>
</cp:coreProperties>
</file>