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7"/>
  </p:notesMasterIdLst>
  <p:sldIdLst>
    <p:sldId id="1090" r:id="rId2"/>
    <p:sldId id="1003" r:id="rId3"/>
    <p:sldId id="1074" r:id="rId4"/>
    <p:sldId id="1080" r:id="rId5"/>
    <p:sldId id="1079" r:id="rId6"/>
    <p:sldId id="1075" r:id="rId7"/>
    <p:sldId id="1081" r:id="rId8"/>
    <p:sldId id="1085" r:id="rId9"/>
    <p:sldId id="1056" r:id="rId10"/>
    <p:sldId id="1047" r:id="rId11"/>
    <p:sldId id="1048" r:id="rId12"/>
    <p:sldId id="1088" r:id="rId13"/>
    <p:sldId id="1063" r:id="rId14"/>
    <p:sldId id="1068" r:id="rId15"/>
    <p:sldId id="1089" r:id="rId16"/>
  </p:sldIdLst>
  <p:sldSz cx="9144000" cy="5143500" type="screen16x9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moni" initials="L" lastIdx="1" clrIdx="0"/>
  <p:cmAuthor id="1" name="Moni" initials="M" lastIdx="3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B5B"/>
    <a:srgbClr val="C3D69B"/>
    <a:srgbClr val="4BACC6"/>
    <a:srgbClr val="FFCC99"/>
    <a:srgbClr val="FF8585"/>
    <a:srgbClr val="9BBB59"/>
    <a:srgbClr val="FFFF66"/>
    <a:srgbClr val="FF9966"/>
    <a:srgbClr val="FF0066"/>
    <a:srgbClr val="FF64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Közepesen sötét stílus 2 – 5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Közepesen sötét stílus 2 – 6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Közepesen sötét stílus 1 – 1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FD4443E-F989-4FC4-A0C8-D5A2AF1F390B}" styleName="Sötét stílus 1 – 5. jelölőszín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27F97BB-C833-4FB7-BDE5-3F7075034690}" styleName="Téma alapján készült stílus 2 – 5. jelölőszín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B1032C-EA38-4F05-BA0D-38AFFFC7BED3}" styleName="Világos stílus 3 – 6. jelölőszín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Világos stílus 3 – 3. jelölőszín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8603FDC-E32A-4AB5-989C-0864C3EAD2B8}" styleName="Téma alapján készült stílus 2 – 2. jelölőszín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Közepesen sötét stílu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8034E78-7F5D-4C2E-B375-FC64B27BC917}" styleName="Sötét stílu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ötét stílus 1 – 6. jelölőszín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Sötét stílus 1 – 4. jelölőszín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8D230F3-CF80-4859-8CE7-A43EE81993B5}" styleName="Világos stílus 1 – 6. jelölőszín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Közepesen sötét stílus 1 – 6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8FB837D-C827-4EFA-A057-4D05807E0F7C}" styleName="Téma alapján készült stílus 1 – 6. jelölőszín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505E3EF-67EA-436B-97B2-0124C06EBD24}" styleName="Közepesen sötét stílus 4 – 3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Világos stílus 2 – 6. jelölőszín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Világos stílus 2 – 5. jelölőszín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Világos stílus 2 – 3. jelölőszín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Közepesen sötét stílus 1 – 5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Közepesen sötét stílus 1 – 3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8842" autoAdjust="0"/>
  </p:normalViewPr>
  <p:slideViewPr>
    <p:cSldViewPr snapToGrid="0">
      <p:cViewPr varScale="1">
        <p:scale>
          <a:sx n="102" d="100"/>
          <a:sy n="102" d="100"/>
        </p:scale>
        <p:origin x="188" y="64"/>
      </p:cViewPr>
      <p:guideLst>
        <p:guide orient="horz" pos="153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08"/>
    </p:cViewPr>
  </p:sorterViewPr>
  <p:notesViewPr>
    <p:cSldViewPr snapToGrid="0">
      <p:cViewPr varScale="1">
        <p:scale>
          <a:sx n="64" d="100"/>
          <a:sy n="64" d="100"/>
        </p:scale>
        <p:origin x="-3330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413325819051074"/>
          <c:y val="0"/>
          <c:w val="0.53934675972117696"/>
          <c:h val="0.94625798591577537"/>
        </c:manualLayout>
      </c:layout>
      <c:barChart>
        <c:barDir val="bar"/>
        <c:grouping val="clustered"/>
        <c:varyColors val="0"/>
        <c:ser>
          <c:idx val="7"/>
          <c:order val="0"/>
          <c:spPr>
            <a:solidFill>
              <a:srgbClr val="FF8585"/>
            </a:solidFill>
            <a:ln w="20841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 w="20841">
                <a:noFill/>
              </a:ln>
            </c:spPr>
            <c:extLst>
              <c:ext xmlns:c16="http://schemas.microsoft.com/office/drawing/2014/chart" uri="{C3380CC4-5D6E-409C-BE32-E72D297353CC}">
                <c16:uniqueId val="{00000000-70CD-4A8B-99BB-5E7ED72DD6BC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 w="20841">
                <a:noFill/>
              </a:ln>
            </c:spPr>
            <c:extLst>
              <c:ext xmlns:c16="http://schemas.microsoft.com/office/drawing/2014/chart" uri="{C3380CC4-5D6E-409C-BE32-E72D297353CC}">
                <c16:uniqueId val="{00000001-70CD-4A8B-99BB-5E7ED72DD6BC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 w="20841">
                <a:noFill/>
              </a:ln>
            </c:spPr>
            <c:extLst>
              <c:ext xmlns:c16="http://schemas.microsoft.com/office/drawing/2014/chart" uri="{C3380CC4-5D6E-409C-BE32-E72D297353CC}">
                <c16:uniqueId val="{00000002-70CD-4A8B-99BB-5E7ED72DD6BC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 w="20841">
                <a:noFill/>
              </a:ln>
            </c:spPr>
            <c:extLst>
              <c:ext xmlns:c16="http://schemas.microsoft.com/office/drawing/2014/chart" uri="{C3380CC4-5D6E-409C-BE32-E72D297353CC}">
                <c16:uniqueId val="{00000003-70CD-4A8B-99BB-5E7ED72DD6BC}"/>
              </c:ext>
            </c:extLst>
          </c:dPt>
          <c:dPt>
            <c:idx val="4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  <a:ln w="20841">
                <a:noFill/>
              </a:ln>
            </c:spPr>
            <c:extLst>
              <c:ext xmlns:c16="http://schemas.microsoft.com/office/drawing/2014/chart" uri="{C3380CC4-5D6E-409C-BE32-E72D297353CC}">
                <c16:uniqueId val="{00000004-70CD-4A8B-99BB-5E7ED72DD6BC}"/>
              </c:ext>
            </c:extLst>
          </c:dPt>
          <c:dPt>
            <c:idx val="5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  <a:ln w="20841">
                <a:noFill/>
              </a:ln>
            </c:spPr>
            <c:extLst>
              <c:ext xmlns:c16="http://schemas.microsoft.com/office/drawing/2014/chart" uri="{C3380CC4-5D6E-409C-BE32-E72D297353CC}">
                <c16:uniqueId val="{00000005-70CD-4A8B-99BB-5E7ED72DD6BC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  <a:ln w="20841">
                <a:noFill/>
              </a:ln>
            </c:spPr>
            <c:extLst>
              <c:ext xmlns:c16="http://schemas.microsoft.com/office/drawing/2014/chart" uri="{C3380CC4-5D6E-409C-BE32-E72D297353CC}">
                <c16:uniqueId val="{00000006-70CD-4A8B-99BB-5E7ED72DD6BC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  <a:ln w="20841">
                <a:noFill/>
              </a:ln>
            </c:spPr>
            <c:extLst>
              <c:ext xmlns:c16="http://schemas.microsoft.com/office/drawing/2014/chart" uri="{C3380CC4-5D6E-409C-BE32-E72D297353CC}">
                <c16:uniqueId val="{00000007-70CD-4A8B-99BB-5E7ED72DD6BC}"/>
              </c:ext>
            </c:extLst>
          </c:dPt>
          <c:dPt>
            <c:idx val="8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  <a:ln w="20841">
                <a:noFill/>
              </a:ln>
            </c:spPr>
            <c:extLst>
              <c:ext xmlns:c16="http://schemas.microsoft.com/office/drawing/2014/chart" uri="{C3380CC4-5D6E-409C-BE32-E72D297353CC}">
                <c16:uniqueId val="{00000008-70CD-4A8B-99BB-5E7ED72DD6BC}"/>
              </c:ext>
            </c:extLst>
          </c:dPt>
          <c:dLbls>
            <c:dLbl>
              <c:idx val="2"/>
              <c:layout>
                <c:manualLayout>
                  <c:x val="-0.11596951027710765"/>
                  <c:y val="2.3740854330470326E-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0CD-4A8B-99BB-5E7ED72DD6BC}"/>
                </c:ext>
              </c:extLst>
            </c:dLbl>
            <c:dLbl>
              <c:idx val="3"/>
              <c:layout>
                <c:manualLayout>
                  <c:x val="-0.10419838846018593"/>
                  <c:y val="1.5827236220313553E-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0CD-4A8B-99BB-5E7ED72DD6BC}"/>
                </c:ext>
              </c:extLst>
            </c:dLbl>
            <c:dLbl>
              <c:idx val="4"/>
              <c:layout>
                <c:manualLayout>
                  <c:x val="-5.9200847887528107E-2"/>
                  <c:y val="1.9918195969154703E-6"/>
                </c:manualLayout>
              </c:layout>
              <c:numFmt formatCode="0&quot;%&quot;" sourceLinked="0"/>
              <c:spPr>
                <a:noFill/>
                <a:ln w="20841">
                  <a:noFill/>
                </a:ln>
              </c:spPr>
              <c:txPr>
                <a:bodyPr/>
                <a:lstStyle/>
                <a:p>
                  <a:pPr>
                    <a:defRPr sz="900" b="1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defRPr>
                  </a:pPr>
                  <a:endParaRPr lang="hu-H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0CD-4A8B-99BB-5E7ED72DD6BC}"/>
                </c:ext>
              </c:extLst>
            </c:dLbl>
            <c:dLbl>
              <c:idx val="5"/>
              <c:layout>
                <c:manualLayout>
                  <c:x val="-5.8038237760500301E-2"/>
                  <c:y val="1.3278797312769805E-6"/>
                </c:manualLayout>
              </c:layout>
              <c:numFmt formatCode="0&quot;%&quot;" sourceLinked="0"/>
              <c:spPr>
                <a:noFill/>
                <a:ln w="20841">
                  <a:noFill/>
                </a:ln>
              </c:spPr>
              <c:txPr>
                <a:bodyPr/>
                <a:lstStyle/>
                <a:p>
                  <a:pPr>
                    <a:defRPr sz="900" b="1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defRPr>
                  </a:pPr>
                  <a:endParaRPr lang="hu-H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0CD-4A8B-99BB-5E7ED72DD6BC}"/>
                </c:ext>
              </c:extLst>
            </c:dLbl>
            <c:dLbl>
              <c:idx val="6"/>
              <c:layout>
                <c:manualLayout>
                  <c:x val="-4.2848009524268996E-2"/>
                  <c:y val="9.0553982096271094E-7"/>
                </c:manualLayout>
              </c:layout>
              <c:numFmt formatCode="0&quot;%&quot;" sourceLinked="0"/>
              <c:spPr>
                <a:noFill/>
                <a:ln w="20841">
                  <a:noFill/>
                </a:ln>
              </c:spPr>
              <c:txPr>
                <a:bodyPr/>
                <a:lstStyle/>
                <a:p>
                  <a:pPr>
                    <a:defRPr sz="900" b="1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defRPr>
                  </a:pPr>
                  <a:endParaRPr lang="hu-H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0CD-4A8B-99BB-5E7ED72DD6BC}"/>
                </c:ext>
              </c:extLst>
            </c:dLbl>
            <c:dLbl>
              <c:idx val="7"/>
              <c:layout>
                <c:manualLayout>
                  <c:x val="-9.6320385535183777E-3"/>
                  <c:y val="3.3196993281924518E-7"/>
                </c:manualLayout>
              </c:layout>
              <c:numFmt formatCode="0&quot;%&quot;" sourceLinked="0"/>
              <c:spPr>
                <a:noFill/>
                <a:ln w="20841">
                  <a:noFill/>
                </a:ln>
              </c:spPr>
              <c:txPr>
                <a:bodyPr/>
                <a:lstStyle/>
                <a:p>
                  <a:pPr>
                    <a:defRPr sz="900" b="1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defRPr>
                  </a:pPr>
                  <a:endParaRPr lang="hu-H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0CD-4A8B-99BB-5E7ED72DD6BC}"/>
                </c:ext>
              </c:extLst>
            </c:dLbl>
            <c:dLbl>
              <c:idx val="8"/>
              <c:layout>
                <c:manualLayout>
                  <c:x val="-9.6320385535183777E-3"/>
                  <c:y val="3.3196993281924518E-7"/>
                </c:manualLayout>
              </c:layout>
              <c:numFmt formatCode="0&quot;%&quot;" sourceLinked="0"/>
              <c:spPr>
                <a:noFill/>
                <a:ln w="20841">
                  <a:noFill/>
                </a:ln>
              </c:spPr>
              <c:txPr>
                <a:bodyPr/>
                <a:lstStyle/>
                <a:p>
                  <a:pPr>
                    <a:defRPr sz="900" b="1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defRPr>
                  </a:pPr>
                  <a:endParaRPr lang="hu-H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0CD-4A8B-99BB-5E7ED72DD6BC}"/>
                </c:ext>
              </c:extLst>
            </c:dLbl>
            <c:dLbl>
              <c:idx val="9"/>
              <c:layout>
                <c:manualLayout>
                  <c:x val="-3.5606702555036417E-2"/>
                  <c:y val="6.0369321397514021E-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0CD-4A8B-99BB-5E7ED72DD6BC}"/>
                </c:ext>
              </c:extLst>
            </c:dLbl>
            <c:dLbl>
              <c:idx val="10"/>
              <c:layout>
                <c:manualLayout>
                  <c:x val="-2.0654256602144091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0CD-4A8B-99BB-5E7ED72DD6BC}"/>
                </c:ext>
              </c:extLst>
            </c:dLbl>
            <c:dLbl>
              <c:idx val="11"/>
              <c:layout>
                <c:manualLayout>
                  <c:x val="-1.8312915386498589E-2"/>
                  <c:y val="3.0184660698756915E-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0CD-4A8B-99BB-5E7ED72DD6BC}"/>
                </c:ext>
              </c:extLst>
            </c:dLbl>
            <c:numFmt formatCode="0&quot;%&quot;" sourceLinked="0"/>
            <c:spPr>
              <a:noFill/>
              <a:ln w="20841">
                <a:noFill/>
              </a:ln>
            </c:spPr>
            <c:txPr>
              <a:bodyPr/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szupermarketben, hipermarketben</c:v>
                </c:pt>
                <c:pt idx="1">
                  <c:v>piacon (állandó / időszakos piac)</c:v>
                </c:pt>
                <c:pt idx="2">
                  <c:v>zöldségesnél (nem piacon lévő zöldségboltban)</c:v>
                </c:pt>
                <c:pt idx="3">
                  <c:v>kisebb élelmiszerboltban</c:v>
                </c:pt>
                <c:pt idx="4">
                  <c:v>hipermarket, szupermarket online rendeléses-házhozszállításos szolgáltatásával, pl. Tesco Online, Auchan Online, stb.</c:v>
                </c:pt>
                <c:pt idx="5">
                  <c:v>családtagtól, rokontól, szomszédtól</c:v>
                </c:pt>
                <c:pt idx="6">
                  <c:v>ismerős termelőtől direktben, személyesen</c:v>
                </c:pt>
                <c:pt idx="7">
                  <c:v>online rendeléssel, házhozszállítással őstermelőtől, 
pl. NekedTerem, Szatyorbolt, stb.</c:v>
                </c:pt>
                <c:pt idx="8">
                  <c:v>saját kertből / saját termesztés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78.400000000000006</c:v>
                </c:pt>
                <c:pt idx="1">
                  <c:v>43.5</c:v>
                </c:pt>
                <c:pt idx="2">
                  <c:v>37.4</c:v>
                </c:pt>
                <c:pt idx="3">
                  <c:v>31.7</c:v>
                </c:pt>
                <c:pt idx="4">
                  <c:v>11.6</c:v>
                </c:pt>
                <c:pt idx="5">
                  <c:v>11.6</c:v>
                </c:pt>
                <c:pt idx="6">
                  <c:v>8.8000000000000007</c:v>
                </c:pt>
                <c:pt idx="7">
                  <c:v>2.7</c:v>
                </c:pt>
                <c:pt idx="8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0CD-4A8B-99BB-5E7ED72DD6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1293056"/>
        <c:axId val="104334080"/>
      </c:barChart>
      <c:catAx>
        <c:axId val="10129305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900"/>
            </a:pPr>
            <a:endParaRPr lang="hu-HU"/>
          </a:p>
        </c:txPr>
        <c:crossAx val="104334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334080"/>
        <c:scaling>
          <c:orientation val="minMax"/>
          <c:max val="100"/>
          <c:min val="0"/>
        </c:scaling>
        <c:delete val="1"/>
        <c:axPos val="t"/>
        <c:numFmt formatCode="General" sourceLinked="1"/>
        <c:majorTickMark val="out"/>
        <c:minorTickMark val="none"/>
        <c:tickLblPos val="none"/>
        <c:crossAx val="101293056"/>
        <c:crosses val="autoZero"/>
        <c:crossBetween val="between"/>
        <c:majorUnit val="5.000000000000053E-3"/>
        <c:minorUnit val="2.0000000000000052E-3"/>
      </c:valAx>
      <c:spPr>
        <a:noFill/>
        <a:ln w="2084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+mj-lt"/>
          <a:ea typeface="Trebuchet MS"/>
          <a:cs typeface="Trebuchet MS"/>
        </a:defRPr>
      </a:pPr>
      <a:endParaRPr lang="hu-H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328581326016421"/>
          <c:y val="0.22308148326430224"/>
          <c:w val="0.47819381252497495"/>
          <c:h val="0.72406442748061484"/>
        </c:manualLayout>
      </c:layout>
      <c:barChart>
        <c:barDir val="bar"/>
        <c:grouping val="stacked"/>
        <c:varyColors val="0"/>
        <c:ser>
          <c:idx val="7"/>
          <c:order val="0"/>
          <c:tx>
            <c:strRef>
              <c:f>Sheet1!$A$1</c:f>
              <c:strCache>
                <c:ptCount val="1"/>
                <c:pt idx="0">
                  <c:v>biztosan jellemző a hamisított / illegálisan árusított növényvédő szerekre (4)</c:v>
                </c:pt>
              </c:strCache>
            </c:strRef>
          </c:tx>
          <c:spPr>
            <a:solidFill>
              <a:srgbClr val="00B050"/>
            </a:solidFill>
            <a:ln w="23665">
              <a:noFill/>
            </a:ln>
          </c:spPr>
          <c:invertIfNegative val="0"/>
          <c:dLbls>
            <c:numFmt formatCode="#&quot;%&quot;" sourceLinked="0"/>
            <c:spPr>
              <a:noFill/>
              <a:ln w="23665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(Q8A_8) A fogyasztók egészségének veszélyeztetése</c:v>
                </c:pt>
                <c:pt idx="1">
                  <c:v>(Q8A_12)Fokozott környezeti kockázatot jelent (a talaj, és a felszín alatti vizek szennyezése)</c:v>
                </c:pt>
                <c:pt idx="2">
                  <c:v>(Q8A_1) Ismeretlen szermaradék a termésben, ismeretlen koncentrációban</c:v>
                </c:pt>
                <c:pt idx="3">
                  <c:v>(Q8A_9) A növényvédő szerrel dolgozók egészségének veszélyeztetése</c:v>
                </c:pt>
                <c:pt idx="4">
                  <c:v>(Q8A_2) Szermaradék szint túllépése a terményben</c:v>
                </c:pt>
                <c:pt idx="5">
                  <c:v>(Q8A_4) Fitotoxikus hatás a kezelt növényen (a kezelt kultúrnövény pusztulása)</c:v>
                </c:pt>
                <c:pt idx="6">
                  <c:v>(Q8A_3) Hatástalanság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49.2</c:v>
                </c:pt>
                <c:pt idx="1">
                  <c:v>44.6</c:v>
                </c:pt>
                <c:pt idx="2">
                  <c:v>52.3</c:v>
                </c:pt>
                <c:pt idx="3">
                  <c:v>42.5</c:v>
                </c:pt>
                <c:pt idx="4">
                  <c:v>34.4</c:v>
                </c:pt>
                <c:pt idx="5">
                  <c:v>27.9</c:v>
                </c:pt>
                <c:pt idx="6">
                  <c:v>41.7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71-4F18-896D-E1A3992124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73477248"/>
        <c:axId val="173483136"/>
      </c:barChart>
      <c:catAx>
        <c:axId val="173477248"/>
        <c:scaling>
          <c:orientation val="maxMin"/>
        </c:scaling>
        <c:delete val="1"/>
        <c:axPos val="l"/>
        <c:numFmt formatCode="General" sourceLinked="1"/>
        <c:majorTickMark val="out"/>
        <c:minorTickMark val="none"/>
        <c:tickLblPos val="none"/>
        <c:crossAx val="173483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3483136"/>
        <c:scaling>
          <c:orientation val="minMax"/>
          <c:max val="100"/>
          <c:min val="0"/>
        </c:scaling>
        <c:delete val="1"/>
        <c:axPos val="t"/>
        <c:numFmt formatCode="General" sourceLinked="1"/>
        <c:majorTickMark val="out"/>
        <c:minorTickMark val="none"/>
        <c:tickLblPos val="none"/>
        <c:crossAx val="173477248"/>
        <c:crosses val="autoZero"/>
        <c:crossBetween val="between"/>
        <c:majorUnit val="0.5"/>
        <c:minorUnit val="0.1"/>
      </c:valAx>
      <c:spPr>
        <a:noFill/>
        <a:ln w="2366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00" b="1" i="0" u="none" strike="noStrike" baseline="0">
          <a:solidFill>
            <a:schemeClr val="tx1"/>
          </a:solidFill>
          <a:latin typeface="+mj-lt"/>
          <a:ea typeface="Trebuchet MS"/>
          <a:cs typeface="Trebuchet MS"/>
        </a:defRPr>
      </a:pPr>
      <a:endParaRPr lang="hu-H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140846619368686"/>
          <c:y val="0.20399822113042934"/>
          <c:w val="0.38634077579949949"/>
          <c:h val="0.46961233321881007"/>
        </c:manualLayout>
      </c:layout>
      <c:pie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Oszlop1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1740-413E-A697-0BCDB420ABAE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1740-413E-A697-0BCDB420ABAE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2-1740-413E-A697-0BCDB420ABAE}"/>
              </c:ext>
            </c:extLst>
          </c:dPt>
          <c:dPt>
            <c:idx val="3"/>
            <c:bubble3D val="0"/>
            <c:spPr>
              <a:solidFill>
                <a:schemeClr val="accent5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1740-413E-A697-0BCDB420ABAE}"/>
              </c:ext>
            </c:extLst>
          </c:dPt>
          <c:dPt>
            <c:idx val="4"/>
            <c:bubble3D val="0"/>
            <c:spPr>
              <a:solidFill>
                <a:schemeClr val="bg2">
                  <a:lumMod val="90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4-1740-413E-A697-0BCDB420ABAE}"/>
              </c:ext>
            </c:extLst>
          </c:dPt>
          <c:dLbls>
            <c:dLbl>
              <c:idx val="0"/>
              <c:layout>
                <c:manualLayout>
                  <c:x val="-1.6503521341964665E-2"/>
                  <c:y val="2.549713051396625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740-413E-A697-0BCDB420ABAE}"/>
                </c:ext>
              </c:extLst>
            </c:dLbl>
            <c:dLbl>
              <c:idx val="1"/>
              <c:layout>
                <c:manualLayout>
                  <c:x val="1.8403379656041587E-2"/>
                  <c:y val="-3.788222898062045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740-413E-A697-0BCDB420ABAE}"/>
                </c:ext>
              </c:extLst>
            </c:dLbl>
            <c:dLbl>
              <c:idx val="2"/>
              <c:layout>
                <c:manualLayout>
                  <c:x val="7.7075507432334172E-3"/>
                  <c:y val="3.480680724461489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740-413E-A697-0BCDB420ABAE}"/>
                </c:ext>
              </c:extLst>
            </c:dLbl>
            <c:dLbl>
              <c:idx val="3"/>
              <c:layout>
                <c:manualLayout>
                  <c:x val="-2.3172624057849908E-2"/>
                  <c:y val="4.068840005030624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740-413E-A697-0BCDB420ABAE}"/>
                </c:ext>
              </c:extLst>
            </c:dLbl>
            <c:dLbl>
              <c:idx val="4"/>
              <c:layout>
                <c:manualLayout>
                  <c:x val="-4.1774126222150217E-2"/>
                  <c:y val="-2.752061625988782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740-413E-A697-0BCDB420ABAE}"/>
                </c:ext>
              </c:extLst>
            </c:dLbl>
            <c:numFmt formatCode="#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>
                    <a:latin typeface="+mj-lt"/>
                  </a:defRPr>
                </a:pPr>
                <a:endParaRPr lang="hu-H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Munka1!$A$2:$A$6</c:f>
              <c:strCache>
                <c:ptCount val="5"/>
                <c:pt idx="0">
                  <c:v>szupermarketben, hipermarketben</c:v>
                </c:pt>
                <c:pt idx="1">
                  <c:v>piacon (állandó és időszakos piac is ide értendő)</c:v>
                </c:pt>
                <c:pt idx="2">
                  <c:v>zöldségesnél 
(nem piacon lévő zöldségboltban)</c:v>
                </c:pt>
                <c:pt idx="3">
                  <c:v>kisebb élelmiszerboltban</c:v>
                </c:pt>
                <c:pt idx="4">
                  <c:v>egyéb</c:v>
                </c:pt>
              </c:strCache>
            </c:strRef>
          </c:cat>
          <c:val>
            <c:numRef>
              <c:f>Munka1!$B$2:$B$6</c:f>
              <c:numCache>
                <c:formatCode>General</c:formatCode>
                <c:ptCount val="5"/>
                <c:pt idx="0">
                  <c:v>54.3</c:v>
                </c:pt>
                <c:pt idx="1">
                  <c:v>16.3</c:v>
                </c:pt>
                <c:pt idx="2">
                  <c:v>14.5</c:v>
                </c:pt>
                <c:pt idx="3">
                  <c:v>9.8000000000000007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740-413E-A697-0BCDB420AB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231"/>
      </c:pieChart>
    </c:plotArea>
    <c:plotVisOnly val="1"/>
    <c:dispBlanksAs val="gap"/>
    <c:showDLblsOverMax val="0"/>
  </c:chart>
  <c:txPr>
    <a:bodyPr/>
    <a:lstStyle/>
    <a:p>
      <a:pPr>
        <a:defRPr sz="800"/>
      </a:pPr>
      <a:endParaRPr lang="hu-H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984570964043166"/>
          <c:y val="0.15380965452125792"/>
          <c:w val="0.46867193947869484"/>
          <c:h val="0.70636926022171387"/>
        </c:manualLayout>
      </c:layout>
      <c:pie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A legfontosabb (top1)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3404-4B3D-B874-DDF189BBE448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3404-4B3D-B874-DDF189BBE448}"/>
              </c:ext>
            </c:extLst>
          </c:dPt>
          <c:dPt>
            <c:idx val="2"/>
            <c:bubble3D val="0"/>
            <c:spPr>
              <a:solidFill>
                <a:srgbClr val="4BACC6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2-3404-4B3D-B874-DDF189BBE448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3404-4B3D-B874-DDF189BBE448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4-3404-4B3D-B874-DDF189BBE448}"/>
              </c:ext>
            </c:extLst>
          </c:dPt>
          <c:dPt>
            <c:idx val="5"/>
            <c:bubble3D val="0"/>
            <c:spPr>
              <a:solidFill>
                <a:srgbClr val="FF5B5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3404-4B3D-B874-DDF189BBE448}"/>
              </c:ext>
            </c:extLst>
          </c:dPt>
          <c:dPt>
            <c:idx val="6"/>
            <c:bubble3D val="0"/>
            <c:spPr>
              <a:solidFill>
                <a:srgbClr val="C3D69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6-3404-4B3D-B874-DDF189BBE448}"/>
              </c:ext>
            </c:extLst>
          </c:dPt>
          <c:dPt>
            <c:idx val="7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7-3404-4B3D-B874-DDF189BBE448}"/>
              </c:ext>
            </c:extLst>
          </c:dPt>
          <c:dPt>
            <c:idx val="8"/>
            <c:bubble3D val="0"/>
            <c:spPr>
              <a:solidFill>
                <a:schemeClr val="tx2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8-3404-4B3D-B874-DDF189BBE448}"/>
              </c:ext>
            </c:extLst>
          </c:dPt>
          <c:dLbls>
            <c:dLbl>
              <c:idx val="0"/>
              <c:layout>
                <c:manualLayout>
                  <c:x val="-3.1116402089615074E-2"/>
                  <c:y val="-2.178098381457198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404-4B3D-B874-DDF189BBE448}"/>
                </c:ext>
              </c:extLst>
            </c:dLbl>
            <c:dLbl>
              <c:idx val="1"/>
              <c:layout>
                <c:manualLayout>
                  <c:x val="3.7582066809842135E-2"/>
                  <c:y val="-5.871461742709875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az ára; 19%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404-4B3D-B874-DDF189BBE448}"/>
                </c:ext>
              </c:extLst>
            </c:dLbl>
            <c:dLbl>
              <c:idx val="2"/>
              <c:layout>
                <c:manualLayout>
                  <c:x val="9.2276450858194081E-2"/>
                  <c:y val="3.198823838524535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404-4B3D-B874-DDF189BBE448}"/>
                </c:ext>
              </c:extLst>
            </c:dLbl>
            <c:dLbl>
              <c:idx val="3"/>
              <c:layout>
                <c:manualLayout>
                  <c:x val="-1.5044193411107541E-2"/>
                  <c:y val="5.25619855895653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404-4B3D-B874-DDF189BBE448}"/>
                </c:ext>
              </c:extLst>
            </c:dLbl>
            <c:dLbl>
              <c:idx val="4"/>
              <c:layout>
                <c:manualLayout>
                  <c:x val="-3.4009097519676047E-2"/>
                  <c:y val="6.259385687400802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404-4B3D-B874-DDF189BBE448}"/>
                </c:ext>
              </c:extLst>
            </c:dLbl>
            <c:dLbl>
              <c:idx val="5"/>
              <c:layout>
                <c:manualLayout>
                  <c:x val="-0.21035903186407651"/>
                  <c:y val="3.4583654645154262E-2"/>
                </c:manualLayout>
              </c:layout>
              <c:numFmt formatCode="0&quot;%&quot;" sourceLinked="0"/>
              <c:spPr/>
              <c:txPr>
                <a:bodyPr/>
                <a:lstStyle/>
                <a:p>
                  <a:pPr>
                    <a:defRPr sz="900" b="1" u="none"/>
                  </a:pPr>
                  <a:endParaRPr lang="hu-H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404-4B3D-B874-DDF189BBE448}"/>
                </c:ext>
              </c:extLst>
            </c:dLbl>
            <c:dLbl>
              <c:idx val="6"/>
              <c:layout>
                <c:manualLayout>
                  <c:x val="-2.2874595349382049E-2"/>
                  <c:y val="9.9854101291726987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404-4B3D-B874-DDF189BBE448}"/>
                </c:ext>
              </c:extLst>
            </c:dLbl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hu-H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Munka1!$A$2:$A$10</c:f>
              <c:strCache>
                <c:ptCount val="9"/>
                <c:pt idx="0">
                  <c:v>a frissessége</c:v>
                </c:pt>
                <c:pt idx="1">
                  <c:v>az ára</c:v>
                </c:pt>
                <c:pt idx="2">
                  <c:v>magyar származású legyen</c:v>
                </c:pt>
                <c:pt idx="3">
                  <c:v>a kinézete, színe, formája tetszetős legyen</c:v>
                </c:pt>
                <c:pt idx="4">
                  <c:v>kistermelőtől/őstermelőtől származzon</c:v>
                </c:pt>
                <c:pt idx="5">
                  <c:v>nyomon követhető legyen, 
hogy milyen technológiát alkalmazott a termesztő 
(pl. termésnövelőket, növényvédő szereket használt)</c:v>
                </c:pt>
                <c:pt idx="6">
                  <c:v>a lakóhelyemhez közeli településről származzon, ne távolról szállítsák</c:v>
                </c:pt>
                <c:pt idx="7">
                  <c:v>visszakövethető legyen, hogy ki termesztette</c:v>
                </c:pt>
                <c:pt idx="8">
                  <c:v>az Európai Unióból származzon</c:v>
                </c:pt>
              </c:strCache>
            </c:strRef>
          </c:cat>
          <c:val>
            <c:numRef>
              <c:f>Munka1!$B$2:$B$10</c:f>
              <c:numCache>
                <c:formatCode>General</c:formatCode>
                <c:ptCount val="9"/>
                <c:pt idx="0">
                  <c:v>39.800000000000011</c:v>
                </c:pt>
                <c:pt idx="1">
                  <c:v>19.3</c:v>
                </c:pt>
                <c:pt idx="2">
                  <c:v>15</c:v>
                </c:pt>
                <c:pt idx="3">
                  <c:v>7.8</c:v>
                </c:pt>
                <c:pt idx="4">
                  <c:v>7.2</c:v>
                </c:pt>
                <c:pt idx="5">
                  <c:v>4.4000000000000004</c:v>
                </c:pt>
                <c:pt idx="6">
                  <c:v>3.1</c:v>
                </c:pt>
                <c:pt idx="7">
                  <c:v>2.9</c:v>
                </c:pt>
                <c:pt idx="8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404-4B3D-B874-DDF189BBE44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308"/>
      </c:pieChart>
    </c:plotArea>
    <c:plotVisOnly val="1"/>
    <c:dispBlanksAs val="gap"/>
    <c:showDLblsOverMax val="0"/>
  </c:chart>
  <c:txPr>
    <a:bodyPr/>
    <a:lstStyle/>
    <a:p>
      <a:pPr>
        <a:defRPr sz="800"/>
      </a:pPr>
      <a:endParaRPr lang="hu-H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876989346160331"/>
          <c:y val="0.22308148326430224"/>
          <c:w val="0.50141993282713371"/>
          <c:h val="0.72406442748061484"/>
        </c:manualLayout>
      </c:layout>
      <c:barChart>
        <c:barDir val="bar"/>
        <c:grouping val="stacked"/>
        <c:varyColors val="0"/>
        <c:ser>
          <c:idx val="7"/>
          <c:order val="0"/>
          <c:tx>
            <c:strRef>
              <c:f>Sheet1!$B$1</c:f>
              <c:strCache>
                <c:ptCount val="1"/>
                <c:pt idx="0">
                  <c:v>a 3 legfontosabb közé sorolta</c:v>
                </c:pt>
              </c:strCache>
            </c:strRef>
          </c:tx>
          <c:spPr>
            <a:solidFill>
              <a:srgbClr val="00B050"/>
            </a:solidFill>
            <a:ln w="23665">
              <a:noFill/>
            </a:ln>
          </c:spPr>
          <c:invertIfNegative val="0"/>
          <c:dLbls>
            <c:numFmt formatCode="#&quot;%&quot;" sourceLinked="0"/>
            <c:spPr>
              <a:noFill/>
              <a:ln w="23665">
                <a:noFill/>
              </a:ln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 frissessége</c:v>
                </c:pt>
                <c:pt idx="1">
                  <c:v>az ára</c:v>
                </c:pt>
                <c:pt idx="2">
                  <c:v>magyar származású legyen</c:v>
                </c:pt>
                <c:pt idx="3">
                  <c:v>a kinézete, színe, formája tetszetős legyen</c:v>
                </c:pt>
                <c:pt idx="4">
                  <c:v>kistermelőtől/őstermelőtől származzon</c:v>
                </c:pt>
                <c:pt idx="5">
                  <c:v>nyomon követhető legyen, hogy milyen technológiát alkalmazott 
a termesztő (pl. termésnövelőket, növényvédő szereket használt)</c:v>
                </c:pt>
                <c:pt idx="6">
                  <c:v>a lakóhelyemhez közeli településről származzon, ne távolról szállítsák</c:v>
                </c:pt>
                <c:pt idx="7">
                  <c:v>visszakövethető legyen, hogy ki termesztette</c:v>
                </c:pt>
                <c:pt idx="8">
                  <c:v>az Európai Unióból származzon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82.3</c:v>
                </c:pt>
                <c:pt idx="1">
                  <c:v>64.5</c:v>
                </c:pt>
                <c:pt idx="2">
                  <c:v>42.8</c:v>
                </c:pt>
                <c:pt idx="3">
                  <c:v>44.9</c:v>
                </c:pt>
                <c:pt idx="4">
                  <c:v>21.4</c:v>
                </c:pt>
                <c:pt idx="5">
                  <c:v>14.700000000000001</c:v>
                </c:pt>
                <c:pt idx="6">
                  <c:v>12.7</c:v>
                </c:pt>
                <c:pt idx="7">
                  <c:v>12</c:v>
                </c:pt>
                <c:pt idx="8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B9-4D0F-BA6E-6BB00D4B94D5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a középső harmadba sorolta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 frissessége</c:v>
                </c:pt>
                <c:pt idx="1">
                  <c:v>az ára</c:v>
                </c:pt>
                <c:pt idx="2">
                  <c:v>magyar származású legyen</c:v>
                </c:pt>
                <c:pt idx="3">
                  <c:v>a kinézete, színe, formája tetszetős legyen</c:v>
                </c:pt>
                <c:pt idx="4">
                  <c:v>kistermelőtől/őstermelőtől származzon</c:v>
                </c:pt>
                <c:pt idx="5">
                  <c:v>nyomon követhető legyen, hogy milyen technológiát alkalmazott 
a termesztő (pl. termésnövelőket, növényvédő szereket használt)</c:v>
                </c:pt>
                <c:pt idx="6">
                  <c:v>a lakóhelyemhez közeli településről származzon, ne távolról szállítsák</c:v>
                </c:pt>
                <c:pt idx="7">
                  <c:v>visszakövethető legyen, hogy ki termesztette</c:v>
                </c:pt>
                <c:pt idx="8">
                  <c:v>az Európai Unióból származzon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14.1</c:v>
                </c:pt>
                <c:pt idx="1">
                  <c:v>28</c:v>
                </c:pt>
                <c:pt idx="2">
                  <c:v>40.1</c:v>
                </c:pt>
                <c:pt idx="3">
                  <c:v>35.100000000000009</c:v>
                </c:pt>
                <c:pt idx="4">
                  <c:v>42.3</c:v>
                </c:pt>
                <c:pt idx="5">
                  <c:v>37.9</c:v>
                </c:pt>
                <c:pt idx="6">
                  <c:v>41.3</c:v>
                </c:pt>
                <c:pt idx="7">
                  <c:v>36.300000000000004</c:v>
                </c:pt>
                <c:pt idx="8">
                  <c:v>25.2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6B9-4D0F-BA6E-6BB00D4B94D5}"/>
            </c:ext>
          </c:extLst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az utolsó harmadba sorolta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7488679298384273E-3"/>
                  <c:y val="4.9319830221416802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6B9-4D0F-BA6E-6BB00D4B94D5}"/>
                </c:ext>
              </c:extLst>
            </c:dLbl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 frissessége</c:v>
                </c:pt>
                <c:pt idx="1">
                  <c:v>az ára</c:v>
                </c:pt>
                <c:pt idx="2">
                  <c:v>magyar származású legyen</c:v>
                </c:pt>
                <c:pt idx="3">
                  <c:v>a kinézete, színe, formája tetszetős legyen</c:v>
                </c:pt>
                <c:pt idx="4">
                  <c:v>kistermelőtől/őstermelőtől származzon</c:v>
                </c:pt>
                <c:pt idx="5">
                  <c:v>nyomon követhető legyen, hogy milyen technológiát alkalmazott 
a termesztő (pl. termésnövelőket, növényvédő szereket használt)</c:v>
                </c:pt>
                <c:pt idx="6">
                  <c:v>a lakóhelyemhez közeli településről származzon, ne távolról szállítsák</c:v>
                </c:pt>
                <c:pt idx="7">
                  <c:v>visszakövethető legyen, hogy ki termesztette</c:v>
                </c:pt>
                <c:pt idx="8">
                  <c:v>az Európai Unióból származzon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3.7</c:v>
                </c:pt>
                <c:pt idx="1">
                  <c:v>7.3999999999999995</c:v>
                </c:pt>
                <c:pt idx="2">
                  <c:v>17</c:v>
                </c:pt>
                <c:pt idx="3">
                  <c:v>20.100000000000001</c:v>
                </c:pt>
                <c:pt idx="4">
                  <c:v>36.4</c:v>
                </c:pt>
                <c:pt idx="5">
                  <c:v>47.4</c:v>
                </c:pt>
                <c:pt idx="6">
                  <c:v>46.1</c:v>
                </c:pt>
                <c:pt idx="7">
                  <c:v>51.70000000000001</c:v>
                </c:pt>
                <c:pt idx="8">
                  <c:v>70.2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6B9-4D0F-BA6E-6BB00D4B94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43412608"/>
        <c:axId val="143561856"/>
      </c:barChart>
      <c:catAx>
        <c:axId val="14341260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58">
            <a:noFill/>
            <a:prstDash val="solid"/>
          </a:ln>
        </c:spPr>
        <c:txPr>
          <a:bodyPr rot="0" vert="horz"/>
          <a:lstStyle/>
          <a:p>
            <a:pPr>
              <a:defRPr/>
            </a:pPr>
            <a:endParaRPr lang="hu-HU"/>
          </a:p>
        </c:txPr>
        <c:crossAx val="1435618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3561856"/>
        <c:scaling>
          <c:orientation val="minMax"/>
          <c:max val="100"/>
          <c:min val="0"/>
        </c:scaling>
        <c:delete val="1"/>
        <c:axPos val="t"/>
        <c:numFmt formatCode="General" sourceLinked="1"/>
        <c:majorTickMark val="out"/>
        <c:minorTickMark val="none"/>
        <c:tickLblPos val="none"/>
        <c:crossAx val="143412608"/>
        <c:crosses val="autoZero"/>
        <c:crossBetween val="between"/>
        <c:majorUnit val="0.5"/>
        <c:minorUnit val="0.1"/>
      </c:valAx>
      <c:spPr>
        <a:noFill/>
        <a:ln w="23665">
          <a:noFill/>
        </a:ln>
      </c:spPr>
    </c:plotArea>
    <c:legend>
      <c:legendPos val="t"/>
      <c:layout>
        <c:manualLayout>
          <c:xMode val="edge"/>
          <c:yMode val="edge"/>
          <c:x val="0.47165443028084625"/>
          <c:y val="0.15095369755699165"/>
          <c:w val="0.50977727207286638"/>
          <c:h val="6.1907483889677477E-2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+mj-lt"/>
          <a:ea typeface="Trebuchet MS"/>
          <a:cs typeface="Trebuchet MS"/>
        </a:defRPr>
      </a:pPr>
      <a:endParaRPr lang="hu-H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540430838689624"/>
          <c:y val="0.113486595122768"/>
          <c:w val="0.48152363640677776"/>
          <c:h val="0.720401127753468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nagyon fontos, gyakorlatilag elengedhetetlen (5)</c:v>
                </c:pt>
              </c:strCache>
            </c:strRef>
          </c:tx>
          <c:spPr>
            <a:solidFill>
              <a:srgbClr val="00B050"/>
            </a:solidFill>
            <a:ln w="28303">
              <a:noFill/>
            </a:ln>
          </c:spPr>
          <c:invertIfNegative val="0"/>
          <c:dLbls>
            <c:numFmt formatCode="0&quot;%&quot;" sourceLinked="0"/>
            <c:spPr>
              <a:noFill/>
              <a:ln w="28303">
                <a:noFill/>
              </a:ln>
            </c:spPr>
            <c:txPr>
              <a:bodyPr/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</c:f>
              <c:strCache>
                <c:ptCount val="1"/>
                <c:pt idx="0">
                  <c:v>TELJES MINTA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5A-40B0-AB36-A3F89AC21BC5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eléggé fontos (4)</c:v>
                </c:pt>
              </c:strCache>
            </c:strRef>
          </c:tx>
          <c:spPr>
            <a:solidFill>
              <a:srgbClr val="92D050"/>
            </a:solidFill>
            <a:ln w="28303">
              <a:noFill/>
            </a:ln>
          </c:spPr>
          <c:invertIfNegative val="0"/>
          <c:dLbls>
            <c:dLbl>
              <c:idx val="0"/>
              <c:layout>
                <c:manualLayout>
                  <c:x val="1.1097344652468081E-3"/>
                  <c:y val="3.7144813420061999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A5A-40B0-AB36-A3F89AC21BC5}"/>
                </c:ext>
              </c:extLst>
            </c:dLbl>
            <c:dLbl>
              <c:idx val="2"/>
              <c:layout>
                <c:manualLayout>
                  <c:x val="6.0629807019190883E-4"/>
                  <c:y val="-7.027011804076538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A5A-40B0-AB36-A3F89AC21BC5}"/>
                </c:ext>
              </c:extLst>
            </c:dLbl>
            <c:dLbl>
              <c:idx val="3"/>
              <c:layout>
                <c:manualLayout>
                  <c:x val="8.5802468045875584E-4"/>
                  <c:y val="-6.220599849404341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A5A-40B0-AB36-A3F89AC21BC5}"/>
                </c:ext>
              </c:extLst>
            </c:dLbl>
            <c:dLbl>
              <c:idx val="4"/>
              <c:layout>
                <c:manualLayout>
                  <c:x val="4.1173487022416657E-4"/>
                  <c:y val="8.957861640985272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A5A-40B0-AB36-A3F89AC21BC5}"/>
                </c:ext>
              </c:extLst>
            </c:dLbl>
            <c:dLbl>
              <c:idx val="5"/>
              <c:layout>
                <c:manualLayout>
                  <c:x val="-1.7602398460683003E-3"/>
                  <c:y val="-6.5107023588087084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A5A-40B0-AB36-A3F89AC21BC5}"/>
                </c:ext>
              </c:extLst>
            </c:dLbl>
            <c:dLbl>
              <c:idx val="7"/>
              <c:layout>
                <c:manualLayout>
                  <c:x val="3.0019810508664087E-3"/>
                  <c:y val="-3.741515720115135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A5A-40B0-AB36-A3F89AC21BC5}"/>
                </c:ext>
              </c:extLst>
            </c:dLbl>
            <c:numFmt formatCode="0&quot;%&quot;" sourceLinked="0"/>
            <c:spPr>
              <a:noFill/>
              <a:ln w="28303">
                <a:noFill/>
              </a:ln>
            </c:spPr>
            <c:txPr>
              <a:bodyPr/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</c:f>
              <c:strCache>
                <c:ptCount val="1"/>
                <c:pt idx="0">
                  <c:v>TELJES MINTA</c:v>
                </c:pt>
              </c:strCache>
            </c:strRef>
          </c:cat>
          <c:val>
            <c:numRef>
              <c:f>Sheet1!$B$3</c:f>
              <c:numCache>
                <c:formatCode>General</c:formatCode>
                <c:ptCount val="1"/>
                <c:pt idx="0">
                  <c:v>36.6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A5A-40B0-AB36-A3F89AC21BC5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közepesen fontos (3)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</c:f>
              <c:strCache>
                <c:ptCount val="1"/>
                <c:pt idx="0">
                  <c:v>TELJES MINTA</c:v>
                </c:pt>
              </c:strCache>
            </c:strRef>
          </c:cat>
          <c:val>
            <c:numRef>
              <c:f>Sheet1!$B$4</c:f>
              <c:numCache>
                <c:formatCode>General</c:formatCode>
                <c:ptCount val="1"/>
                <c:pt idx="0">
                  <c:v>31.1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A5A-40B0-AB36-A3F89AC21BC5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nem igazán fontos (2)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Lbls>
            <c:numFmt formatCode="#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</c:f>
              <c:strCache>
                <c:ptCount val="1"/>
                <c:pt idx="0">
                  <c:v>TELJES MINTA</c:v>
                </c:pt>
              </c:strCache>
            </c:strRef>
          </c:cat>
          <c:val>
            <c:numRef>
              <c:f>Sheet1!$B$5</c:f>
              <c:numCache>
                <c:formatCode>General</c:formatCode>
                <c:ptCount val="1"/>
                <c:pt idx="0">
                  <c:v>9.3000000000000007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FA5A-40B0-AB36-A3F89AC21BC5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egyáltalán nem fontos (1)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</c:f>
              <c:strCache>
                <c:ptCount val="1"/>
                <c:pt idx="0">
                  <c:v>TELJES MINTA</c:v>
                </c:pt>
              </c:strCache>
            </c:strRef>
          </c:cat>
          <c:val>
            <c:numRef>
              <c:f>Sheet1!$B$6</c:f>
              <c:numCache>
                <c:formatCode>General</c:formatCode>
                <c:ptCount val="1"/>
                <c:pt idx="0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A5A-40B0-AB36-A3F89AC21B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45711104"/>
        <c:axId val="145712640"/>
      </c:barChart>
      <c:catAx>
        <c:axId val="145711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0614">
            <a:noFill/>
          </a:ln>
        </c:spPr>
        <c:txPr>
          <a:bodyPr rot="0" vert="horz"/>
          <a:lstStyle/>
          <a:p>
            <a:pPr>
              <a:defRPr/>
            </a:pPr>
            <a:endParaRPr lang="hu-HU"/>
          </a:p>
        </c:txPr>
        <c:crossAx val="1457126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5712640"/>
        <c:scaling>
          <c:orientation val="minMax"/>
          <c:max val="1"/>
        </c:scaling>
        <c:delete val="1"/>
        <c:axPos val="l"/>
        <c:numFmt formatCode="0%" sourceLinked="1"/>
        <c:majorTickMark val="out"/>
        <c:minorTickMark val="none"/>
        <c:tickLblPos val="none"/>
        <c:crossAx val="145711104"/>
        <c:crosses val="autoZero"/>
        <c:crossBetween val="between"/>
        <c:majorUnit val="0.2"/>
      </c:valAx>
      <c:spPr>
        <a:noFill/>
        <a:ln w="28303">
          <a:noFill/>
        </a:ln>
      </c:spPr>
    </c:plotArea>
    <c:legend>
      <c:legendPos val="l"/>
      <c:layout>
        <c:manualLayout>
          <c:xMode val="edge"/>
          <c:yMode val="edge"/>
          <c:x val="6.4958751863223793E-2"/>
          <c:y val="0.10183249288995501"/>
          <c:w val="0.4650305705527028"/>
          <c:h val="0.72779112524217326"/>
        </c:manualLayout>
      </c:layout>
      <c:overlay val="0"/>
      <c:spPr>
        <a:noFill/>
        <a:ln w="28303">
          <a:noFill/>
        </a:ln>
      </c:spPr>
      <c:txPr>
        <a:bodyPr/>
        <a:lstStyle/>
        <a:p>
          <a:pPr>
            <a:defRPr sz="900"/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chemeClr val="tx1"/>
          </a:solidFill>
          <a:latin typeface="+mj-lt"/>
          <a:ea typeface="Trebuchet MS"/>
          <a:cs typeface="Trebuchet MS"/>
        </a:defRPr>
      </a:pPr>
      <a:endParaRPr lang="hu-H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54043083868964"/>
          <c:y val="0.11348659512276794"/>
          <c:w val="0.48152363640677776"/>
          <c:h val="0.720401127753468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nagyon fontos, gyakorlatilag elengedhetetlen (5)</c:v>
                </c:pt>
              </c:strCache>
            </c:strRef>
          </c:tx>
          <c:spPr>
            <a:solidFill>
              <a:srgbClr val="00B050"/>
            </a:solidFill>
            <a:ln w="28303">
              <a:noFill/>
            </a:ln>
          </c:spPr>
          <c:invertIfNegative val="0"/>
          <c:dLbls>
            <c:numFmt formatCode="0&quot;%&quot;" sourceLinked="0"/>
            <c:spPr>
              <a:noFill/>
              <a:ln w="28303">
                <a:noFill/>
              </a:ln>
            </c:spPr>
            <c:txPr>
              <a:bodyPr/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</c:f>
              <c:strCache>
                <c:ptCount val="1"/>
                <c:pt idx="0">
                  <c:v>TELJES MINTA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6F-4218-AE30-2A1F8229C13F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eléggé fontos (4)</c:v>
                </c:pt>
              </c:strCache>
            </c:strRef>
          </c:tx>
          <c:spPr>
            <a:solidFill>
              <a:srgbClr val="92D050"/>
            </a:solidFill>
            <a:ln w="28303">
              <a:noFill/>
            </a:ln>
          </c:spPr>
          <c:invertIfNegative val="0"/>
          <c:dLbls>
            <c:dLbl>
              <c:idx val="0"/>
              <c:layout>
                <c:manualLayout>
                  <c:x val="1.1097344652468081E-3"/>
                  <c:y val="3.7144813420062021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06F-4218-AE30-2A1F8229C13F}"/>
                </c:ext>
              </c:extLst>
            </c:dLbl>
            <c:dLbl>
              <c:idx val="2"/>
              <c:layout>
                <c:manualLayout>
                  <c:x val="6.0629807019190883E-4"/>
                  <c:y val="-7.027011804076538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06F-4218-AE30-2A1F8229C13F}"/>
                </c:ext>
              </c:extLst>
            </c:dLbl>
            <c:dLbl>
              <c:idx val="3"/>
              <c:layout>
                <c:manualLayout>
                  <c:x val="8.5802468045875649E-4"/>
                  <c:y val="-6.220599849404341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06F-4218-AE30-2A1F8229C13F}"/>
                </c:ext>
              </c:extLst>
            </c:dLbl>
            <c:dLbl>
              <c:idx val="4"/>
              <c:layout>
                <c:manualLayout>
                  <c:x val="4.11734870224167E-4"/>
                  <c:y val="8.957861640985272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06F-4218-AE30-2A1F8229C13F}"/>
                </c:ext>
              </c:extLst>
            </c:dLbl>
            <c:dLbl>
              <c:idx val="5"/>
              <c:layout>
                <c:manualLayout>
                  <c:x val="-1.7602398460683007E-3"/>
                  <c:y val="-6.5107023588087084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06F-4218-AE30-2A1F8229C13F}"/>
                </c:ext>
              </c:extLst>
            </c:dLbl>
            <c:dLbl>
              <c:idx val="7"/>
              <c:layout>
                <c:manualLayout>
                  <c:x val="3.0019810508664113E-3"/>
                  <c:y val="-3.741515720115137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06F-4218-AE30-2A1F8229C13F}"/>
                </c:ext>
              </c:extLst>
            </c:dLbl>
            <c:numFmt formatCode="0&quot;%&quot;" sourceLinked="0"/>
            <c:spPr>
              <a:noFill/>
              <a:ln w="28303">
                <a:noFill/>
              </a:ln>
            </c:spPr>
            <c:txPr>
              <a:bodyPr/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</c:f>
              <c:strCache>
                <c:ptCount val="1"/>
                <c:pt idx="0">
                  <c:v>TELJES MINTA</c:v>
                </c:pt>
              </c:strCache>
            </c:strRef>
          </c:cat>
          <c:val>
            <c:numRef>
              <c:f>Sheet1!$B$3</c:f>
              <c:numCache>
                <c:formatCode>General</c:formatCode>
                <c:ptCount val="1"/>
                <c:pt idx="0">
                  <c:v>36.1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06F-4218-AE30-2A1F8229C13F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közepesen fontos (3)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</c:f>
              <c:strCache>
                <c:ptCount val="1"/>
                <c:pt idx="0">
                  <c:v>TELJES MINTA</c:v>
                </c:pt>
              </c:strCache>
            </c:strRef>
          </c:cat>
          <c:val>
            <c:numRef>
              <c:f>Sheet1!$B$4</c:f>
              <c:numCache>
                <c:formatCode>General</c:formatCode>
                <c:ptCount val="1"/>
                <c:pt idx="0">
                  <c:v>36.4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06F-4218-AE30-2A1F8229C13F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nem igazán fontos (2)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Lbls>
            <c:numFmt formatCode="#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</c:f>
              <c:strCache>
                <c:ptCount val="1"/>
                <c:pt idx="0">
                  <c:v>TELJES MINTA</c:v>
                </c:pt>
              </c:strCache>
            </c:strRef>
          </c:cat>
          <c:val>
            <c:numRef>
              <c:f>Sheet1!$B$5</c:f>
              <c:numCache>
                <c:formatCode>General</c:formatCode>
                <c:ptCount val="1"/>
                <c:pt idx="0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06F-4218-AE30-2A1F8229C13F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egyáltalán nem fontos (1)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</c:f>
              <c:strCache>
                <c:ptCount val="1"/>
                <c:pt idx="0">
                  <c:v>TELJES MINTA</c:v>
                </c:pt>
              </c:strCache>
            </c:strRef>
          </c:cat>
          <c:val>
            <c:numRef>
              <c:f>Sheet1!$B$6</c:f>
              <c:numCache>
                <c:formatCode>General</c:formatCode>
                <c:ptCount val="1"/>
                <c:pt idx="0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06F-4218-AE30-2A1F8229C13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58494720"/>
        <c:axId val="158496256"/>
      </c:barChart>
      <c:catAx>
        <c:axId val="158494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0614">
            <a:noFill/>
          </a:ln>
        </c:spPr>
        <c:txPr>
          <a:bodyPr rot="0" vert="horz"/>
          <a:lstStyle/>
          <a:p>
            <a:pPr>
              <a:defRPr/>
            </a:pPr>
            <a:endParaRPr lang="hu-HU"/>
          </a:p>
        </c:txPr>
        <c:crossAx val="1584962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8496256"/>
        <c:scaling>
          <c:orientation val="minMax"/>
          <c:max val="1"/>
        </c:scaling>
        <c:delete val="1"/>
        <c:axPos val="l"/>
        <c:numFmt formatCode="0%" sourceLinked="1"/>
        <c:majorTickMark val="out"/>
        <c:minorTickMark val="none"/>
        <c:tickLblPos val="none"/>
        <c:crossAx val="158494720"/>
        <c:crosses val="autoZero"/>
        <c:crossBetween val="between"/>
        <c:majorUnit val="0.2"/>
      </c:valAx>
      <c:spPr>
        <a:noFill/>
        <a:ln w="28303">
          <a:noFill/>
        </a:ln>
      </c:spPr>
    </c:plotArea>
    <c:legend>
      <c:legendPos val="l"/>
      <c:layout>
        <c:manualLayout>
          <c:xMode val="edge"/>
          <c:yMode val="edge"/>
          <c:x val="6.4958751863223821E-2"/>
          <c:y val="0.10183249288995501"/>
          <c:w val="0.4650305705527028"/>
          <c:h val="0.72779112524217371"/>
        </c:manualLayout>
      </c:layout>
      <c:overlay val="0"/>
      <c:spPr>
        <a:noFill/>
        <a:ln w="28303">
          <a:noFill/>
        </a:ln>
      </c:spPr>
      <c:txPr>
        <a:bodyPr/>
        <a:lstStyle/>
        <a:p>
          <a:pPr>
            <a:defRPr sz="900"/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chemeClr val="tx1"/>
          </a:solidFill>
          <a:latin typeface="+mj-lt"/>
          <a:ea typeface="Trebuchet MS"/>
          <a:cs typeface="Trebuchet MS"/>
        </a:defRPr>
      </a:pPr>
      <a:endParaRPr lang="hu-H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668861333150117"/>
          <c:y val="0.1368540799368945"/>
          <c:w val="0.46867193947869484"/>
          <c:h val="0.70636926022171387"/>
        </c:manualLayout>
      </c:layout>
      <c:pie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Oszlop1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FF5B5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BB1C-4A60-B745-EC90BF4A5C69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BB1C-4A60-B745-EC90BF4A5C69}"/>
              </c:ext>
            </c:extLst>
          </c:dPt>
          <c:dPt>
            <c:idx val="2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2-BB1C-4A60-B745-EC90BF4A5C69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BB1C-4A60-B745-EC90BF4A5C69}"/>
              </c:ext>
            </c:extLst>
          </c:dPt>
          <c:dPt>
            <c:idx val="4"/>
            <c:bubble3D val="0"/>
            <c:spPr>
              <a:solidFill>
                <a:schemeClr val="bg2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4-BB1C-4A60-B745-EC90BF4A5C69}"/>
              </c:ext>
            </c:extLst>
          </c:dPt>
          <c:dLbls>
            <c:dLbl>
              <c:idx val="0"/>
              <c:layout>
                <c:manualLayout>
                  <c:x val="-1.4144191212856856E-2"/>
                  <c:y val="-7.4354449943194543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B1C-4A60-B745-EC90BF4A5C69}"/>
                </c:ext>
              </c:extLst>
            </c:dLbl>
            <c:dLbl>
              <c:idx val="1"/>
              <c:layout>
                <c:manualLayout>
                  <c:x val="1.3684912508734258E-2"/>
                  <c:y val="5.394360746475E-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B1C-4A60-B745-EC90BF4A5C69}"/>
                </c:ext>
              </c:extLst>
            </c:dLbl>
            <c:dLbl>
              <c:idx val="2"/>
              <c:layout>
                <c:manualLayout>
                  <c:x val="6.1970590588166986E-2"/>
                  <c:y val="2.931807067296985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B1C-4A60-B745-EC90BF4A5C69}"/>
                </c:ext>
              </c:extLst>
            </c:dLbl>
            <c:dLbl>
              <c:idx val="3"/>
              <c:layout>
                <c:manualLayout>
                  <c:x val="-3.7328297019343232E-2"/>
                  <c:y val="-3.2213728679209262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B1C-4A60-B745-EC90BF4A5C69}"/>
                </c:ext>
              </c:extLst>
            </c:dLbl>
            <c:numFmt formatCode="#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>
                    <a:latin typeface="+mj-lt"/>
                  </a:defRPr>
                </a:pPr>
                <a:endParaRPr lang="hu-H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Munka1!$A$2:$A$3</c:f>
              <c:strCache>
                <c:ptCount val="2"/>
                <c:pt idx="0">
                  <c:v>igen, hallottam róla</c:v>
                </c:pt>
                <c:pt idx="1">
                  <c:v>nem hallottam ilyesmiről</c:v>
                </c:pt>
              </c:strCache>
            </c:strRef>
          </c:cat>
          <c:val>
            <c:numRef>
              <c:f>Munka1!$B$2:$B$3</c:f>
              <c:numCache>
                <c:formatCode>General</c:formatCode>
                <c:ptCount val="2"/>
                <c:pt idx="0">
                  <c:v>39.9</c:v>
                </c:pt>
                <c:pt idx="1">
                  <c:v>60.1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B1C-4A60-B745-EC90BF4A5C6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231"/>
      </c:pieChart>
    </c:plotArea>
    <c:plotVisOnly val="1"/>
    <c:dispBlanksAs val="gap"/>
    <c:showDLblsOverMax val="0"/>
  </c:chart>
  <c:txPr>
    <a:bodyPr/>
    <a:lstStyle/>
    <a:p>
      <a:pPr>
        <a:defRPr sz="800"/>
      </a:pPr>
      <a:endParaRPr lang="hu-H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328581326016405"/>
          <c:y val="0.22308148326430224"/>
          <c:w val="0.51690401302857392"/>
          <c:h val="0.72406442748061484"/>
        </c:manualLayout>
      </c:layout>
      <c:barChart>
        <c:barDir val="bar"/>
        <c:grouping val="stacked"/>
        <c:varyColors val="0"/>
        <c:ser>
          <c:idx val="7"/>
          <c:order val="0"/>
          <c:tx>
            <c:strRef>
              <c:f>Sheet1!$B$1</c:f>
              <c:strCache>
                <c:ptCount val="1"/>
                <c:pt idx="0">
                  <c:v>biztosan jellemző a hamisított / illegálisan árusított növényvédő szerekre (4)</c:v>
                </c:pt>
              </c:strCache>
            </c:strRef>
          </c:tx>
          <c:spPr>
            <a:solidFill>
              <a:srgbClr val="00B050"/>
            </a:solidFill>
            <a:ln w="23665">
              <a:noFill/>
            </a:ln>
          </c:spPr>
          <c:invertIfNegative val="0"/>
          <c:dLbls>
            <c:numFmt formatCode="#&quot;%&quot;" sourceLinked="0"/>
            <c:spPr>
              <a:noFill/>
              <a:ln w="23665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A fogyasztók egészségének veszélyeztetése</c:v>
                </c:pt>
                <c:pt idx="1">
                  <c:v>A talaj, és a felszín alatti vizek szennyezése</c:v>
                </c:pt>
                <c:pt idx="2">
                  <c:v>Ismeretlen szermaradék a termésben, ismeretlen koncentrációban</c:v>
                </c:pt>
                <c:pt idx="3">
                  <c:v>A növényvédő szerrel dolgozók egészségének veszélyeztetése</c:v>
                </c:pt>
                <c:pt idx="4">
                  <c:v>A megengedett szermaradék szint túllépése a terményben</c:v>
                </c:pt>
                <c:pt idx="5">
                  <c:v>A kezelt kultúrnövény pusztulása</c:v>
                </c:pt>
                <c:pt idx="6">
                  <c:v>Hatástalanság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57.7</c:v>
                </c:pt>
                <c:pt idx="1">
                  <c:v>51.4</c:v>
                </c:pt>
                <c:pt idx="2">
                  <c:v>51.2</c:v>
                </c:pt>
                <c:pt idx="3">
                  <c:v>50</c:v>
                </c:pt>
                <c:pt idx="4">
                  <c:v>49.5</c:v>
                </c:pt>
                <c:pt idx="5">
                  <c:v>29</c:v>
                </c:pt>
                <c:pt idx="6">
                  <c:v>28.2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1A-4DE8-B48B-1BAF32F72AB9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valószínűleg jellemző a hamisított / illegálisan árusított növényvédő szerekre (3)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A fogyasztók egészségének veszélyeztetése</c:v>
                </c:pt>
                <c:pt idx="1">
                  <c:v>A talaj, és a felszín alatti vizek szennyezése</c:v>
                </c:pt>
                <c:pt idx="2">
                  <c:v>Ismeretlen szermaradék a termésben, ismeretlen koncentrációban</c:v>
                </c:pt>
                <c:pt idx="3">
                  <c:v>A növényvédő szerrel dolgozók egészségének veszélyeztetése</c:v>
                </c:pt>
                <c:pt idx="4">
                  <c:v>A megengedett szermaradék szint túllépése a terményben</c:v>
                </c:pt>
                <c:pt idx="5">
                  <c:v>A kezelt kultúrnövény pusztulása</c:v>
                </c:pt>
                <c:pt idx="6">
                  <c:v>Hatástalanság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34.700000000000003</c:v>
                </c:pt>
                <c:pt idx="1">
                  <c:v>40.4</c:v>
                </c:pt>
                <c:pt idx="2">
                  <c:v>38.800000000000004</c:v>
                </c:pt>
                <c:pt idx="3">
                  <c:v>37.800000000000004</c:v>
                </c:pt>
                <c:pt idx="4">
                  <c:v>42.8</c:v>
                </c:pt>
                <c:pt idx="5">
                  <c:v>48.9</c:v>
                </c:pt>
                <c:pt idx="6">
                  <c:v>54.6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1A-4DE8-B48B-1BAF32F72AB9}"/>
            </c:ext>
          </c:extLst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valószínűleg nem jellemző a hamisított / illegálisan árusított növényvédő szerekre (2)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8.3181210373480322E-4"/>
                  <c:y val="2.4659915110708242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41A-4DE8-B48B-1BAF32F72AB9}"/>
                </c:ext>
              </c:extLst>
            </c:dLbl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A fogyasztók egészségének veszélyeztetése</c:v>
                </c:pt>
                <c:pt idx="1">
                  <c:v>A talaj, és a felszín alatti vizek szennyezése</c:v>
                </c:pt>
                <c:pt idx="2">
                  <c:v>Ismeretlen szermaradék a termésben, ismeretlen koncentrációban</c:v>
                </c:pt>
                <c:pt idx="3">
                  <c:v>A növényvédő szerrel dolgozók egészségének veszélyeztetése</c:v>
                </c:pt>
                <c:pt idx="4">
                  <c:v>A megengedett szermaradék szint túllépése a terményben</c:v>
                </c:pt>
                <c:pt idx="5">
                  <c:v>A kezelt kultúrnövény pusztulása</c:v>
                </c:pt>
                <c:pt idx="6">
                  <c:v>Hatástalanság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5.6</c:v>
                </c:pt>
                <c:pt idx="1">
                  <c:v>5.6</c:v>
                </c:pt>
                <c:pt idx="2">
                  <c:v>8.4</c:v>
                </c:pt>
                <c:pt idx="3">
                  <c:v>10.5</c:v>
                </c:pt>
                <c:pt idx="4">
                  <c:v>6.1</c:v>
                </c:pt>
                <c:pt idx="5">
                  <c:v>19.7</c:v>
                </c:pt>
                <c:pt idx="6">
                  <c:v>14.3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41A-4DE8-B48B-1BAF32F72AB9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biztosan nem jellemző a hamisított / illegálisan árusított növényvédő szerekre (1)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1"/>
              <c:layout>
                <c:manualLayout>
                  <c:x val="4.2149351414409375E-3"/>
                  <c:y val="5.2076837290348673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41A-4DE8-B48B-1BAF32F72AB9}"/>
                </c:ext>
              </c:extLst>
            </c:dLbl>
            <c:dLbl>
              <c:idx val="3"/>
              <c:layout>
                <c:manualLayout>
                  <c:x val="3.4392133518288841E-4"/>
                  <c:y val="2.4659915110708242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41A-4DE8-B48B-1BAF32F72AB9}"/>
                </c:ext>
              </c:extLst>
            </c:dLbl>
            <c:dLbl>
              <c:idx val="6"/>
              <c:layout>
                <c:manualLayout>
                  <c:x val="2.2931475731396742E-4"/>
                  <c:y val="2.4659915110708242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41A-4DE8-B48B-1BAF32F72AB9}"/>
                </c:ext>
              </c:extLst>
            </c:dLbl>
            <c:dLbl>
              <c:idx val="7"/>
              <c:layout>
                <c:manualLayout>
                  <c:x val="2.809956760960633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41A-4DE8-B48B-1BAF32F72AB9}"/>
                </c:ext>
              </c:extLst>
            </c:dLbl>
            <c:dLbl>
              <c:idx val="9"/>
              <c:layout>
                <c:manualLayout>
                  <c:x val="4.214935141440937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41A-4DE8-B48B-1BAF32F72AB9}"/>
                </c:ext>
              </c:extLst>
            </c:dLbl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A fogyasztók egészségének veszélyeztetése</c:v>
                </c:pt>
                <c:pt idx="1">
                  <c:v>A talaj, és a felszín alatti vizek szennyezése</c:v>
                </c:pt>
                <c:pt idx="2">
                  <c:v>Ismeretlen szermaradék a termésben, ismeretlen koncentrációban</c:v>
                </c:pt>
                <c:pt idx="3">
                  <c:v>A növényvédő szerrel dolgozók egészségének veszélyeztetése</c:v>
                </c:pt>
                <c:pt idx="4">
                  <c:v>A megengedett szermaradék szint túllépése a terményben</c:v>
                </c:pt>
                <c:pt idx="5">
                  <c:v>A kezelt kultúrnövény pusztulása</c:v>
                </c:pt>
                <c:pt idx="6">
                  <c:v>Hatástalanság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2</c:v>
                </c:pt>
                <c:pt idx="1">
                  <c:v>2.6</c:v>
                </c:pt>
                <c:pt idx="2">
                  <c:v>1.6</c:v>
                </c:pt>
                <c:pt idx="3">
                  <c:v>1.7</c:v>
                </c:pt>
                <c:pt idx="4">
                  <c:v>1.7</c:v>
                </c:pt>
                <c:pt idx="5">
                  <c:v>2.4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E41A-4DE8-B48B-1BAF32F72A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82752000"/>
        <c:axId val="182753536"/>
      </c:barChart>
      <c:catAx>
        <c:axId val="18275200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58">
            <a:noFill/>
            <a:prstDash val="solid"/>
          </a:ln>
        </c:spPr>
        <c:txPr>
          <a:bodyPr rot="0" vert="horz"/>
          <a:lstStyle/>
          <a:p>
            <a:pPr>
              <a:defRPr b="0"/>
            </a:pPr>
            <a:endParaRPr lang="hu-HU"/>
          </a:p>
        </c:txPr>
        <c:crossAx val="1827535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2753536"/>
        <c:scaling>
          <c:orientation val="minMax"/>
          <c:max val="100"/>
          <c:min val="0"/>
        </c:scaling>
        <c:delete val="1"/>
        <c:axPos val="t"/>
        <c:numFmt formatCode="General" sourceLinked="1"/>
        <c:majorTickMark val="out"/>
        <c:minorTickMark val="none"/>
        <c:tickLblPos val="none"/>
        <c:crossAx val="182752000"/>
        <c:crosses val="autoZero"/>
        <c:crossBetween val="between"/>
        <c:majorUnit val="0.5"/>
        <c:minorUnit val="0.1"/>
      </c:valAx>
      <c:spPr>
        <a:noFill/>
        <a:ln w="23665">
          <a:noFill/>
        </a:ln>
      </c:spPr>
    </c:plotArea>
    <c:legend>
      <c:legendPos val="t"/>
      <c:layout>
        <c:manualLayout>
          <c:xMode val="edge"/>
          <c:yMode val="edge"/>
          <c:x val="0.60714016650653346"/>
          <c:y val="5.6999420985193318E-2"/>
          <c:w val="0.37429155071446468"/>
          <c:h val="0.15586180786302986"/>
        </c:manualLayout>
      </c:layout>
      <c:overlay val="0"/>
      <c:txPr>
        <a:bodyPr/>
        <a:lstStyle/>
        <a:p>
          <a:pPr>
            <a:defRPr sz="700"/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00" b="1" i="0" u="none" strike="noStrike" baseline="0">
          <a:solidFill>
            <a:schemeClr val="tx1"/>
          </a:solidFill>
          <a:latin typeface="+mj-lt"/>
          <a:ea typeface="Trebuchet MS"/>
          <a:cs typeface="Trebuchet MS"/>
        </a:defRPr>
      </a:pPr>
      <a:endParaRPr lang="hu-H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328581326016416"/>
          <c:y val="0.22308148326430224"/>
          <c:w val="0.47819381252497495"/>
          <c:h val="0.72406442748061484"/>
        </c:manualLayout>
      </c:layout>
      <c:barChart>
        <c:barDir val="bar"/>
        <c:grouping val="stacked"/>
        <c:varyColors val="0"/>
        <c:ser>
          <c:idx val="7"/>
          <c:order val="0"/>
          <c:tx>
            <c:strRef>
              <c:f>Sheet1!$B$1</c:f>
              <c:strCache>
                <c:ptCount val="1"/>
                <c:pt idx="0">
                  <c:v>biztosan jellemző a hamisított / illegálisan árusított növényvédő szerekre (4)</c:v>
                </c:pt>
              </c:strCache>
            </c:strRef>
          </c:tx>
          <c:spPr>
            <a:solidFill>
              <a:srgbClr val="00B050"/>
            </a:solidFill>
            <a:ln w="23665">
              <a:noFill/>
            </a:ln>
          </c:spPr>
          <c:invertIfNegative val="0"/>
          <c:dLbls>
            <c:numFmt formatCode="#&quot;%&quot;" sourceLinked="0"/>
            <c:spPr>
              <a:noFill/>
              <a:ln w="23665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A fogyasztók egészségének veszélyeztetése</c:v>
                </c:pt>
                <c:pt idx="1">
                  <c:v>A talaj, és a felszín alatti vizek szennyezése</c:v>
                </c:pt>
                <c:pt idx="2">
                  <c:v>Ismeretlen szermaradék a termésben, ismeretlen koncentrációban</c:v>
                </c:pt>
                <c:pt idx="3">
                  <c:v>A növényvédő szerrel dolgozók egészségének veszélyeztetése</c:v>
                </c:pt>
                <c:pt idx="4">
                  <c:v>A megengedett szermaradék szint túllépése a terményben</c:v>
                </c:pt>
                <c:pt idx="5">
                  <c:v>A kezelt kultúrnövény pusztulása</c:v>
                </c:pt>
                <c:pt idx="6">
                  <c:v>Hatástalanság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57.7</c:v>
                </c:pt>
                <c:pt idx="1">
                  <c:v>51.4</c:v>
                </c:pt>
                <c:pt idx="2">
                  <c:v>51.2</c:v>
                </c:pt>
                <c:pt idx="3">
                  <c:v>50</c:v>
                </c:pt>
                <c:pt idx="4">
                  <c:v>49.5</c:v>
                </c:pt>
                <c:pt idx="5">
                  <c:v>29</c:v>
                </c:pt>
                <c:pt idx="6">
                  <c:v>28.2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A0-4343-9AB1-CFB5210264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82941952"/>
        <c:axId val="182964224"/>
      </c:barChart>
      <c:catAx>
        <c:axId val="18294195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58">
            <a:noFill/>
            <a:prstDash val="solid"/>
          </a:ln>
        </c:spPr>
        <c:txPr>
          <a:bodyPr rot="0" vert="horz"/>
          <a:lstStyle/>
          <a:p>
            <a:pPr>
              <a:defRPr b="0"/>
            </a:pPr>
            <a:endParaRPr lang="hu-HU"/>
          </a:p>
        </c:txPr>
        <c:crossAx val="1829642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2964224"/>
        <c:scaling>
          <c:orientation val="minMax"/>
          <c:max val="100"/>
          <c:min val="0"/>
        </c:scaling>
        <c:delete val="1"/>
        <c:axPos val="t"/>
        <c:numFmt formatCode="General" sourceLinked="1"/>
        <c:majorTickMark val="out"/>
        <c:minorTickMark val="none"/>
        <c:tickLblPos val="none"/>
        <c:crossAx val="182941952"/>
        <c:crosses val="autoZero"/>
        <c:crossBetween val="between"/>
        <c:majorUnit val="0.5"/>
        <c:minorUnit val="0.1"/>
      </c:valAx>
      <c:spPr>
        <a:noFill/>
        <a:ln w="23665">
          <a:noFill/>
        </a:ln>
      </c:spPr>
    </c:plotArea>
    <c:legend>
      <c:legendPos val="t"/>
      <c:layout>
        <c:manualLayout>
          <c:xMode val="edge"/>
          <c:yMode val="edge"/>
          <c:x val="0.14906944287332255"/>
          <c:y val="9.7909529318500707E-2"/>
          <c:w val="0.30848422945415488"/>
          <c:h val="6.5039293108737434E-2"/>
        </c:manualLayout>
      </c:layout>
      <c:overlay val="0"/>
      <c:txPr>
        <a:bodyPr/>
        <a:lstStyle/>
        <a:p>
          <a:pPr>
            <a:defRPr sz="700"/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00" b="1" i="0" u="none" strike="noStrike" baseline="0">
          <a:solidFill>
            <a:schemeClr val="tx1"/>
          </a:solidFill>
          <a:latin typeface="+mj-lt"/>
          <a:ea typeface="Trebuchet MS"/>
          <a:cs typeface="Trebuchet MS"/>
        </a:defRPr>
      </a:pPr>
      <a:endParaRPr lang="hu-H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A37662-4373-44AC-901B-585AA566F4FF}" type="datetimeFigureOut">
              <a:rPr lang="hu-HU" smtClean="0"/>
              <a:pPr/>
              <a:t>2019.03.20.</a:t>
            </a:fld>
            <a:endParaRPr lang="hu-HU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 dirty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8C1F7F-932E-4629-8D3E-11AF39549675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425D-5B29-4631-94D0-019545B3A8CC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2019.03.20.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87E5-2C4E-445F-895B-3E099F6A4A2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425D-5B29-4631-94D0-019545B3A8CC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2019.03.20.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87E5-2C4E-445F-895B-3E099F6A4A2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425D-5B29-4631-94D0-019545B3A8CC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2019.03.20.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87E5-2C4E-445F-895B-3E099F6A4A2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425D-5B29-4631-94D0-019545B3A8CC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2019.03.20.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87E5-2C4E-445F-895B-3E099F6A4A2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425D-5B29-4631-94D0-019545B3A8CC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2019.03.20.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87E5-2C4E-445F-895B-3E099F6A4A2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425D-5B29-4631-94D0-019545B3A8CC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2019.03.20.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87E5-2C4E-445F-895B-3E099F6A4A2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425D-5B29-4631-94D0-019545B3A8CC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2019.03.20.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87E5-2C4E-445F-895B-3E099F6A4A2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425D-5B29-4631-94D0-019545B3A8CC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2019.03.20.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87E5-2C4E-445F-895B-3E099F6A4A2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8643430" y="4865993"/>
            <a:ext cx="477416" cy="273844"/>
          </a:xfrm>
        </p:spPr>
        <p:txBody>
          <a:bodyPr/>
          <a:lstStyle>
            <a:lvl1pPr>
              <a:defRPr sz="1000">
                <a:latin typeface="+mj-lt"/>
              </a:defRPr>
            </a:lvl1pPr>
          </a:lstStyle>
          <a:p>
            <a:fld id="{D4FE87E5-2C4E-445F-895B-3E099F6A4A2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9" descr="logo-ok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2" y="4916659"/>
            <a:ext cx="778986" cy="175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6" name="Picture 2" descr="KÃ©ptalÃ¡lat a kÃ¶vetkezÅre: âhamisÃ­tÃ¡s elleni nemzeti testÃ¼let logoâ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96817" y="112541"/>
            <a:ext cx="655743" cy="5556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6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6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425D-5B29-4631-94D0-019545B3A8CC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2019.03.20.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87E5-2C4E-445F-895B-3E099F6A4A2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425D-5B29-4631-94D0-019545B3A8CC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2019.03.20.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87E5-2C4E-445F-895B-3E099F6A4A2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7425D-5B29-4631-94D0-019545B3A8CC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2019.03.20.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E87E5-2C4E-445F-895B-3E099F6A4A2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zövegdoboz 7"/>
          <p:cNvSpPr txBox="1"/>
          <p:nvPr/>
        </p:nvSpPr>
        <p:spPr>
          <a:xfrm>
            <a:off x="1956021" y="1383549"/>
            <a:ext cx="69891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u-HU" sz="3200" dirty="0" smtClean="0">
                <a:solidFill>
                  <a:schemeClr val="accent5"/>
                </a:solidFill>
              </a:rPr>
              <a:t>Növényvédő szerek eredetiségével kapcsolatos ismeretek, attitűdök </a:t>
            </a:r>
          </a:p>
          <a:p>
            <a:pPr lvl="0"/>
            <a:endParaRPr lang="hu-HU" sz="2000" dirty="0" smtClean="0">
              <a:solidFill>
                <a:schemeClr val="accent5"/>
              </a:solidFill>
            </a:endParaRPr>
          </a:p>
          <a:p>
            <a:pPr lvl="0"/>
            <a:r>
              <a:rPr lang="hu-HU" sz="2000" dirty="0" smtClean="0">
                <a:solidFill>
                  <a:schemeClr val="accent5"/>
                </a:solidFill>
              </a:rPr>
              <a:t>Kiegészítő felmérés a lakosság körében</a:t>
            </a:r>
          </a:p>
          <a:p>
            <a:pPr lvl="0"/>
            <a:endParaRPr lang="hu-HU" sz="2000" dirty="0" smtClean="0">
              <a:solidFill>
                <a:schemeClr val="accent5"/>
              </a:solidFill>
            </a:endParaRPr>
          </a:p>
          <a:p>
            <a:pPr lvl="0"/>
            <a:r>
              <a:rPr lang="hu-HU" sz="1600" i="1" dirty="0" smtClean="0">
                <a:solidFill>
                  <a:schemeClr val="accent5"/>
                </a:solidFill>
              </a:rPr>
              <a:t>Készült a Hamisítás Elleni Nemzeti Testület megbízásából</a:t>
            </a:r>
          </a:p>
        </p:txBody>
      </p:sp>
      <p:pic>
        <p:nvPicPr>
          <p:cNvPr id="4" name="Picture 2" descr="KÃ©ptalÃ¡lat a kÃ¶vetkezÅre: âhamisÃ­tÃ¡s elleni nemzeti testÃ¼let logoâ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2327" y="4047172"/>
            <a:ext cx="1013793" cy="859082"/>
          </a:xfrm>
          <a:prstGeom prst="rect">
            <a:avLst/>
          </a:prstGeom>
          <a:noFill/>
        </p:spPr>
      </p:pic>
      <p:pic>
        <p:nvPicPr>
          <p:cNvPr id="5" name="Picture 9" descr="logo-o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84540" y="4664804"/>
            <a:ext cx="1085275" cy="244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1"/>
          <p:cNvSpPr>
            <a:spLocks noGrp="1"/>
          </p:cNvSpPr>
          <p:nvPr>
            <p:ph type="sldNum" sz="quarter" idx="12"/>
          </p:nvPr>
        </p:nvSpPr>
        <p:spPr>
          <a:xfrm>
            <a:off x="8643430" y="4865993"/>
            <a:ext cx="477416" cy="273844"/>
          </a:xfrm>
        </p:spPr>
        <p:txBody>
          <a:bodyPr/>
          <a:lstStyle/>
          <a:p>
            <a:fld id="{D4FE87E5-2C4E-445F-895B-3E099F6A4A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255541" y="142108"/>
            <a:ext cx="810128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hu-H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Hamisított vagy illegálisan árusított növényvédő szerek veszélyei </a:t>
            </a:r>
          </a:p>
          <a:p>
            <a:pPr>
              <a:spcBef>
                <a:spcPct val="0"/>
              </a:spcBef>
              <a:defRPr/>
            </a:pPr>
            <a:r>
              <a:rPr lang="hu-H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(spontán említések)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225074" y="862506"/>
            <a:ext cx="4269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700" b="1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(Q5a) Ön szerint milyen veszélyekkel járhat a hamisított, vagy illegálisan árusított növényvédő szerek használata? Kérem, soroljon fel mindent, amit Ön kockázatosnak érez ezzel kapcsolatban. NYITOTT KÉRDÉS </a:t>
            </a:r>
          </a:p>
        </p:txBody>
      </p:sp>
      <p:graphicFrame>
        <p:nvGraphicFramePr>
          <p:cNvPr id="13" name="Táblázat 12"/>
          <p:cNvGraphicFramePr>
            <a:graphicFrameLocks noGrp="1"/>
          </p:cNvGraphicFramePr>
          <p:nvPr/>
        </p:nvGraphicFramePr>
        <p:xfrm>
          <a:off x="312741" y="1355110"/>
          <a:ext cx="3957110" cy="2576830"/>
        </p:xfrm>
        <a:graphic>
          <a:graphicData uri="http://schemas.openxmlformats.org/drawingml/2006/table">
            <a:tbl>
              <a:tblPr>
                <a:tableStyleId>{1FECB4D8-DB02-4DC6-A0A2-4F2EBAE1DC90}</a:tableStyleId>
              </a:tblPr>
              <a:tblGrid>
                <a:gridCol w="33757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1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99">
                <a:tc>
                  <a:txBody>
                    <a:bodyPr/>
                    <a:lstStyle/>
                    <a:p>
                      <a:pPr algn="l" fontAlgn="b"/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Említések aránya: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EGÉSZSÉG VESZÉLYEZTETÉSE</a:t>
                      </a:r>
                      <a:endParaRPr lang="hu-HU" sz="9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72%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hu-HU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Mérgező / mérgezést </a:t>
                      </a:r>
                      <a:r>
                        <a:rPr lang="hu-HU" sz="9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okoz</a:t>
                      </a:r>
                      <a:endParaRPr lang="hu-HU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0800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39%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hu-HU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Ártalmas / egészségre ártalmas / </a:t>
                      </a:r>
                      <a:r>
                        <a:rPr lang="hu-HU" sz="9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egészségkárosító</a:t>
                      </a:r>
                      <a:endParaRPr lang="hu-HU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0800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24%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hu-HU" sz="9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Betegséget okoz / megbetegít / </a:t>
                      </a:r>
                      <a:r>
                        <a:rPr lang="hu-HU" sz="9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rákkeltő</a:t>
                      </a:r>
                      <a:endParaRPr lang="hu-HU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0800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18%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hu-HU" sz="9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Allergiát /</a:t>
                      </a:r>
                      <a:r>
                        <a:rPr lang="hu-HU" sz="900" b="0" i="0" u="none" strike="noStrike" kern="1200" baseline="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 allergiás reakciót </a:t>
                      </a:r>
                      <a:r>
                        <a:rPr lang="hu-HU" sz="9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okoz</a:t>
                      </a:r>
                      <a:endParaRPr lang="hu-HU" sz="9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0800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3%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algn="l" fontAlgn="b"/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KÖRNYEZETSZENNYEZÉS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18%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Környezetszennyező / fokozott környezeti kockázatot </a:t>
                      </a:r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jelent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10800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10%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Károsítja a növényzetet </a:t>
                      </a:r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/ </a:t>
                      </a:r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növényeket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10800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5%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Károsítja az állatokat</a:t>
                      </a:r>
                      <a:r>
                        <a:rPr lang="hu-HU" sz="900" b="0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/</a:t>
                      </a:r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 állati szervezeteket / méhpusztulást okoz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10800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5%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algn="l" fontAlgn="b"/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KISZÁMÍTHATATLANSÁG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13%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Nem ismert a hatóanyag / </a:t>
                      </a:r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összetétel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10800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7%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Szermaradványok</a:t>
                      </a:r>
                      <a:r>
                        <a:rPr lang="hu-HU" sz="900" b="0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 a növényben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10800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</a:t>
                      </a:r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%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Lebomlása (várakozási idő) </a:t>
                      </a:r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nem ismert / nem </a:t>
                      </a:r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kiszámítható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10800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%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Nem ismert a hatása </a:t>
                      </a:r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(a növényekre </a:t>
                      </a:r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/ környezetre / </a:t>
                      </a:r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emberekre)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10800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%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18" name="Táblázat 17"/>
          <p:cNvGraphicFramePr>
            <a:graphicFrameLocks noGrp="1"/>
          </p:cNvGraphicFramePr>
          <p:nvPr/>
        </p:nvGraphicFramePr>
        <p:xfrm>
          <a:off x="4749569" y="1355110"/>
          <a:ext cx="4227454" cy="1859280"/>
        </p:xfrm>
        <a:graphic>
          <a:graphicData uri="http://schemas.openxmlformats.org/drawingml/2006/table">
            <a:tbl>
              <a:tblPr>
                <a:tableStyleId>{1FECB4D8-DB02-4DC6-A0A2-4F2EBAE1DC90}</a:tableStyleId>
              </a:tblPr>
              <a:tblGrid>
                <a:gridCol w="36064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99">
                <a:tc>
                  <a:txBody>
                    <a:bodyPr/>
                    <a:lstStyle/>
                    <a:p>
                      <a:pPr algn="l" fontAlgn="b"/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9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Említések aránya: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GAZDASÁGI KÁR:</a:t>
                      </a:r>
                      <a:r>
                        <a:rPr lang="hu-HU" sz="900" b="1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MINŐSÉGROMLÁS / </a:t>
                      </a:r>
                      <a:r>
                        <a:rPr lang="hu-HU" sz="9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HATÁSTALANSÁG / TERMÉSKIESÉS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11%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Minőségromlás / rosszabb minőségű / ízű lesz a termés</a:t>
                      </a:r>
                    </a:p>
                  </a:txBody>
                  <a:tcPr marL="10800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7%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Hatástalanság </a:t>
                      </a:r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(a hiányzó </a:t>
                      </a:r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vagy alacsony </a:t>
                      </a:r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hatóanyag tartalom miatt)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10800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4%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Terméskiesés / veszteséges lesz a termelés / gazdasági veszteség</a:t>
                      </a:r>
                    </a:p>
                  </a:txBody>
                  <a:tcPr marL="10800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2%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algn="l" fontAlgn="b"/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EGYÉB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4</a:t>
                      </a:r>
                      <a:r>
                        <a:rPr lang="hu-HU" sz="9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%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Ellenőrzés / felügyelet hiánya</a:t>
                      </a:r>
                    </a:p>
                  </a:txBody>
                  <a:tcPr marL="10800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%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Már kivont / tiltott hatóanyagok használata</a:t>
                      </a:r>
                    </a:p>
                  </a:txBody>
                  <a:tcPr marL="10800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%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Feketekereskedelem támogatása</a:t>
                      </a:r>
                    </a:p>
                  </a:txBody>
                  <a:tcPr marL="10800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%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algn="l" fontAlgn="b"/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499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Nem tudja / Nem válaszol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9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20%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9" name="Szövegdoboz 8"/>
          <p:cNvSpPr txBox="1"/>
          <p:nvPr/>
        </p:nvSpPr>
        <p:spPr>
          <a:xfrm>
            <a:off x="2933113" y="4928056"/>
            <a:ext cx="18500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800" i="1" dirty="0" smtClean="0">
                <a:latin typeface="+mj-lt"/>
              </a:rPr>
              <a:t>Bázis: teljes minta (n=500)</a:t>
            </a:r>
            <a:endParaRPr lang="en-GB" sz="800" i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1"/>
          <p:cNvSpPr>
            <a:spLocks noGrp="1"/>
          </p:cNvSpPr>
          <p:nvPr>
            <p:ph type="sldNum" sz="quarter" idx="12"/>
          </p:nvPr>
        </p:nvSpPr>
        <p:spPr>
          <a:xfrm>
            <a:off x="8643430" y="4865993"/>
            <a:ext cx="477416" cy="273844"/>
          </a:xfrm>
        </p:spPr>
        <p:txBody>
          <a:bodyPr/>
          <a:lstStyle/>
          <a:p>
            <a:fld id="{D4FE87E5-2C4E-445F-895B-3E099F6A4A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255541" y="142108"/>
            <a:ext cx="810128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hu-H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Hamisított vagy illegálisan árusított növényvédő szerek veszélyei </a:t>
            </a:r>
          </a:p>
          <a:p>
            <a:pPr>
              <a:spcBef>
                <a:spcPct val="0"/>
              </a:spcBef>
              <a:defRPr/>
            </a:pPr>
            <a:r>
              <a:rPr lang="hu-H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(skálás értékelés)</a:t>
            </a:r>
            <a:endParaRPr lang="en-US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261160" y="942016"/>
            <a:ext cx="38099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700" b="1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(Q5b) A következőkben felsorolunk néhány kockázatot, ami a hamisított, vagy illegálisan árusított növényvédő szerek használatához kapcsolódhat. Ön szerint mennyire jellemzőek ezek a hamisított, vagy illegálisan árusított növényvédő szerekre, mennyire fordulnak elő a használatuk esetén? Kérem, mindegyik kockázat esetében értékelje a valószínűséget a skála segítségével.</a:t>
            </a:r>
          </a:p>
        </p:txBody>
      </p:sp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-1239056" y="914401"/>
          <a:ext cx="9842367" cy="4055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Szövegdoboz 18"/>
          <p:cNvSpPr txBox="1"/>
          <p:nvPr/>
        </p:nvSpPr>
        <p:spPr>
          <a:xfrm>
            <a:off x="2933113" y="4928056"/>
            <a:ext cx="18500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800" i="1" dirty="0" smtClean="0">
                <a:latin typeface="+mj-lt"/>
              </a:rPr>
              <a:t>Bázis: teljes minta (n=500)</a:t>
            </a:r>
            <a:endParaRPr lang="en-GB" sz="800" i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1"/>
          <p:cNvSpPr>
            <a:spLocks noGrp="1"/>
          </p:cNvSpPr>
          <p:nvPr>
            <p:ph type="sldNum" sz="quarter" idx="12"/>
          </p:nvPr>
        </p:nvSpPr>
        <p:spPr>
          <a:xfrm>
            <a:off x="8643430" y="4865993"/>
            <a:ext cx="477416" cy="273844"/>
          </a:xfrm>
        </p:spPr>
        <p:txBody>
          <a:bodyPr/>
          <a:lstStyle/>
          <a:p>
            <a:fld id="{D4FE87E5-2C4E-445F-895B-3E099F6A4A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255541" y="142108"/>
            <a:ext cx="810128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hu-H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Hamisított vagy illegálisan árusított növényvédő szerek veszélyei </a:t>
            </a:r>
          </a:p>
          <a:p>
            <a:pPr>
              <a:spcBef>
                <a:spcPct val="0"/>
              </a:spcBef>
              <a:defRPr/>
            </a:pPr>
            <a:r>
              <a:rPr lang="hu-H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Lakosság vs. gazdálkodók </a:t>
            </a:r>
            <a:r>
              <a:rPr lang="hu-HU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(skálás értékelés, 4-fokú skálán a top1 skálaérték)</a:t>
            </a:r>
            <a:endParaRPr lang="en-US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261160" y="942016"/>
            <a:ext cx="38099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700" b="1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(Q5b) A következőkben felsorolunk néhány kockázatot, ami a hamisított, vagy illegálisan árusított növényvédő szerek használatához kapcsolódhat. Ön szerint mennyire jellemzőek ezek a hamisított, vagy illegálisan árusított növényvédő szerekre, mennyire fordulnak elő a használatuk esetén? Kérem, mindegyik kockázat esetében értékelje a valószínűséget a skála segítségével.</a:t>
            </a:r>
          </a:p>
        </p:txBody>
      </p:sp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-1135693" y="1168841"/>
          <a:ext cx="9556157" cy="3800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Szövegdoboz 18"/>
          <p:cNvSpPr txBox="1"/>
          <p:nvPr/>
        </p:nvSpPr>
        <p:spPr>
          <a:xfrm>
            <a:off x="4239234" y="1744379"/>
            <a:ext cx="7489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0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LAKOSSÁG</a:t>
            </a:r>
            <a:endParaRPr lang="hu-HU" sz="10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1806251" y="1168841"/>
          <a:ext cx="9556157" cy="3800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Szövegdoboz 20"/>
          <p:cNvSpPr txBox="1"/>
          <p:nvPr/>
        </p:nvSpPr>
        <p:spPr>
          <a:xfrm>
            <a:off x="6847236" y="1744379"/>
            <a:ext cx="10070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0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GAZDÁLKODÓK</a:t>
            </a:r>
            <a:endParaRPr lang="hu-HU" sz="10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23" name="Egyenes összekötő nyíllal 22"/>
          <p:cNvCxnSpPr/>
          <p:nvPr/>
        </p:nvCxnSpPr>
        <p:spPr>
          <a:xfrm>
            <a:off x="4731027" y="4572000"/>
            <a:ext cx="1375575" cy="0"/>
          </a:xfrm>
          <a:prstGeom prst="straightConnector1">
            <a:avLst/>
          </a:prstGeom>
          <a:ln>
            <a:solidFill>
              <a:srgbClr val="FF5B5B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nyíllal 23"/>
          <p:cNvCxnSpPr/>
          <p:nvPr/>
        </p:nvCxnSpPr>
        <p:spPr>
          <a:xfrm>
            <a:off x="5621570" y="3792772"/>
            <a:ext cx="532739" cy="0"/>
          </a:xfrm>
          <a:prstGeom prst="straightConnector1">
            <a:avLst/>
          </a:prstGeom>
          <a:ln>
            <a:solidFill>
              <a:srgbClr val="FF5B5B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zövegdoboz 29"/>
          <p:cNvSpPr txBox="1"/>
          <p:nvPr/>
        </p:nvSpPr>
        <p:spPr>
          <a:xfrm>
            <a:off x="2933113" y="4928056"/>
            <a:ext cx="18500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800" i="1" dirty="0" smtClean="0">
                <a:latin typeface="+mj-lt"/>
              </a:rPr>
              <a:t>Bázis: teljes minta (n=500)</a:t>
            </a:r>
            <a:endParaRPr lang="en-GB" sz="800" i="1" dirty="0">
              <a:latin typeface="+mj-lt"/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6256762" y="4928056"/>
            <a:ext cx="18500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800" i="1" dirty="0" smtClean="0">
                <a:latin typeface="+mj-lt"/>
              </a:rPr>
              <a:t>Bázis: teljes minta (n=513)</a:t>
            </a:r>
            <a:endParaRPr lang="en-GB" sz="800" i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zövegdoboz 7"/>
          <p:cNvSpPr txBox="1"/>
          <p:nvPr/>
        </p:nvSpPr>
        <p:spPr>
          <a:xfrm>
            <a:off x="1288111" y="2719346"/>
            <a:ext cx="75934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chemeClr val="accent5"/>
                </a:solidFill>
              </a:rPr>
              <a:t>A felmérés főbb tanulságai</a:t>
            </a:r>
            <a:endParaRPr lang="hu-HU" sz="3200" dirty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1"/>
          <p:cNvSpPr>
            <a:spLocks noGrp="1"/>
          </p:cNvSpPr>
          <p:nvPr>
            <p:ph type="sldNum" sz="quarter" idx="12"/>
          </p:nvPr>
        </p:nvSpPr>
        <p:spPr>
          <a:xfrm>
            <a:off x="8643430" y="4865993"/>
            <a:ext cx="477416" cy="273844"/>
          </a:xfrm>
        </p:spPr>
        <p:txBody>
          <a:bodyPr/>
          <a:lstStyle/>
          <a:p>
            <a:fld id="{D4FE87E5-2C4E-445F-895B-3E099F6A4A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55541" y="142108"/>
            <a:ext cx="810128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hu-H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felmérés főbb tanulságai (1)</a:t>
            </a:r>
            <a:endParaRPr kumimoji="0" lang="hu-HU" sz="1800" b="0" i="0" u="none" strike="noStrike" kern="1200" cap="none" spc="0" normalizeH="0" baseline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églalap 12"/>
          <p:cNvSpPr/>
          <p:nvPr/>
        </p:nvSpPr>
        <p:spPr>
          <a:xfrm>
            <a:off x="246183" y="1013573"/>
            <a:ext cx="8142444" cy="358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hu-HU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laikus fogyasztók jelentős hányada érti a növényvédő szerek szerepét a növénytermesztés mennyiségi aspektusa szempontjából: 10-ből 5 kifejezetten fontosnak tartja e szerek használatát az elegendő mennyiségű termény biztosításához – ez az arány magasabb a férfiak és a felsőfokú végzettségűek körében, valamint a 18-45 év közötti korosztályban.</a:t>
            </a:r>
          </a:p>
          <a:p>
            <a:pPr marL="182563" indent="-182563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hu-HU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megfelelő minőségű termény eléréséhez is hozzávetőlegesen a célcsoport fele társít növényvédőszer-használatot, ugyanakkor az életkor előrehaladtával valamelyest növekszik azok aránya, akik szerint ilyen beavatkozás nem elengedhetetlen a jó minőség biztosításához, és ezzel az állásponttal a falusi környezetben élők körében is valamelyest nagyobb arányban találkozunk.</a:t>
            </a:r>
          </a:p>
          <a:p>
            <a:pPr marL="182563" indent="-182563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hu-HU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Az illegális növényvédőszer-kereskedelem, növényvédőszer-hamisítás mint jelenség ismerősen cseng a laikus fogyasztók 40%-a számára – kiemelten a férfiak, felsőfokú végzettségűek, továbbá a friss terményeket, alapanyagokat leggyakrabban piacon beszerzők körében.</a:t>
            </a:r>
          </a:p>
          <a:p>
            <a:pPr marL="182563" indent="-182563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hu-HU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jelenséghez spontán, segítség nélkül elsősorban a fogyasztó egészségének veszélyeztetését társítja a laikus célcsoport, sok esetben a kifejezetten erős, „mérgezés” megfogalmazást használva.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1"/>
          <p:cNvSpPr>
            <a:spLocks noGrp="1"/>
          </p:cNvSpPr>
          <p:nvPr>
            <p:ph type="sldNum" sz="quarter" idx="12"/>
          </p:nvPr>
        </p:nvSpPr>
        <p:spPr>
          <a:xfrm>
            <a:off x="8643430" y="4865993"/>
            <a:ext cx="477416" cy="273844"/>
          </a:xfrm>
        </p:spPr>
        <p:txBody>
          <a:bodyPr/>
          <a:lstStyle/>
          <a:p>
            <a:fld id="{D4FE87E5-2C4E-445F-895B-3E099F6A4A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55541" y="142108"/>
            <a:ext cx="810128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hu-H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felmérés főbb tanulságai (2)</a:t>
            </a:r>
            <a:endParaRPr kumimoji="0" lang="hu-HU" sz="1800" b="0" i="0" u="none" strike="noStrike" kern="1200" cap="none" spc="0" normalizeH="0" baseline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églalap 12"/>
          <p:cNvSpPr/>
          <p:nvPr/>
        </p:nvSpPr>
        <p:spPr>
          <a:xfrm>
            <a:off x="246183" y="1013573"/>
            <a:ext cx="8317372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hu-HU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használat lehetséges kockázatait listán felkínálva és segítetten értékelve, szintén a fogyasztók egészségére irányuló veszély a legjellemzőbb asszociáció. Szintén jelentős súlyt kap a környezetszennyezés kockázata, valamint a hatóanyagokkal dolgozók egészségének veszélyeztetése – míg a kezelt növény pusztulása vagy a kezelés hatástalansága a laikusok körében kevésbé ismert kockázatok. </a:t>
            </a:r>
          </a:p>
          <a:p>
            <a:pPr marL="625475" lvl="1" indent="-168275">
              <a:spcBef>
                <a:spcPts val="1200"/>
              </a:spcBef>
              <a:spcAft>
                <a:spcPts val="600"/>
              </a:spcAft>
              <a:buFont typeface="Calibri" pitchFamily="34" charset="0"/>
              <a:buChar char="&gt;"/>
            </a:pPr>
            <a:r>
              <a:rPr lang="hu-HU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szakértői, gazdálkodó célcsoport válaszaival összehasonlítva, szembetűnő különbség látható a hatástalanság kockázatának megítélésében: a laikus célcsoport kisebb arányban társítja egyértelmű veszélyként. </a:t>
            </a:r>
          </a:p>
          <a:p>
            <a:pPr marL="625475" lvl="1" indent="-168275">
              <a:spcBef>
                <a:spcPts val="1200"/>
              </a:spcBef>
              <a:spcAft>
                <a:spcPts val="600"/>
              </a:spcAft>
              <a:buFont typeface="Calibri" pitchFamily="34" charset="0"/>
              <a:buChar char="&gt;"/>
            </a:pPr>
            <a:r>
              <a:rPr lang="hu-HU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megengedett szermaradék szint túllépését viszont a lakossági fogyasztók társítják nagyobb arányban, feltételezve, hogy a minőségbeli eltérés mennyiségi problémákhoz is vezethet.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1"/>
          <p:cNvSpPr>
            <a:spLocks noGrp="1"/>
          </p:cNvSpPr>
          <p:nvPr>
            <p:ph type="sldNum" sz="quarter" idx="12"/>
          </p:nvPr>
        </p:nvSpPr>
        <p:spPr>
          <a:xfrm>
            <a:off x="8643430" y="4865993"/>
            <a:ext cx="477416" cy="273844"/>
          </a:xfrm>
        </p:spPr>
        <p:txBody>
          <a:bodyPr/>
          <a:lstStyle/>
          <a:p>
            <a:fld id="{D4FE87E5-2C4E-445F-895B-3E099F6A4A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55541" y="142108"/>
            <a:ext cx="810128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hu-H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Háttér, módszer, minta</a:t>
            </a:r>
          </a:p>
        </p:txBody>
      </p:sp>
      <p:sp>
        <p:nvSpPr>
          <p:cNvPr id="13" name="Téglalap 12"/>
          <p:cNvSpPr/>
          <p:nvPr/>
        </p:nvSpPr>
        <p:spPr>
          <a:xfrm>
            <a:off x="1224502" y="1048139"/>
            <a:ext cx="7617352" cy="36702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algn="just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hu-HU" sz="13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Szellemi Tulajdon Nemzeti Hivatala a </a:t>
            </a:r>
            <a:r>
              <a:rPr lang="hu-HU" sz="13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növényvédő szerek eredetiségével kapcsolatos attitűdök és szokások </a:t>
            </a:r>
            <a:r>
              <a:rPr lang="hu-HU" sz="13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vizsgálatára irányuló felmérést kezdeményezett növényvédő szert használó, növénytermesztéssel foglalkozó vállalkozások, egyéni gazdaságok és gazdasági szervezetek körében. A Szellemi Tulajdon Nemzeti Hivatalában működő </a:t>
            </a:r>
            <a:r>
              <a:rPr lang="hu-HU" sz="13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Hamisítás Elleni Nemzeti Testület </a:t>
            </a:r>
            <a:r>
              <a:rPr lang="hu-HU" sz="13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(www.hamisitasellen.hu) a szellemitulajdon-jogok megsértése és a hamisítás elleni fellépés hatékonyabbá tétele érdekében összefogja a szellemitulajdon-védelemben érdekelt állami szervek, társadalmi és gazdasági érdekképviseleti szervezetek képviselőit, felmérésekkel is bemutatva a hamisítás gazdasági hatásait.</a:t>
            </a:r>
          </a:p>
          <a:p>
            <a:pPr marL="182563" indent="-182563" algn="just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hu-HU" sz="13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felmérés kiegészítő moduljaként, néhány, a növényvédő szerek hamisítására és illegális kereskedelmére vonatkozó ismereteket vizsgáló kérdést lakossági, laikus fogyasztók körében is vizsgáltunk. </a:t>
            </a:r>
          </a:p>
          <a:p>
            <a:pPr marL="182563" indent="-182563" algn="just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hu-HU" sz="13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Az adatfelvétel a megbízó által jóváhagyott kérdőívre alapozva került lebonyolításra, online panelen, önkitöltős módon. </a:t>
            </a:r>
          </a:p>
          <a:p>
            <a:pPr marL="182563" indent="-182563" algn="just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hu-HU" sz="13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minta reprezentatív nem, életkor (18-65), régió, településtípus szempontjából. Szűrőkritérium: növénytermesztéssel, kertészettel üzletszerűen foglalkozók kizárva.</a:t>
            </a:r>
          </a:p>
          <a:p>
            <a:pPr marL="182563" indent="-182563" algn="just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hu-HU" sz="13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Elemszám: N=500.</a:t>
            </a:r>
          </a:p>
          <a:p>
            <a:pPr marL="182563" indent="-182563" algn="just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hu-HU" sz="13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Az adatfelvétel időszaka: 2019. február. </a:t>
            </a:r>
          </a:p>
        </p:txBody>
      </p:sp>
      <p:pic>
        <p:nvPicPr>
          <p:cNvPr id="12" name="Picture 2" descr="C:\Users\Moni\Downloads\noun_consumer_1258377_FF686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706" y="985079"/>
            <a:ext cx="1250950" cy="1250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zövegdoboz 7"/>
          <p:cNvSpPr txBox="1"/>
          <p:nvPr/>
        </p:nvSpPr>
        <p:spPr>
          <a:xfrm>
            <a:off x="1464141" y="2719346"/>
            <a:ext cx="56204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u-HU" sz="3200" dirty="0" smtClean="0">
                <a:solidFill>
                  <a:schemeClr val="accent5"/>
                </a:solidFill>
              </a:rPr>
              <a:t>Eredmények</a:t>
            </a:r>
          </a:p>
        </p:txBody>
      </p:sp>
      <p:pic>
        <p:nvPicPr>
          <p:cNvPr id="1026" name="Picture 2" descr="C:\Users\Moni\Downloads\noun_consumer_1258377_FF686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3200" y="2336800"/>
            <a:ext cx="1250950" cy="1250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1"/>
          <p:cNvSpPr>
            <a:spLocks noGrp="1"/>
          </p:cNvSpPr>
          <p:nvPr>
            <p:ph type="sldNum" sz="quarter" idx="12"/>
          </p:nvPr>
        </p:nvSpPr>
        <p:spPr>
          <a:xfrm>
            <a:off x="8643430" y="4865993"/>
            <a:ext cx="477416" cy="273844"/>
          </a:xfrm>
        </p:spPr>
        <p:txBody>
          <a:bodyPr/>
          <a:lstStyle/>
          <a:p>
            <a:fld id="{D4FE87E5-2C4E-445F-895B-3E099F6A4A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255541" y="142108"/>
            <a:ext cx="810128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hu-H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Friss termények, alapanyagok, zöldség, gyümölcs beszerzési forrásai</a:t>
            </a:r>
          </a:p>
        </p:txBody>
      </p:sp>
      <p:sp>
        <p:nvSpPr>
          <p:cNvPr id="16" name="Szövegdoboz 15"/>
          <p:cNvSpPr txBox="1"/>
          <p:nvPr/>
        </p:nvSpPr>
        <p:spPr>
          <a:xfrm>
            <a:off x="2933113" y="4928056"/>
            <a:ext cx="18500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800" i="1" dirty="0" smtClean="0">
                <a:latin typeface="+mj-lt"/>
              </a:rPr>
              <a:t>Bázis: teljes minta (n=500)</a:t>
            </a:r>
            <a:endParaRPr lang="en-GB" sz="800" i="1" dirty="0">
              <a:latin typeface="+mj-lt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225074" y="862506"/>
            <a:ext cx="60007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700" b="1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(Q1a) Ön(ök) általában honnan szerzi(k) be a </a:t>
            </a:r>
            <a:r>
              <a:rPr lang="hu-HU" sz="700" b="1" i="1" u="sng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friss terményeket, alapanyagokat, zöldséget, gyümölcsöt</a:t>
            </a:r>
            <a:r>
              <a:rPr lang="hu-HU" sz="700" b="1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 saját részre / a család részére? Kérem, jelölje mindet. </a:t>
            </a:r>
          </a:p>
          <a:p>
            <a:r>
              <a:rPr lang="hu-HU" sz="700" b="1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(Q1b) Hol vásárol(nak) </a:t>
            </a:r>
            <a:r>
              <a:rPr lang="hu-HU" sz="700" b="1" i="1" u="sng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friss terményeket, alapanyagokat, zöldséget, gyümölcsöt</a:t>
            </a:r>
            <a:r>
              <a:rPr lang="hu-HU" sz="700" b="1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 a leggyakrabban, melyik a </a:t>
            </a:r>
            <a:r>
              <a:rPr lang="hu-HU" sz="700" b="1" i="1" u="sng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legjellemzőbb</a:t>
            </a:r>
            <a:r>
              <a:rPr lang="hu-HU" sz="700" b="1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 beszerzési forrás?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-38524" y="2075300"/>
          <a:ext cx="6304157" cy="2527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Szövegdoboz 10"/>
          <p:cNvSpPr txBox="1"/>
          <p:nvPr/>
        </p:nvSpPr>
        <p:spPr>
          <a:xfrm>
            <a:off x="3293039" y="1688728"/>
            <a:ext cx="1447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0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Összes beszerzési forrás</a:t>
            </a:r>
            <a:endParaRPr lang="hu-HU" sz="10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6115765" y="1688728"/>
            <a:ext cx="18565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0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Legjellemzőbb beszerzési forrás</a:t>
            </a:r>
            <a:endParaRPr lang="hu-HU" sz="10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22" name="Diagram 21"/>
          <p:cNvGraphicFramePr/>
          <p:nvPr/>
        </p:nvGraphicFramePr>
        <p:xfrm>
          <a:off x="3522437" y="1948080"/>
          <a:ext cx="5383033" cy="2822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1"/>
          <p:cNvSpPr>
            <a:spLocks noGrp="1"/>
          </p:cNvSpPr>
          <p:nvPr>
            <p:ph type="sldNum" sz="quarter" idx="12"/>
          </p:nvPr>
        </p:nvSpPr>
        <p:spPr>
          <a:xfrm>
            <a:off x="8643430" y="4865993"/>
            <a:ext cx="477416" cy="273844"/>
          </a:xfrm>
        </p:spPr>
        <p:txBody>
          <a:bodyPr/>
          <a:lstStyle/>
          <a:p>
            <a:fld id="{D4FE87E5-2C4E-445F-895B-3E099F6A4A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255541" y="142108"/>
            <a:ext cx="810128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hu-H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Lehetséges döntési szempontok rangsorolása friss termény, zöldség, gyümölcs vásárlásakor: a legfontosabb szempont (első hely a rangsorban)</a:t>
            </a:r>
            <a:endParaRPr lang="en-US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261159" y="942016"/>
            <a:ext cx="81195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700" b="1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(Q2) A következőkben lehetséges szempontokat mutatunk, amelyek szerepet játszhatnak a vásárlási döntéseinkben. Mennyire lennének fontosak az Ön számára az alábbi szempontok </a:t>
            </a:r>
            <a:r>
              <a:rPr lang="hu-HU" sz="700" b="1" i="1" u="sng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friss termények, alapanyagok, zöldség, gyümölcs</a:t>
            </a:r>
            <a:r>
              <a:rPr lang="hu-HU" sz="700" b="1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 vásárlásakor? Kérem, rangsorolja: a lista elejére kerüljenek az Ön számára fontosabb szempontok, a végére a kevésbé fontos szempontok. RANGSOR FELÁLLÍTÁSA 1-9-IG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2933113" y="4928056"/>
            <a:ext cx="18500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800" i="1" dirty="0" smtClean="0">
                <a:latin typeface="+mj-lt"/>
              </a:rPr>
              <a:t>Bázis: teljes minta (n=500)</a:t>
            </a:r>
            <a:endParaRPr lang="en-GB" sz="800" i="1" dirty="0">
              <a:latin typeface="+mj-lt"/>
            </a:endParaRPr>
          </a:p>
        </p:txBody>
      </p:sp>
      <p:graphicFrame>
        <p:nvGraphicFramePr>
          <p:cNvPr id="11" name="Diagram 10"/>
          <p:cNvGraphicFramePr/>
          <p:nvPr/>
        </p:nvGraphicFramePr>
        <p:xfrm>
          <a:off x="580445" y="1240404"/>
          <a:ext cx="8348869" cy="3745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1"/>
          <p:cNvSpPr>
            <a:spLocks noGrp="1"/>
          </p:cNvSpPr>
          <p:nvPr>
            <p:ph type="sldNum" sz="quarter" idx="12"/>
          </p:nvPr>
        </p:nvSpPr>
        <p:spPr>
          <a:xfrm>
            <a:off x="8643430" y="4865993"/>
            <a:ext cx="477416" cy="273844"/>
          </a:xfrm>
        </p:spPr>
        <p:txBody>
          <a:bodyPr/>
          <a:lstStyle/>
          <a:p>
            <a:fld id="{D4FE87E5-2C4E-445F-895B-3E099F6A4A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-1050672" y="914401"/>
          <a:ext cx="9842367" cy="4055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Szövegdoboz 18"/>
          <p:cNvSpPr txBox="1"/>
          <p:nvPr/>
        </p:nvSpPr>
        <p:spPr>
          <a:xfrm>
            <a:off x="2933113" y="4928056"/>
            <a:ext cx="18500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800" i="1" dirty="0" smtClean="0">
                <a:latin typeface="+mj-lt"/>
              </a:rPr>
              <a:t>Bázis: teljes minta (n=500)</a:t>
            </a:r>
            <a:endParaRPr lang="en-GB" sz="800" i="1" dirty="0">
              <a:latin typeface="+mj-lt"/>
            </a:endParaRP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255541" y="142108"/>
            <a:ext cx="810128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hu-H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Lehetséges döntési szempontok rangsorolása friss termény, zöldség, gyümölcs vásárlásakor</a:t>
            </a:r>
            <a:endParaRPr lang="en-US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" name="Téglalap 21"/>
          <p:cNvSpPr/>
          <p:nvPr/>
        </p:nvSpPr>
        <p:spPr>
          <a:xfrm>
            <a:off x="365758" y="3450866"/>
            <a:ext cx="8372723" cy="318052"/>
          </a:xfrm>
          <a:prstGeom prst="rect">
            <a:avLst/>
          </a:prstGeom>
          <a:noFill/>
          <a:ln>
            <a:solidFill>
              <a:srgbClr val="FF5B5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>
            <a:off x="261159" y="942016"/>
            <a:ext cx="81195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700" b="1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(Q2) A következőkben lehetséges szempontokat mutatunk, amelyek szerepet játszhatnak a vásárlási döntéseinkben. Mennyire lennének fontosak az Ön számára az alábbi szempontok </a:t>
            </a:r>
            <a:r>
              <a:rPr lang="hu-HU" sz="700" b="1" i="1" u="sng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friss termények, alapanyagok, zöldség, gyümölcs</a:t>
            </a:r>
            <a:r>
              <a:rPr lang="hu-HU" sz="700" b="1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 vásárlásakor? Kérem, rangsorolja: a lista elejére kerüljenek az Ön számára fontosabb szempontok, a végére a kevésbé fontos szempontok. RANGSOR FELÁLLÍTÁSA 1-9-IG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1"/>
          <p:cNvSpPr>
            <a:spLocks noGrp="1"/>
          </p:cNvSpPr>
          <p:nvPr>
            <p:ph type="sldNum" sz="quarter" idx="12"/>
          </p:nvPr>
        </p:nvSpPr>
        <p:spPr>
          <a:xfrm>
            <a:off x="8643430" y="4865993"/>
            <a:ext cx="477416" cy="273844"/>
          </a:xfrm>
        </p:spPr>
        <p:txBody>
          <a:bodyPr/>
          <a:lstStyle/>
          <a:p>
            <a:fld id="{D4FE87E5-2C4E-445F-895B-3E099F6A4A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255541" y="142108"/>
            <a:ext cx="810128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hu-H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Növényvédő szerek vélt szerepe az </a:t>
            </a:r>
            <a:r>
              <a:rPr lang="hu-HU" sz="20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elegendő mennyiségű</a:t>
            </a:r>
            <a:r>
              <a:rPr lang="hu-H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 termény biztosításában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253208" y="942016"/>
            <a:ext cx="79127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700" b="1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(Q3a) Ön szerint mennyire szükséges a növényvédő szerek használata ahhoz, hogy a növénytermesztéssel foglalkozó gazdaságok, gazdálkodók </a:t>
            </a:r>
            <a:r>
              <a:rPr lang="hu-HU" sz="700" b="1" i="1" u="sng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a lakosság igényeinek kiszolgálásához elegendő mennyiségű</a:t>
            </a:r>
            <a:r>
              <a:rPr lang="hu-HU" sz="700" b="1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 zöldséget, gyümölcsöt, gabonát, stb. tudjanak termeszteni?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3848108" y="4556490"/>
            <a:ext cx="12098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00" b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Átlag 5-fokú skálán: 3,5</a:t>
            </a: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5819830"/>
              </p:ext>
            </p:extLst>
          </p:nvPr>
        </p:nvGraphicFramePr>
        <p:xfrm>
          <a:off x="107701" y="1463957"/>
          <a:ext cx="6658859" cy="3207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Szövegdoboz 10"/>
          <p:cNvSpPr txBox="1"/>
          <p:nvPr/>
        </p:nvSpPr>
        <p:spPr>
          <a:xfrm>
            <a:off x="6011186" y="4928056"/>
            <a:ext cx="236612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700" b="1" dirty="0" smtClean="0">
                <a:solidFill>
                  <a:srgbClr val="FF5B5B"/>
                </a:solidFill>
                <a:sym typeface="Wingdings"/>
              </a:rPr>
              <a:t></a:t>
            </a:r>
            <a:r>
              <a:rPr lang="hu-HU" sz="700" dirty="0" smtClean="0">
                <a:solidFill>
                  <a:srgbClr val="FF5B5B"/>
                </a:solidFill>
              </a:rPr>
              <a:t>Szignifikáns eltérés egy vagy több szegmenshez képest</a:t>
            </a:r>
            <a:endParaRPr lang="hu-HU" sz="700" dirty="0">
              <a:solidFill>
                <a:srgbClr val="FF5B5B"/>
              </a:solidFill>
            </a:endParaRPr>
          </a:p>
        </p:txBody>
      </p:sp>
      <p:sp>
        <p:nvSpPr>
          <p:cNvPr id="26" name="Szövegdoboz 25"/>
          <p:cNvSpPr txBox="1"/>
          <p:nvPr/>
        </p:nvSpPr>
        <p:spPr>
          <a:xfrm>
            <a:off x="2933113" y="4928056"/>
            <a:ext cx="18500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800" i="1" dirty="0" smtClean="0">
                <a:latin typeface="+mj-lt"/>
              </a:rPr>
              <a:t>Bázis: teljes minta (n=500)</a:t>
            </a:r>
            <a:endParaRPr lang="en-GB" sz="800" i="1" dirty="0">
              <a:latin typeface="+mj-lt"/>
            </a:endParaRPr>
          </a:p>
        </p:txBody>
      </p:sp>
      <p:sp>
        <p:nvSpPr>
          <p:cNvPr id="27" name="Jobb oldali kapcsos zárójel 26"/>
          <p:cNvSpPr/>
          <p:nvPr/>
        </p:nvSpPr>
        <p:spPr>
          <a:xfrm>
            <a:off x="5335338" y="2910176"/>
            <a:ext cx="119268" cy="1208599"/>
          </a:xfrm>
          <a:prstGeom prst="rightBrace">
            <a:avLst>
              <a:gd name="adj1" fmla="val 55503"/>
              <a:gd name="adj2" fmla="val 50000"/>
            </a:avLst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30" name="Szövegdoboz 29"/>
          <p:cNvSpPr txBox="1"/>
          <p:nvPr/>
        </p:nvSpPr>
        <p:spPr>
          <a:xfrm>
            <a:off x="5532576" y="2487334"/>
            <a:ext cx="2167038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00" b="1" u="sng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Nagyon fontos (5) + Eléggé fontos (4): </a:t>
            </a:r>
          </a:p>
          <a:p>
            <a:pPr>
              <a:tabLst>
                <a:tab pos="1614488" algn="l"/>
                <a:tab pos="1701800" algn="ctr"/>
              </a:tabLst>
            </a:pPr>
            <a:endParaRPr lang="hu-HU" sz="700" b="1" dirty="0" smtClean="0">
              <a:solidFill>
                <a:srgbClr val="FF5B5B"/>
              </a:solidFill>
              <a:latin typeface="+mj-lt"/>
              <a:sym typeface="Wingdings"/>
            </a:endParaRP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b="1" dirty="0" smtClean="0">
                <a:solidFill>
                  <a:schemeClr val="bg1">
                    <a:lumMod val="50000"/>
                  </a:schemeClr>
                </a:solidFill>
              </a:rPr>
              <a:t>TELJES MINTA:	54%</a:t>
            </a:r>
          </a:p>
          <a:p>
            <a:pPr>
              <a:tabLst>
                <a:tab pos="1614488" algn="l"/>
                <a:tab pos="1701800" algn="ctr"/>
              </a:tabLst>
            </a:pPr>
            <a:endParaRPr lang="hu-HU" sz="7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Férfiak:	62% </a:t>
            </a:r>
            <a:r>
              <a:rPr lang="hu-HU" sz="700" b="1" dirty="0" smtClean="0">
                <a:solidFill>
                  <a:srgbClr val="FF5B5B"/>
                </a:solidFill>
                <a:sym typeface="Wingdings"/>
              </a:rPr>
              <a:t></a:t>
            </a:r>
            <a:endParaRPr lang="hu-HU" sz="7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Nők:	47%</a:t>
            </a:r>
          </a:p>
          <a:p>
            <a:pPr>
              <a:tabLst>
                <a:tab pos="1614488" algn="l"/>
                <a:tab pos="1701800" algn="ctr"/>
              </a:tabLst>
            </a:pPr>
            <a:endParaRPr lang="hu-HU" sz="7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18-34 éves korosztály:	58% </a:t>
            </a:r>
            <a:r>
              <a:rPr lang="hu-HU" sz="700" b="1" dirty="0" smtClean="0">
                <a:solidFill>
                  <a:srgbClr val="FF5B5B"/>
                </a:solidFill>
                <a:sym typeface="Wingdings"/>
              </a:rPr>
              <a:t></a:t>
            </a:r>
            <a:endParaRPr lang="hu-HU" sz="7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35-44 éves korosztály:	60% </a:t>
            </a:r>
            <a:r>
              <a:rPr lang="hu-HU" sz="700" b="1" dirty="0" smtClean="0">
                <a:solidFill>
                  <a:srgbClr val="FF5B5B"/>
                </a:solidFill>
                <a:sym typeface="Wingdings"/>
              </a:rPr>
              <a:t></a:t>
            </a: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45-54 éves korosztály:	51%</a:t>
            </a: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55-65 éves korosztály:	44%</a:t>
            </a:r>
          </a:p>
          <a:p>
            <a:pPr>
              <a:tabLst>
                <a:tab pos="1614488" algn="l"/>
                <a:tab pos="1701800" algn="ctr"/>
              </a:tabLst>
            </a:pPr>
            <a:endParaRPr lang="hu-HU" sz="700" b="1" dirty="0" smtClean="0">
              <a:solidFill>
                <a:srgbClr val="FF5B5B"/>
              </a:solidFill>
              <a:sym typeface="Wingdings"/>
            </a:endParaRP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Érettségi nélküliek:	50% </a:t>
            </a: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Középfokú végzettségűek, érettségivel:	53%</a:t>
            </a: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Felsőfokú végzettségűek:	61% </a:t>
            </a:r>
            <a:r>
              <a:rPr lang="hu-HU" sz="700" b="1" dirty="0" smtClean="0">
                <a:solidFill>
                  <a:srgbClr val="FF5B5B"/>
                </a:solidFill>
                <a:sym typeface="Wingdings"/>
              </a:rPr>
              <a:t></a:t>
            </a:r>
          </a:p>
          <a:p>
            <a:pPr>
              <a:tabLst>
                <a:tab pos="1527175" algn="l"/>
                <a:tab pos="1701800" algn="ctr"/>
              </a:tabLst>
            </a:pPr>
            <a:endParaRPr lang="hu-HU" sz="700" b="1" dirty="0" smtClean="0">
              <a:solidFill>
                <a:srgbClr val="FF5B5B"/>
              </a:solidFill>
              <a:sym typeface="Wingdings"/>
            </a:endParaRP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  <a:sym typeface="Wingdings"/>
              </a:rPr>
              <a:t>Budapest:	59%</a:t>
            </a: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  <a:sym typeface="Wingdings"/>
              </a:rPr>
              <a:t>Megyeszékhely:	56%</a:t>
            </a: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  <a:sym typeface="Wingdings"/>
              </a:rPr>
              <a:t>Egyéb város:	53%</a:t>
            </a: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  <a:sym typeface="Wingdings"/>
              </a:rPr>
              <a:t>Község, falu:	50%</a:t>
            </a:r>
            <a:endParaRPr lang="hu-HU" sz="7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1"/>
          <p:cNvSpPr>
            <a:spLocks noGrp="1"/>
          </p:cNvSpPr>
          <p:nvPr>
            <p:ph type="sldNum" sz="quarter" idx="12"/>
          </p:nvPr>
        </p:nvSpPr>
        <p:spPr>
          <a:xfrm>
            <a:off x="8643430" y="4865993"/>
            <a:ext cx="477416" cy="273844"/>
          </a:xfrm>
        </p:spPr>
        <p:txBody>
          <a:bodyPr/>
          <a:lstStyle/>
          <a:p>
            <a:fld id="{D4FE87E5-2C4E-445F-895B-3E099F6A4A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255541" y="142108"/>
            <a:ext cx="810128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hu-H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Növényvédő szerek vélt szerepe a </a:t>
            </a:r>
            <a:r>
              <a:rPr lang="hu-HU" sz="20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megfelelő minőségű</a:t>
            </a:r>
            <a:r>
              <a:rPr lang="hu-H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 termény biztosításában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253208" y="942016"/>
            <a:ext cx="79127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700" b="1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(Q3b) Ön szerint mennyire szükséges a növényvédő szerek használata ahhoz, hogy a növénytermesztéssel foglalkozó gazdaságok, gazdálkodók </a:t>
            </a:r>
            <a:r>
              <a:rPr lang="hu-HU" sz="700" b="1" i="1" u="sng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a lakosság igényeinek megfelelő minőségű</a:t>
            </a:r>
            <a:r>
              <a:rPr lang="hu-HU" sz="700" b="1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 zöldséget, gyümölcsöt, gabonát, stb. tudjanak termeszteni? 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3848108" y="4556490"/>
            <a:ext cx="12098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00" b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Átlag 5-fokú skálán: 3,4</a:t>
            </a: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5819830"/>
              </p:ext>
            </p:extLst>
          </p:nvPr>
        </p:nvGraphicFramePr>
        <p:xfrm>
          <a:off x="107701" y="1463957"/>
          <a:ext cx="6658859" cy="3207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Szövegdoboz 10"/>
          <p:cNvSpPr txBox="1"/>
          <p:nvPr/>
        </p:nvSpPr>
        <p:spPr>
          <a:xfrm>
            <a:off x="6011186" y="4928056"/>
            <a:ext cx="236612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700" b="1" dirty="0" smtClean="0">
                <a:solidFill>
                  <a:srgbClr val="FF5B5B"/>
                </a:solidFill>
                <a:sym typeface="Wingdings"/>
              </a:rPr>
              <a:t></a:t>
            </a:r>
            <a:r>
              <a:rPr lang="hu-HU" sz="700" dirty="0" smtClean="0">
                <a:solidFill>
                  <a:srgbClr val="FF5B5B"/>
                </a:solidFill>
              </a:rPr>
              <a:t>Szignifikáns eltérés egy vagy több szegmenshez képest</a:t>
            </a:r>
            <a:endParaRPr lang="hu-HU" sz="700" dirty="0">
              <a:solidFill>
                <a:srgbClr val="FF5B5B"/>
              </a:solidFill>
            </a:endParaRPr>
          </a:p>
        </p:txBody>
      </p:sp>
      <p:sp>
        <p:nvSpPr>
          <p:cNvPr id="26" name="Szövegdoboz 25"/>
          <p:cNvSpPr txBox="1"/>
          <p:nvPr/>
        </p:nvSpPr>
        <p:spPr>
          <a:xfrm>
            <a:off x="2933113" y="4928056"/>
            <a:ext cx="18500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800" i="1" dirty="0" smtClean="0">
                <a:latin typeface="+mj-lt"/>
              </a:rPr>
              <a:t>Bázis: teljes minta (n=500)</a:t>
            </a:r>
            <a:endParaRPr lang="en-GB" sz="800" i="1" dirty="0">
              <a:latin typeface="+mj-lt"/>
            </a:endParaRPr>
          </a:p>
        </p:txBody>
      </p:sp>
      <p:sp>
        <p:nvSpPr>
          <p:cNvPr id="12" name="Jobb oldali kapcsos zárójel 11"/>
          <p:cNvSpPr/>
          <p:nvPr/>
        </p:nvSpPr>
        <p:spPr>
          <a:xfrm>
            <a:off x="5335337" y="1820851"/>
            <a:ext cx="87453" cy="365760"/>
          </a:xfrm>
          <a:prstGeom prst="rightBrace">
            <a:avLst>
              <a:gd name="adj1" fmla="val 55503"/>
              <a:gd name="adj2" fmla="val 50000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5532575" y="1636545"/>
            <a:ext cx="2371021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00" b="1" u="sng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Nem igazán fontos (2) + Egyáltalán nem fontos (1): </a:t>
            </a:r>
          </a:p>
          <a:p>
            <a:pPr>
              <a:tabLst>
                <a:tab pos="1614488" algn="l"/>
                <a:tab pos="1701800" algn="ctr"/>
              </a:tabLst>
            </a:pPr>
            <a:endParaRPr lang="hu-HU" sz="700" b="1" dirty="0" smtClean="0">
              <a:solidFill>
                <a:srgbClr val="FF5B5B"/>
              </a:solidFill>
              <a:latin typeface="+mj-lt"/>
              <a:sym typeface="Wingdings"/>
            </a:endParaRP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b="1" dirty="0" smtClean="0">
                <a:solidFill>
                  <a:schemeClr val="bg1">
                    <a:lumMod val="50000"/>
                  </a:schemeClr>
                </a:solidFill>
              </a:rPr>
              <a:t>TELJES MINTA:	14%</a:t>
            </a:r>
          </a:p>
          <a:p>
            <a:pPr>
              <a:tabLst>
                <a:tab pos="1614488" algn="l"/>
                <a:tab pos="1701800" algn="ctr"/>
              </a:tabLst>
            </a:pPr>
            <a:endParaRPr lang="hu-HU" sz="7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Férfiak:	12% </a:t>
            </a: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Nők:	17%</a:t>
            </a:r>
          </a:p>
          <a:p>
            <a:pPr>
              <a:tabLst>
                <a:tab pos="1614488" algn="l"/>
                <a:tab pos="1701800" algn="ctr"/>
              </a:tabLst>
            </a:pPr>
            <a:endParaRPr lang="hu-HU" sz="7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18-34 éves korosztály:	5% </a:t>
            </a: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35-44 éves korosztály:	17% </a:t>
            </a:r>
            <a:r>
              <a:rPr lang="hu-HU" sz="700" b="1" dirty="0" smtClean="0">
                <a:solidFill>
                  <a:srgbClr val="FF5B5B"/>
                </a:solidFill>
                <a:sym typeface="Wingdings"/>
              </a:rPr>
              <a:t></a:t>
            </a: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45-54 éves korosztály:	14% </a:t>
            </a:r>
            <a:r>
              <a:rPr lang="hu-HU" sz="700" b="1" dirty="0" smtClean="0">
                <a:solidFill>
                  <a:srgbClr val="FF5B5B"/>
                </a:solidFill>
                <a:sym typeface="Wingdings"/>
              </a:rPr>
              <a:t></a:t>
            </a:r>
            <a:endParaRPr lang="hu-HU" sz="7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55-65 éves korosztály:	25%</a:t>
            </a:r>
            <a:r>
              <a:rPr lang="hu-HU" sz="700" b="1" dirty="0" smtClean="0">
                <a:solidFill>
                  <a:srgbClr val="FF5B5B"/>
                </a:solidFill>
                <a:sym typeface="Wingdings"/>
              </a:rPr>
              <a:t> </a:t>
            </a:r>
            <a:endParaRPr lang="hu-HU" sz="7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tabLst>
                <a:tab pos="1614488" algn="l"/>
                <a:tab pos="1701800" algn="ctr"/>
              </a:tabLst>
            </a:pPr>
            <a:endParaRPr lang="hu-HU" sz="700" b="1" dirty="0" smtClean="0">
              <a:solidFill>
                <a:srgbClr val="FF5B5B"/>
              </a:solidFill>
              <a:sym typeface="Wingdings"/>
            </a:endParaRP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Érettségi nélküliek:	18% </a:t>
            </a: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Középfokú végzettségűek, érettségivel:	13%</a:t>
            </a: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Felsőfokú végzettségűek:	12% </a:t>
            </a:r>
            <a:endParaRPr lang="hu-HU" sz="700" b="1" dirty="0" smtClean="0">
              <a:solidFill>
                <a:srgbClr val="FF5B5B"/>
              </a:solidFill>
              <a:sym typeface="Wingdings"/>
            </a:endParaRPr>
          </a:p>
          <a:p>
            <a:pPr>
              <a:tabLst>
                <a:tab pos="1527175" algn="l"/>
                <a:tab pos="1701800" algn="ctr"/>
              </a:tabLst>
            </a:pPr>
            <a:endParaRPr lang="hu-HU" sz="700" b="1" dirty="0" smtClean="0">
              <a:solidFill>
                <a:srgbClr val="FF5B5B"/>
              </a:solidFill>
              <a:sym typeface="Wingdings"/>
            </a:endParaRP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  <a:sym typeface="Wingdings"/>
              </a:rPr>
              <a:t>Budapest:	10%</a:t>
            </a: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  <a:sym typeface="Wingdings"/>
              </a:rPr>
              <a:t>Megyeszékhely:	12%</a:t>
            </a: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  <a:sym typeface="Wingdings"/>
              </a:rPr>
              <a:t>Egyéb város:	12%</a:t>
            </a: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  <a:sym typeface="Wingdings"/>
              </a:rPr>
              <a:t>Község, falu:	21%</a:t>
            </a:r>
            <a:r>
              <a:rPr lang="hu-HU" sz="700" b="1" dirty="0" smtClean="0">
                <a:solidFill>
                  <a:srgbClr val="FF5B5B"/>
                </a:solidFill>
                <a:sym typeface="Wingdings"/>
              </a:rPr>
              <a:t> </a:t>
            </a:r>
            <a:endParaRPr lang="hu-HU" sz="7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1"/>
          <p:cNvSpPr>
            <a:spLocks noGrp="1"/>
          </p:cNvSpPr>
          <p:nvPr>
            <p:ph type="sldNum" sz="quarter" idx="12"/>
          </p:nvPr>
        </p:nvSpPr>
        <p:spPr>
          <a:xfrm>
            <a:off x="8643430" y="4865993"/>
            <a:ext cx="477416" cy="273844"/>
          </a:xfrm>
        </p:spPr>
        <p:txBody>
          <a:bodyPr/>
          <a:lstStyle/>
          <a:p>
            <a:fld id="{D4FE87E5-2C4E-445F-895B-3E099F6A4A2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255541" y="142108"/>
            <a:ext cx="7629401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hu-H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Az illegális növényvédőszer-kereskedelem, növényvédőszer-hamisítás mint jelenség ismertsége a f</a:t>
            </a:r>
            <a:r>
              <a:rPr lang="hu-H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ogyasztók körében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225074" y="1021526"/>
            <a:ext cx="56341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700" b="1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(Q4) Hallott Ön arról, hogy létezik illegális növényvédőszer-kereskedelem, növényvédőszer-hamisítás?</a:t>
            </a:r>
          </a:p>
        </p:txBody>
      </p:sp>
      <p:graphicFrame>
        <p:nvGraphicFramePr>
          <p:cNvPr id="10" name="Diagram 9"/>
          <p:cNvGraphicFramePr/>
          <p:nvPr/>
        </p:nvGraphicFramePr>
        <p:xfrm>
          <a:off x="997738" y="1554480"/>
          <a:ext cx="5530588" cy="3101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zövegdoboz 8"/>
          <p:cNvSpPr txBox="1"/>
          <p:nvPr/>
        </p:nvSpPr>
        <p:spPr>
          <a:xfrm>
            <a:off x="6011186" y="4928056"/>
            <a:ext cx="236612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700" b="1" dirty="0" smtClean="0">
                <a:solidFill>
                  <a:srgbClr val="FF5B5B"/>
                </a:solidFill>
                <a:sym typeface="Wingdings"/>
              </a:rPr>
              <a:t></a:t>
            </a:r>
            <a:r>
              <a:rPr lang="hu-HU" sz="700" dirty="0" smtClean="0">
                <a:solidFill>
                  <a:srgbClr val="FF5B5B"/>
                </a:solidFill>
              </a:rPr>
              <a:t>Szignifikáns eltérés egy vagy több szegmenshez képest</a:t>
            </a:r>
            <a:endParaRPr lang="hu-HU" sz="700" dirty="0">
              <a:solidFill>
                <a:srgbClr val="FF5B5B"/>
              </a:solidFill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2933113" y="4928056"/>
            <a:ext cx="18500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800" i="1" dirty="0" smtClean="0">
                <a:latin typeface="+mj-lt"/>
              </a:rPr>
              <a:t>Bázis: teljes minta (n=500)</a:t>
            </a:r>
            <a:endParaRPr lang="en-GB" sz="800" i="1" dirty="0">
              <a:latin typeface="+mj-lt"/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5930141" y="2050012"/>
            <a:ext cx="2167038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00" b="1" u="sng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Hallott róla: </a:t>
            </a:r>
          </a:p>
          <a:p>
            <a:pPr>
              <a:tabLst>
                <a:tab pos="1614488" algn="l"/>
                <a:tab pos="1701800" algn="ctr"/>
              </a:tabLst>
            </a:pPr>
            <a:endParaRPr lang="hu-HU" sz="700" b="1" dirty="0" smtClean="0">
              <a:solidFill>
                <a:srgbClr val="FF5B5B"/>
              </a:solidFill>
              <a:latin typeface="+mj-lt"/>
              <a:sym typeface="Wingdings"/>
            </a:endParaRP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Férfiak:	45% </a:t>
            </a:r>
            <a:r>
              <a:rPr lang="hu-HU" sz="700" b="1" dirty="0" smtClean="0">
                <a:solidFill>
                  <a:srgbClr val="FF5B5B"/>
                </a:solidFill>
                <a:sym typeface="Wingdings"/>
              </a:rPr>
              <a:t></a:t>
            </a:r>
            <a:endParaRPr lang="hu-HU" sz="7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Nők:	35%</a:t>
            </a:r>
          </a:p>
          <a:p>
            <a:pPr>
              <a:tabLst>
                <a:tab pos="1614488" algn="l"/>
                <a:tab pos="1701800" algn="ctr"/>
              </a:tabLst>
            </a:pPr>
            <a:endParaRPr lang="hu-HU" sz="7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18-34 éves korosztály:	37% </a:t>
            </a: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35-44 éves korosztály:	35% </a:t>
            </a:r>
            <a:endParaRPr lang="hu-HU" sz="700" b="1" dirty="0" smtClean="0">
              <a:solidFill>
                <a:srgbClr val="FF5B5B"/>
              </a:solidFill>
              <a:sym typeface="Wingdings"/>
            </a:endParaRP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45-54 éves korosztály:	44%</a:t>
            </a: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55-65 éves korosztály:	46%</a:t>
            </a:r>
          </a:p>
          <a:p>
            <a:pPr>
              <a:tabLst>
                <a:tab pos="1614488" algn="l"/>
                <a:tab pos="1701800" algn="ctr"/>
              </a:tabLst>
            </a:pPr>
            <a:endParaRPr lang="hu-HU" sz="700" b="1" dirty="0" smtClean="0">
              <a:solidFill>
                <a:srgbClr val="FF5B5B"/>
              </a:solidFill>
              <a:sym typeface="Wingdings"/>
            </a:endParaRP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Érettségi nélküliek:	38% </a:t>
            </a: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Középfokú végzettségűek, érettségivel:	39%</a:t>
            </a: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</a:rPr>
              <a:t>Felsőfokú végzettségűek:	44% </a:t>
            </a:r>
            <a:r>
              <a:rPr lang="hu-HU" sz="700" b="1" dirty="0" smtClean="0">
                <a:solidFill>
                  <a:srgbClr val="FF5B5B"/>
                </a:solidFill>
                <a:sym typeface="Wingdings"/>
              </a:rPr>
              <a:t></a:t>
            </a:r>
          </a:p>
          <a:p>
            <a:pPr>
              <a:tabLst>
                <a:tab pos="1527175" algn="l"/>
                <a:tab pos="1701800" algn="ctr"/>
              </a:tabLst>
            </a:pPr>
            <a:endParaRPr lang="hu-HU" sz="700" b="1" dirty="0" smtClean="0">
              <a:solidFill>
                <a:srgbClr val="FF5B5B"/>
              </a:solidFill>
              <a:sym typeface="Wingdings"/>
            </a:endParaRP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  <a:sym typeface="Wingdings"/>
              </a:rPr>
              <a:t>Friss terményt, zöldséget, gyümölcsöt leggyakrabban…</a:t>
            </a: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  <a:sym typeface="Wingdings"/>
              </a:rPr>
              <a:t>…hiper/szupermarketben vásárol:	36%</a:t>
            </a: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  <a:sym typeface="Wingdings"/>
              </a:rPr>
              <a:t>…kisebb élelmiszerboltban vásárol:	40%</a:t>
            </a: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  <a:sym typeface="Wingdings"/>
              </a:rPr>
              <a:t>…zöldségesnél vásárol:	43%</a:t>
            </a:r>
          </a:p>
          <a:p>
            <a:pPr>
              <a:tabLst>
                <a:tab pos="1527175" algn="l"/>
                <a:tab pos="1701800" algn="ctr"/>
              </a:tabLst>
            </a:pPr>
            <a:r>
              <a:rPr lang="hu-HU" sz="700" dirty="0" smtClean="0">
                <a:solidFill>
                  <a:schemeClr val="bg1">
                    <a:lumMod val="50000"/>
                  </a:schemeClr>
                </a:solidFill>
                <a:sym typeface="Wingdings"/>
              </a:rPr>
              <a:t>…piacon vásárol:	55%</a:t>
            </a:r>
            <a:r>
              <a:rPr lang="hu-HU" sz="700" b="1" dirty="0" smtClean="0">
                <a:solidFill>
                  <a:srgbClr val="FF5B5B"/>
                </a:solidFill>
                <a:sym typeface="Wingdings"/>
              </a:rPr>
              <a:t> </a:t>
            </a:r>
            <a:endParaRPr lang="hu-HU" sz="7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98722</TotalTime>
  <Words>1319</Words>
  <Application>Microsoft Office PowerPoint</Application>
  <PresentationFormat>Diavetítés a képernyőre (16:9 oldalarány)</PresentationFormat>
  <Paragraphs>184</Paragraphs>
  <Slides>15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1_Office-téma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Kati</dc:creator>
  <cp:lastModifiedBy>LOVAS</cp:lastModifiedBy>
  <cp:revision>6948</cp:revision>
  <dcterms:created xsi:type="dcterms:W3CDTF">2011-10-06T06:44:52Z</dcterms:created>
  <dcterms:modified xsi:type="dcterms:W3CDTF">2019-03-20T08:30:39Z</dcterms:modified>
</cp:coreProperties>
</file>