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9"/>
  </p:notesMasterIdLst>
  <p:sldIdLst>
    <p:sldId id="1083" r:id="rId2"/>
    <p:sldId id="1085" r:id="rId3"/>
    <p:sldId id="1071" r:id="rId4"/>
    <p:sldId id="1037" r:id="rId5"/>
    <p:sldId id="1038" r:id="rId6"/>
    <p:sldId id="1058" r:id="rId7"/>
    <p:sldId id="1059" r:id="rId8"/>
    <p:sldId id="1057" r:id="rId9"/>
    <p:sldId id="1090" r:id="rId10"/>
    <p:sldId id="1061" r:id="rId11"/>
    <p:sldId id="1060" r:id="rId12"/>
    <p:sldId id="1018" r:id="rId13"/>
    <p:sldId id="1041" r:id="rId14"/>
    <p:sldId id="1036" r:id="rId15"/>
    <p:sldId id="1065" r:id="rId16"/>
    <p:sldId id="1066" r:id="rId17"/>
    <p:sldId id="1040" r:id="rId18"/>
    <p:sldId id="1043" r:id="rId19"/>
    <p:sldId id="1044" r:id="rId20"/>
    <p:sldId id="1067" r:id="rId21"/>
    <p:sldId id="1045" r:id="rId22"/>
    <p:sldId id="1042" r:id="rId23"/>
    <p:sldId id="1046" r:id="rId24"/>
    <p:sldId id="1047" r:id="rId25"/>
    <p:sldId id="1048" r:id="rId26"/>
    <p:sldId id="1049" r:id="rId27"/>
    <p:sldId id="1050" r:id="rId28"/>
    <p:sldId id="1051" r:id="rId29"/>
    <p:sldId id="1052" r:id="rId30"/>
    <p:sldId id="1053" r:id="rId31"/>
    <p:sldId id="1054" r:id="rId32"/>
    <p:sldId id="1055" r:id="rId33"/>
    <p:sldId id="1086" r:id="rId34"/>
    <p:sldId id="1063" r:id="rId35"/>
    <p:sldId id="1087" r:id="rId36"/>
    <p:sldId id="1088" r:id="rId37"/>
    <p:sldId id="1089" r:id="rId38"/>
  </p:sldIdLst>
  <p:sldSz cx="9144000" cy="5143500" type="screen16x9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moni" initials="L" lastIdx="1" clrIdx="0"/>
  <p:cmAuthor id="1" name="Moni" initials="M" lastIdx="3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B5B"/>
    <a:srgbClr val="FF8585"/>
    <a:srgbClr val="C3D69B"/>
    <a:srgbClr val="4BACC6"/>
    <a:srgbClr val="9BBB59"/>
    <a:srgbClr val="FFFF66"/>
    <a:srgbClr val="FF9966"/>
    <a:srgbClr val="FF0066"/>
    <a:srgbClr val="FF643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FD4443E-F989-4FC4-A0C8-D5A2AF1F390B}" styleName="Sötét stílus 1 – 5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éma alapján készült stílus 2 – 5. jelölőszín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Világos stílus 3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8603FDC-E32A-4AB5-989C-0864C3EAD2B8}" styleName="Téma alapján készült stílus 2 – 2. jelölőszín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Sötét stílu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ötét stílus 1 – 6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Sötét stílus 1 – 4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Világos stílus 1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Világos stílus 2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Világos stílus 2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Közepesen sötét stílus 1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Közepesen sötét stílus 1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8842" autoAdjust="0"/>
  </p:normalViewPr>
  <p:slideViewPr>
    <p:cSldViewPr snapToGrid="0">
      <p:cViewPr varScale="1">
        <p:scale>
          <a:sx n="102" d="100"/>
          <a:sy n="102" d="100"/>
        </p:scale>
        <p:origin x="188" y="64"/>
      </p:cViewPr>
      <p:guideLst>
        <p:guide orient="horz" pos="153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24"/>
    </p:cViewPr>
  </p:sorterViewPr>
  <p:notesViewPr>
    <p:cSldViewPr snapToGrid="0">
      <p:cViewPr varScale="1">
        <p:scale>
          <a:sx n="64" d="100"/>
          <a:sy n="64" d="100"/>
        </p:scale>
        <p:origin x="-333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495191452982758"/>
          <c:y val="0.26438384761945138"/>
          <c:w val="0.25777367604780038"/>
          <c:h val="0.50500632892994635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spPr>
            <a:ln>
              <a:noFill/>
            </a:ln>
          </c:spPr>
          <c:explosion val="4"/>
          <c:dPt>
            <c:idx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B525-4C36-879E-FDD8ABE428F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B525-4C36-879E-FDD8ABE428F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2-B525-4C36-879E-FDD8ABE428FC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B525-4C36-879E-FDD8ABE428FC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B525-4C36-879E-FDD8ABE428FC}"/>
              </c:ext>
            </c:extLst>
          </c:dPt>
          <c:dLbls>
            <c:dLbl>
              <c:idx val="0"/>
              <c:layout>
                <c:manualLayout>
                  <c:x val="5.1955407545907162E-2"/>
                  <c:y val="-8.7980846728907713E-2"/>
                </c:manualLayout>
              </c:layout>
              <c:tx>
                <c:rich>
                  <a:bodyPr/>
                  <a:lstStyle/>
                  <a:p>
                    <a:r>
                      <a:rPr lang="hu-HU" noProof="0" dirty="0" smtClean="0"/>
                      <a:t>Közép-Magyarország; 9%</a:t>
                    </a:r>
                    <a:endParaRPr lang="hu-HU" noProof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25-4C36-879E-FDD8ABE428FC}"/>
                </c:ext>
              </c:extLst>
            </c:dLbl>
            <c:dLbl>
              <c:idx val="1"/>
              <c:layout>
                <c:manualLayout>
                  <c:x val="-2.8726317618557373E-2"/>
                  <c:y val="-2.065371636352110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25-4C36-879E-FDD8ABE428FC}"/>
                </c:ext>
              </c:extLst>
            </c:dLbl>
            <c:dLbl>
              <c:idx val="2"/>
              <c:layout>
                <c:manualLayout>
                  <c:x val="2.1079024802147201E-2"/>
                  <c:y val="3.25082381791709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25-4C36-879E-FDD8ABE428FC}"/>
                </c:ext>
              </c:extLst>
            </c:dLbl>
            <c:dLbl>
              <c:idx val="3"/>
              <c:layout>
                <c:manualLayout>
                  <c:x val="-3.7328297019343266E-2"/>
                  <c:y val="-3.221372867920932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25-4C36-879E-FDD8ABE428FC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Munka1!$A$2:$A$4</c:f>
              <c:strCache>
                <c:ptCount val="3"/>
                <c:pt idx="0">
                  <c:v>Közép-Magyarország</c:v>
                </c:pt>
                <c:pt idx="1">
                  <c:v>Dunántúl</c:v>
                </c:pt>
                <c:pt idx="2">
                  <c:v>Alföld és Észak-Magyarország</c:v>
                </c:pt>
              </c:strCache>
            </c:strRef>
          </c:cat>
          <c:val>
            <c:numRef>
              <c:f>Munka1!$B$2:$B$4</c:f>
              <c:numCache>
                <c:formatCode>0.0</c:formatCode>
                <c:ptCount val="3"/>
                <c:pt idx="0">
                  <c:v>9</c:v>
                </c:pt>
                <c:pt idx="1">
                  <c:v>37.6</c:v>
                </c:pt>
                <c:pt idx="2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25-4C36-879E-FDD8ABE428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49"/>
      </c:pieChart>
    </c:plotArea>
    <c:plotVisOnly val="1"/>
    <c:dispBlanksAs val="gap"/>
    <c:showDLblsOverMax val="0"/>
  </c:chart>
  <c:txPr>
    <a:bodyPr/>
    <a:lstStyle/>
    <a:p>
      <a:pPr>
        <a:defRPr lang="hu-HU" sz="800" noProof="0"/>
      </a:pPr>
      <a:endParaRPr lang="hu-H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13325819051074"/>
          <c:y val="0"/>
          <c:w val="0.53934675972117696"/>
          <c:h val="0.95084065982640165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92D050"/>
            </a:solidFill>
            <a:ln w="20841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0-FC23-4CA5-B333-2668D06E2DB4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1-FC23-4CA5-B333-2668D06E2DB4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2-FC23-4CA5-B333-2668D06E2DB4}"/>
              </c:ext>
            </c:extLst>
          </c:dPt>
          <c:dLbls>
            <c:dLbl>
              <c:idx val="2"/>
              <c:layout>
                <c:manualLayout>
                  <c:x val="-5.832055190914133E-2"/>
                  <c:y val="1.4433477006569084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23-4CA5-B333-2668D06E2DB4}"/>
                </c:ext>
              </c:extLst>
            </c:dLbl>
            <c:dLbl>
              <c:idx val="3"/>
              <c:layout>
                <c:manualLayout>
                  <c:x val="-1.5693349689040226E-2"/>
                  <c:y val="3.6083692516422588E-7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C23-4CA5-B333-2668D06E2DB4}"/>
                </c:ext>
              </c:extLst>
            </c:dLbl>
            <c:dLbl>
              <c:idx val="4"/>
              <c:layout>
                <c:manualLayout>
                  <c:x val="-1.4418260893934618E-2"/>
                  <c:y val="1.0825107754926822E-6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23-4CA5-B333-2668D06E2DB4}"/>
                </c:ext>
              </c:extLst>
            </c:dLbl>
            <c:dLbl>
              <c:idx val="5"/>
              <c:layout>
                <c:manualLayout>
                  <c:x val="-1.3681228461030093E-2"/>
                  <c:y val="3.6083692516422853E-7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C23-4CA5-B333-2668D06E2DB4}"/>
                </c:ext>
              </c:extLst>
            </c:dLbl>
            <c:dLbl>
              <c:idx val="6"/>
              <c:layout>
                <c:manualLayout>
                  <c:x val="-4.6477382237462665E-2"/>
                  <c:y val="3.306272593470541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23-4CA5-B333-2668D06E2DB4}"/>
                </c:ext>
              </c:extLst>
            </c:dLbl>
            <c:dLbl>
              <c:idx val="7"/>
              <c:layout>
                <c:manualLayout>
                  <c:x val="-7.852094130743680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23-4CA5-B333-2668D06E2DB4}"/>
                </c:ext>
              </c:extLst>
            </c:dLbl>
            <c:dLbl>
              <c:idx val="9"/>
              <c:layout>
                <c:manualLayout>
                  <c:x val="-1.5535569428677422E-2"/>
                  <c:y val="1.4433477006569084E-6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C23-4CA5-B333-2668D06E2DB4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(Sheet1!$A$2:$A$7;Sheet1!$A$9:$A$12)</c:f>
              <c:strCache>
                <c:ptCount val="10"/>
                <c:pt idx="0">
                  <c:v>∑ KERESKEDŐTŐL</c:v>
                </c:pt>
                <c:pt idx="1">
                  <c:v>kiskereskedelemben személyes vásárlással, 
pl. szaküzletben, gazdaboltban</c:v>
                </c:pt>
                <c:pt idx="2">
                  <c:v>nagykereskedőtől</c:v>
                </c:pt>
                <c:pt idx="3">
                  <c:v>kereskedőtől / forgalmazótól (nem részletezi)</c:v>
                </c:pt>
                <c:pt idx="4">
                  <c:v>kiskereskedelemben, internetes rendeléssel</c:v>
                </c:pt>
                <c:pt idx="5">
                  <c:v>piacon</c:v>
                </c:pt>
                <c:pt idx="7">
                  <c:v>∑ KÖZVETLENÜL A GYÁRTÓTÓL</c:v>
                </c:pt>
                <c:pt idx="9">
                  <c:v>∑ INTEGRÁTORON KERESZTÜL</c:v>
                </c:pt>
              </c:strCache>
            </c:strRef>
          </c:cat>
          <c:val>
            <c:numRef>
              <c:f>(Sheet1!$B$2:$B$7;Sheet1!$B$9:$B$12)</c:f>
              <c:numCache>
                <c:formatCode>General</c:formatCode>
                <c:ptCount val="10"/>
                <c:pt idx="0">
                  <c:v>79.3</c:v>
                </c:pt>
                <c:pt idx="1">
                  <c:v>65.7</c:v>
                </c:pt>
                <c:pt idx="2">
                  <c:v>6.6</c:v>
                </c:pt>
                <c:pt idx="3">
                  <c:v>2.9</c:v>
                </c:pt>
                <c:pt idx="4">
                  <c:v>2.5</c:v>
                </c:pt>
                <c:pt idx="5">
                  <c:v>0.8</c:v>
                </c:pt>
                <c:pt idx="7">
                  <c:v>12.8</c:v>
                </c:pt>
                <c:pt idx="9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23-4CA5-B333-2668D06E2D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6522368"/>
        <c:axId val="176523904"/>
      </c:barChart>
      <c:catAx>
        <c:axId val="17652236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one"/>
        <c:crossAx val="17652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523904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6522368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13325819051074"/>
          <c:y val="0"/>
          <c:w val="0.53934675972117696"/>
          <c:h val="0.95084065982640165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92D050"/>
            </a:solidFill>
            <a:ln w="20841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0-DB89-49F1-ACCA-681A56666AF6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1-DB89-49F1-ACCA-681A56666AF6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2-DB89-49F1-ACCA-681A56666AF6}"/>
              </c:ext>
            </c:extLst>
          </c:dPt>
          <c:dLbls>
            <c:dLbl>
              <c:idx val="2"/>
              <c:layout>
                <c:manualLayout>
                  <c:x val="-7.9828406248676986E-2"/>
                  <c:y val="1.0825107754926827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89-49F1-ACCA-681A56666AF6}"/>
                </c:ext>
              </c:extLst>
            </c:dLbl>
            <c:dLbl>
              <c:idx val="3"/>
              <c:layout>
                <c:manualLayout>
                  <c:x val="-6.2293566121783814E-2"/>
                  <c:y val="3.6083692516422795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89-49F1-ACCA-681A56666AF6}"/>
                </c:ext>
              </c:extLst>
            </c:dLbl>
            <c:dLbl>
              <c:idx val="4"/>
              <c:layout>
                <c:manualLayout>
                  <c:x val="-1.4418260893934618E-2"/>
                  <c:y val="1.0825107754926825E-6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89-49F1-ACCA-681A56666AF6}"/>
                </c:ext>
              </c:extLst>
            </c:dLbl>
            <c:dLbl>
              <c:idx val="5"/>
              <c:layout>
                <c:manualLayout>
                  <c:x val="-1.3681228461030096E-2"/>
                  <c:y val="3.6083692516422874E-7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89-49F1-ACCA-681A56666AF6}"/>
                </c:ext>
              </c:extLst>
            </c:dLbl>
            <c:dLbl>
              <c:idx val="6"/>
              <c:layout>
                <c:manualLayout>
                  <c:x val="-4.6477382237462665E-2"/>
                  <c:y val="3.306272593470541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89-49F1-ACCA-681A56666AF6}"/>
                </c:ext>
              </c:extLst>
            </c:dLbl>
            <c:dLbl>
              <c:idx val="9"/>
              <c:layout>
                <c:manualLayout>
                  <c:x val="-8.0058946027860955E-2"/>
                  <c:y val="7.216738503284552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89-49F1-ACCA-681A56666AF6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(Sheet1!$A$2:$A$7;Sheet1!$A$9:$A$12)</c:f>
              <c:strCache>
                <c:ptCount val="10"/>
                <c:pt idx="0">
                  <c:v>∑ KERESKEDŐTŐL</c:v>
                </c:pt>
                <c:pt idx="1">
                  <c:v>kiskereskedelemben személyes vásárlással, 
pl. szaküzletben, gazdaboltban</c:v>
                </c:pt>
                <c:pt idx="2">
                  <c:v>nagykereskedőtől</c:v>
                </c:pt>
                <c:pt idx="3">
                  <c:v>kereskedőtől / forgalmazótól (nem részletezi)</c:v>
                </c:pt>
                <c:pt idx="4">
                  <c:v>kiskereskedelemben, internetes rendeléssel</c:v>
                </c:pt>
                <c:pt idx="5">
                  <c:v>piacon</c:v>
                </c:pt>
                <c:pt idx="7">
                  <c:v>∑ KÖZVETLENÜL A GYÁRTÓTÓL</c:v>
                </c:pt>
                <c:pt idx="9">
                  <c:v>∑ INTEGRÁTORON KERESZTÜL</c:v>
                </c:pt>
              </c:strCache>
            </c:strRef>
          </c:cat>
          <c:val>
            <c:numRef>
              <c:f>(Sheet1!$B$2:$B$7;Sheet1!$B$9:$B$12)</c:f>
              <c:numCache>
                <c:formatCode>General</c:formatCode>
                <c:ptCount val="10"/>
                <c:pt idx="0">
                  <c:v>58.1</c:v>
                </c:pt>
                <c:pt idx="1">
                  <c:v>35.5</c:v>
                </c:pt>
                <c:pt idx="2">
                  <c:v>12.3</c:v>
                </c:pt>
                <c:pt idx="3">
                  <c:v>7.7</c:v>
                </c:pt>
                <c:pt idx="5">
                  <c:v>2.6</c:v>
                </c:pt>
                <c:pt idx="7">
                  <c:v>25.8</c:v>
                </c:pt>
                <c:pt idx="9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B89-49F1-ACCA-681A56666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6689152"/>
        <c:axId val="176690688"/>
      </c:barChart>
      <c:catAx>
        <c:axId val="17668915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one"/>
        <c:crossAx val="176690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690688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6689152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13325819051074"/>
          <c:y val="0"/>
          <c:w val="0.53934675972117696"/>
          <c:h val="0.95084065982640165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92D050"/>
            </a:solidFill>
            <a:ln w="20841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0-E362-4964-A1F3-6D58B72963FE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1-E362-4964-A1F3-6D58B72963FE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2-E362-4964-A1F3-6D58B72963FE}"/>
              </c:ext>
            </c:extLst>
          </c:dPt>
          <c:dLbls>
            <c:dLbl>
              <c:idx val="2"/>
              <c:layout>
                <c:manualLayout>
                  <c:x val="-0.13359782460818817"/>
                  <c:y val="1.4433477006569084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62-4964-A1F3-6D58B72963FE}"/>
                </c:ext>
              </c:extLst>
            </c:dLbl>
            <c:dLbl>
              <c:idx val="3"/>
              <c:layout>
                <c:manualLayout>
                  <c:x val="-5.1539670021919892E-2"/>
                  <c:y val="3.6083692516422795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62-4964-A1F3-6D58B72963FE}"/>
                </c:ext>
              </c:extLst>
            </c:dLbl>
            <c:dLbl>
              <c:idx val="4"/>
              <c:layout>
                <c:manualLayout>
                  <c:x val="-1.4418260893934618E-2"/>
                  <c:y val="1.0825107754926827E-6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62-4964-A1F3-6D58B72963FE}"/>
                </c:ext>
              </c:extLst>
            </c:dLbl>
            <c:dLbl>
              <c:idx val="5"/>
              <c:layout>
                <c:manualLayout>
                  <c:x val="-4.2358213690358915E-2"/>
                  <c:y val="7.216738503284552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62-4964-A1F3-6D58B72963FE}"/>
                </c:ext>
              </c:extLst>
            </c:dLbl>
            <c:dLbl>
              <c:idx val="6"/>
              <c:layout>
                <c:manualLayout>
                  <c:x val="-4.6477382237462665E-2"/>
                  <c:y val="3.306272593470541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62-4964-A1F3-6D58B72963FE}"/>
                </c:ext>
              </c:extLst>
            </c:dLbl>
            <c:dLbl>
              <c:idx val="9"/>
              <c:layout>
                <c:manualLayout>
                  <c:x val="-4.7797257728269087E-2"/>
                  <c:y val="7.216738503284517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62-4964-A1F3-6D58B72963FE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(Sheet1!$A$2:$A$7;Sheet1!$A$9:$A$12)</c:f>
              <c:strCache>
                <c:ptCount val="10"/>
                <c:pt idx="0">
                  <c:v>∑ KERESKEDŐTŐL</c:v>
                </c:pt>
                <c:pt idx="1">
                  <c:v>kiskereskedelemben személyes vásárlással, 
pl. szaküzletben, gazdaboltban</c:v>
                </c:pt>
                <c:pt idx="2">
                  <c:v>nagykereskedőtől</c:v>
                </c:pt>
                <c:pt idx="3">
                  <c:v>kereskedőtől / forgalmazótól (nem részletezi)</c:v>
                </c:pt>
                <c:pt idx="4">
                  <c:v>kiskereskedelemben, internetes rendeléssel</c:v>
                </c:pt>
                <c:pt idx="5">
                  <c:v>piacon</c:v>
                </c:pt>
                <c:pt idx="7">
                  <c:v>∑ KÖZVETLENÜL A GYÁRTÓTÓL</c:v>
                </c:pt>
                <c:pt idx="9">
                  <c:v>∑ INTEGRÁTORON KERESZTÜL</c:v>
                </c:pt>
              </c:strCache>
            </c:strRef>
          </c:cat>
          <c:val>
            <c:numRef>
              <c:f>(Sheet1!$B$2:$B$7;Sheet1!$B$9:$B$12)</c:f>
              <c:numCache>
                <c:formatCode>General</c:formatCode>
                <c:ptCount val="10"/>
                <c:pt idx="0">
                  <c:v>58.3</c:v>
                </c:pt>
                <c:pt idx="1">
                  <c:v>17.399999999999999</c:v>
                </c:pt>
                <c:pt idx="2">
                  <c:v>29.6</c:v>
                </c:pt>
                <c:pt idx="3">
                  <c:v>6.1</c:v>
                </c:pt>
                <c:pt idx="4">
                  <c:v>1.7</c:v>
                </c:pt>
                <c:pt idx="5">
                  <c:v>3.5</c:v>
                </c:pt>
                <c:pt idx="7">
                  <c:v>32.200000000000003</c:v>
                </c:pt>
                <c:pt idx="9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62-4964-A1F3-6D58B7296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6736512"/>
        <c:axId val="176750592"/>
      </c:barChart>
      <c:catAx>
        <c:axId val="17673651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one"/>
        <c:crossAx val="17675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750592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6736512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76998522817258"/>
          <c:y val="8.1810257046598459E-2"/>
          <c:w val="0.58950444926636025"/>
          <c:h val="0.7283202086153606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igen, minden esetben</c:v>
                </c:pt>
              </c:strCache>
            </c:strRef>
          </c:tx>
          <c:spPr>
            <a:solidFill>
              <a:srgbClr val="00B050"/>
            </a:solidFill>
            <a:ln w="28303">
              <a:noFill/>
            </a:ln>
          </c:spPr>
          <c:invertIfNegative val="0"/>
          <c:dLbls>
            <c:numFmt formatCode="0&quot;%&quot;" sourceLinked="0"/>
            <c:spPr>
              <a:noFill/>
              <a:ln w="28303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47.6</c:v>
                </c:pt>
                <c:pt idx="1">
                  <c:v>44.2</c:v>
                </c:pt>
                <c:pt idx="2">
                  <c:v>45.8</c:v>
                </c:pt>
                <c:pt idx="3">
                  <c:v>56.5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D7-49FF-B4E1-BEAA4671273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igen, de csak szúrópróbaszerűen</c:v>
                </c:pt>
              </c:strCache>
            </c:strRef>
          </c:tx>
          <c:spPr>
            <a:solidFill>
              <a:srgbClr val="92D050"/>
            </a:solidFill>
            <a:ln w="28303">
              <a:noFill/>
            </a:ln>
          </c:spPr>
          <c:invertIfNegative val="0"/>
          <c:dLbls>
            <c:dLbl>
              <c:idx val="0"/>
              <c:layout>
                <c:manualLayout>
                  <c:x val="1.1097344652468081E-3"/>
                  <c:y val="3.714481342006201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D7-49FF-B4E1-BEAA4671273A}"/>
                </c:ext>
              </c:extLst>
            </c:dLbl>
            <c:dLbl>
              <c:idx val="2"/>
              <c:layout>
                <c:manualLayout>
                  <c:x val="6.0629807019190883E-4"/>
                  <c:y val="-7.027011804076538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D7-49FF-B4E1-BEAA4671273A}"/>
                </c:ext>
              </c:extLst>
            </c:dLbl>
            <c:dLbl>
              <c:idx val="3"/>
              <c:layout>
                <c:manualLayout>
                  <c:x val="8.5802468045875616E-4"/>
                  <c:y val="-6.220599849404341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D7-49FF-B4E1-BEAA4671273A}"/>
                </c:ext>
              </c:extLst>
            </c:dLbl>
            <c:dLbl>
              <c:idx val="4"/>
              <c:layout>
                <c:manualLayout>
                  <c:x val="4.1173487022416684E-4"/>
                  <c:y val="8.95786164098527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D7-49FF-B4E1-BEAA4671273A}"/>
                </c:ext>
              </c:extLst>
            </c:dLbl>
            <c:dLbl>
              <c:idx val="5"/>
              <c:layout>
                <c:manualLayout>
                  <c:x val="-1.7602398460683005E-3"/>
                  <c:y val="-6.5107023588087084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D7-49FF-B4E1-BEAA4671273A}"/>
                </c:ext>
              </c:extLst>
            </c:dLbl>
            <c:dLbl>
              <c:idx val="7"/>
              <c:layout>
                <c:manualLayout>
                  <c:x val="3.00198105086641E-3"/>
                  <c:y val="-3.741515720115136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D7-49FF-B4E1-BEAA4671273A}"/>
                </c:ext>
              </c:extLst>
            </c:dLbl>
            <c:numFmt formatCode="0&quot;%&quot;" sourceLinked="0"/>
            <c:spPr>
              <a:noFill/>
              <a:ln w="28303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22.2</c:v>
                </c:pt>
                <c:pt idx="1">
                  <c:v>17.399999999999999</c:v>
                </c:pt>
                <c:pt idx="2">
                  <c:v>29</c:v>
                </c:pt>
                <c:pt idx="3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ED7-49FF-B4E1-BEAA4671273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igen, de csak akkor, ha új kereskedőtől vásárolok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6.4</c:v>
                </c:pt>
                <c:pt idx="1">
                  <c:v>9.5</c:v>
                </c:pt>
                <c:pt idx="2">
                  <c:v>3.9</c:v>
                </c:pt>
                <c:pt idx="3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ED7-49FF-B4E1-BEAA4671273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általában nem, mert megbízom a szállítókban</c:v>
                </c:pt>
              </c:strCache>
            </c:strRef>
          </c:tx>
          <c:spPr>
            <a:solidFill>
              <a:srgbClr val="4BACC6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23.4</c:v>
                </c:pt>
                <c:pt idx="1">
                  <c:v>28.1</c:v>
                </c:pt>
                <c:pt idx="2">
                  <c:v>21.3</c:v>
                </c:pt>
                <c:pt idx="3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D7-49FF-B4E1-BEAA4671273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általában nem, mert vannak fontosabb szempontok az eredetiségnél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delete val="1"/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0.2</c:v>
                </c:pt>
                <c:pt idx="1">
                  <c:v>0.4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ED7-49FF-B4E1-BEAA467127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76854144"/>
        <c:axId val="176855680"/>
      </c:barChart>
      <c:catAx>
        <c:axId val="17685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0614">
            <a:noFill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76855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85568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one"/>
        <c:crossAx val="176854144"/>
        <c:crosses val="autoZero"/>
        <c:crossBetween val="between"/>
        <c:majorUnit val="0.2"/>
      </c:valAx>
      <c:spPr>
        <a:noFill/>
        <a:ln w="28303">
          <a:noFill/>
        </a:ln>
      </c:spPr>
    </c:plotArea>
    <c:legend>
      <c:legendPos val="l"/>
      <c:layout>
        <c:manualLayout>
          <c:xMode val="edge"/>
          <c:yMode val="edge"/>
          <c:x val="5.9281175062588218E-2"/>
          <c:y val="9.78729414229568E-2"/>
          <c:w val="0.32555094314928468"/>
          <c:h val="0.70403381644018492"/>
        </c:manualLayout>
      </c:layout>
      <c:overlay val="0"/>
      <c:spPr>
        <a:noFill/>
        <a:ln w="28303">
          <a:noFill/>
        </a:ln>
      </c:spPr>
      <c:txPr>
        <a:bodyPr/>
        <a:lstStyle/>
        <a:p>
          <a:pPr>
            <a:defRPr sz="900"/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193222370028738"/>
          <c:y val="0"/>
          <c:w val="0.57234035719991494"/>
          <c:h val="0.94625798591577537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92D050"/>
            </a:solidFill>
            <a:ln w="20841">
              <a:noFill/>
            </a:ln>
          </c:spPr>
          <c:invertIfNegative val="0"/>
          <c:dLbls>
            <c:dLbl>
              <c:idx val="2"/>
              <c:layout>
                <c:manualLayout>
                  <c:x val="-7.2034845698792857E-2"/>
                  <c:y val="2.4512026825962211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42-45F8-8247-FC361804F7F4}"/>
                </c:ext>
              </c:extLst>
            </c:dLbl>
            <c:dLbl>
              <c:idx val="5"/>
              <c:layout>
                <c:manualLayout>
                  <c:x val="-5.363828706543881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42-45F8-8247-FC361804F7F4}"/>
                </c:ext>
              </c:extLst>
            </c:dLbl>
            <c:dLbl>
              <c:idx val="6"/>
              <c:layout>
                <c:manualLayout>
                  <c:x val="-4.6477382237462665E-2"/>
                  <c:y val="3.306272593470541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42-45F8-8247-FC361804F7F4}"/>
                </c:ext>
              </c:extLst>
            </c:dLbl>
            <c:dLbl>
              <c:idx val="7"/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142-45F8-8247-FC361804F7F4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 Magyarországon felhasznált 
növényvédő szerek 1-5%-a</c:v>
                </c:pt>
                <c:pt idx="1">
                  <c:v>6-10%-a</c:v>
                </c:pt>
                <c:pt idx="2">
                  <c:v>11-15%-a</c:v>
                </c:pt>
                <c:pt idx="3">
                  <c:v>16-20%-a</c:v>
                </c:pt>
                <c:pt idx="4">
                  <c:v>21-30%-a</c:v>
                </c:pt>
                <c:pt idx="5">
                  <c:v>30%-a felett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18.7</c:v>
                </c:pt>
                <c:pt idx="1">
                  <c:v>23.3</c:v>
                </c:pt>
                <c:pt idx="2">
                  <c:v>12.3</c:v>
                </c:pt>
                <c:pt idx="3">
                  <c:v>19.5</c:v>
                </c:pt>
                <c:pt idx="4">
                  <c:v>16.2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42-45F8-8247-FC361804F7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6939008"/>
        <c:axId val="176940544"/>
      </c:barChart>
      <c:catAx>
        <c:axId val="1769390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/>
            </a:pPr>
            <a:endParaRPr lang="hu-HU"/>
          </a:p>
        </c:txPr>
        <c:crossAx val="17694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940544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6939008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68861333150117"/>
          <c:y val="0.1368540799368945"/>
          <c:w val="0.46867193947869484"/>
          <c:h val="0.70636926022171387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F14A-42CD-A687-A34B9246B60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F14A-42CD-A687-A34B9246B60D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2-F14A-42CD-A687-A34B9246B60D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F14A-42CD-A687-A34B9246B60D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F14A-42CD-A687-A34B9246B60D}"/>
              </c:ext>
            </c:extLst>
          </c:dPt>
          <c:dLbls>
            <c:dLbl>
              <c:idx val="0"/>
              <c:layout>
                <c:manualLayout>
                  <c:x val="5.3287433035054232E-2"/>
                  <c:y val="-8.939239968203406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igen, hallottam róla; 96%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4A-42CD-A687-A34B9246B60D}"/>
                </c:ext>
              </c:extLst>
            </c:dLbl>
            <c:dLbl>
              <c:idx val="1"/>
              <c:layout>
                <c:manualLayout>
                  <c:x val="-5.1498775468422263E-2"/>
                  <c:y val="4.490393386746651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4A-42CD-A687-A34B9246B60D}"/>
                </c:ext>
              </c:extLst>
            </c:dLbl>
            <c:dLbl>
              <c:idx val="2"/>
              <c:layout>
                <c:manualLayout>
                  <c:x val="5.7775872665567765E-3"/>
                  <c:y val="-1.809261195051145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4A-42CD-A687-A34B9246B60D}"/>
                </c:ext>
              </c:extLst>
            </c:dLbl>
            <c:dLbl>
              <c:idx val="3"/>
              <c:layout>
                <c:manualLayout>
                  <c:x val="-1.0355691401464966E-2"/>
                  <c:y val="-7.82882490004389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4A-42CD-A687-A34B9246B60D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>
                    <a:latin typeface="+mj-lt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Munka1!$A$2:$A$3</c:f>
              <c:strCache>
                <c:ptCount val="2"/>
                <c:pt idx="0">
                  <c:v>igen, hallottam róla</c:v>
                </c:pt>
                <c:pt idx="1">
                  <c:v>nem hallottam ilyesmiről</c:v>
                </c:pt>
              </c:strCache>
            </c:strRef>
          </c:cat>
          <c:val>
            <c:numRef>
              <c:f>Munka1!$B$2:$B$3</c:f>
              <c:numCache>
                <c:formatCode>General</c:formatCode>
                <c:ptCount val="2"/>
                <c:pt idx="0">
                  <c:v>96.5</c:v>
                </c:pt>
                <c:pt idx="1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4A-42CD-A687-A34B9246B6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31"/>
      </c:pieChart>
    </c:plotArea>
    <c:plotVisOnly val="1"/>
    <c:dispBlanksAs val="gap"/>
    <c:showDLblsOverMax val="0"/>
  </c:chart>
  <c:txPr>
    <a:bodyPr/>
    <a:lstStyle/>
    <a:p>
      <a:pPr>
        <a:defRPr sz="800"/>
      </a:pPr>
      <a:endParaRPr lang="hu-H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03845602832525"/>
          <c:y val="0.22308148326430224"/>
          <c:w val="0.36980524455197505"/>
          <c:h val="0.72406442748061484"/>
        </c:manualLayout>
      </c:layout>
      <c:barChart>
        <c:barDir val="bar"/>
        <c:grouping val="stacked"/>
        <c:varyColors val="0"/>
        <c:ser>
          <c:idx val="7"/>
          <c:order val="0"/>
          <c:tx>
            <c:strRef>
              <c:f>Sheet1!$B$1</c:f>
              <c:strCache>
                <c:ptCount val="1"/>
                <c:pt idx="0">
                  <c:v>biztosan jellemző a hamisított / illegálisan árusított növényvédő szerekre</c:v>
                </c:pt>
              </c:strCache>
            </c:strRef>
          </c:tx>
          <c:spPr>
            <a:solidFill>
              <a:srgbClr val="00B050"/>
            </a:solidFill>
            <a:ln w="23665">
              <a:noFill/>
            </a:ln>
          </c:spPr>
          <c:invertIfNegative val="0"/>
          <c:dLbls>
            <c:numFmt formatCode="#&quot;%&quot;" sourceLinked="0"/>
            <c:spPr>
              <a:noFill/>
              <a:ln w="23665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Probléma esetén nincsen reklamációs lehetőség</c:v>
                </c:pt>
                <c:pt idx="1">
                  <c:v>Bizalomvesztés a partnerek felé</c:v>
                </c:pt>
                <c:pt idx="2">
                  <c:v>Ismeretlen szermaradék a termésben, ismeretlen koncentrációban</c:v>
                </c:pt>
                <c:pt idx="3">
                  <c:v>A fogyasztók egészségének veszélyeztetése</c:v>
                </c:pt>
                <c:pt idx="4">
                  <c:v>Fokozott környezeti kockázatot jelent (a talaj, és a felszín alatti vizek szennyezése)</c:v>
                </c:pt>
                <c:pt idx="5">
                  <c:v>Piacvesztés a nem engedélyezett technológia miatt</c:v>
                </c:pt>
                <c:pt idx="6">
                  <c:v>A növényvédő szerrel dolgozók egészségének veszélyeztetése</c:v>
                </c:pt>
                <c:pt idx="7">
                  <c:v>Hatástalanság</c:v>
                </c:pt>
                <c:pt idx="8">
                  <c:v>Szermaradék szint túllépése a terményben</c:v>
                </c:pt>
                <c:pt idx="9">
                  <c:v>Fitotoxikus hatás a kezelt növényen (a kezelt kultúrnövény pusztulása)</c:v>
                </c:pt>
                <c:pt idx="10">
                  <c:v>Az ismeretlen összetételű szer tönkreteheti a permetezőgép egyes alkatrészeit, 
ami garanciavesztéshez vezethet</c:v>
                </c:pt>
                <c:pt idx="11">
                  <c:v>Veszélyezteti a növényvédelmi gépek, berendezések műszaki állapotát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83</c:v>
                </c:pt>
                <c:pt idx="1">
                  <c:v>57.3</c:v>
                </c:pt>
                <c:pt idx="2">
                  <c:v>52</c:v>
                </c:pt>
                <c:pt idx="3">
                  <c:v>48.5</c:v>
                </c:pt>
                <c:pt idx="4">
                  <c:v>44.2</c:v>
                </c:pt>
                <c:pt idx="5">
                  <c:v>42.3</c:v>
                </c:pt>
                <c:pt idx="6">
                  <c:v>41.9</c:v>
                </c:pt>
                <c:pt idx="7">
                  <c:v>41.9</c:v>
                </c:pt>
                <c:pt idx="8">
                  <c:v>34.1</c:v>
                </c:pt>
                <c:pt idx="9">
                  <c:v>27.7</c:v>
                </c:pt>
                <c:pt idx="10">
                  <c:v>19.3</c:v>
                </c:pt>
                <c:pt idx="11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76-4AF8-85E9-01916D460341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valószínűleg jellemző…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Probléma esetén nincsen reklamációs lehetőség</c:v>
                </c:pt>
                <c:pt idx="1">
                  <c:v>Bizalomvesztés a partnerek felé</c:v>
                </c:pt>
                <c:pt idx="2">
                  <c:v>Ismeretlen szermaradék a termésben, ismeretlen koncentrációban</c:v>
                </c:pt>
                <c:pt idx="3">
                  <c:v>A fogyasztók egészségének veszélyeztetése</c:v>
                </c:pt>
                <c:pt idx="4">
                  <c:v>Fokozott környezeti kockázatot jelent (a talaj, és a felszín alatti vizek szennyezése)</c:v>
                </c:pt>
                <c:pt idx="5">
                  <c:v>Piacvesztés a nem engedélyezett technológia miatt</c:v>
                </c:pt>
                <c:pt idx="6">
                  <c:v>A növényvédő szerrel dolgozók egészségének veszélyeztetése</c:v>
                </c:pt>
                <c:pt idx="7">
                  <c:v>Hatástalanság</c:v>
                </c:pt>
                <c:pt idx="8">
                  <c:v>Szermaradék szint túllépése a terményben</c:v>
                </c:pt>
                <c:pt idx="9">
                  <c:v>Fitotoxikus hatás a kezelt növényen (a kezelt kultúrnövény pusztulása)</c:v>
                </c:pt>
                <c:pt idx="10">
                  <c:v>Az ismeretlen összetételű szer tönkreteheti a permetezőgép egyes alkatrészeit, 
ami garanciavesztéshez vezethet</c:v>
                </c:pt>
                <c:pt idx="11">
                  <c:v>Veszélyezteti a növényvédelmi gépek, berendezések műszaki állapotát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15</c:v>
                </c:pt>
                <c:pt idx="1">
                  <c:v>34.9</c:v>
                </c:pt>
                <c:pt idx="2">
                  <c:v>42.7</c:v>
                </c:pt>
                <c:pt idx="3">
                  <c:v>42.9</c:v>
                </c:pt>
                <c:pt idx="4">
                  <c:v>47.8</c:v>
                </c:pt>
                <c:pt idx="5">
                  <c:v>45.4</c:v>
                </c:pt>
                <c:pt idx="6">
                  <c:v>46.8</c:v>
                </c:pt>
                <c:pt idx="7">
                  <c:v>50.7</c:v>
                </c:pt>
                <c:pt idx="8">
                  <c:v>55</c:v>
                </c:pt>
                <c:pt idx="9">
                  <c:v>55.2</c:v>
                </c:pt>
                <c:pt idx="10">
                  <c:v>38</c:v>
                </c:pt>
                <c:pt idx="1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76-4AF8-85E9-01916D460341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valószínűleg nem jellemző…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5.61991352192125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76-4AF8-85E9-01916D460341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Probléma esetén nincsen reklamációs lehetőség</c:v>
                </c:pt>
                <c:pt idx="1">
                  <c:v>Bizalomvesztés a partnerek felé</c:v>
                </c:pt>
                <c:pt idx="2">
                  <c:v>Ismeretlen szermaradék a termésben, ismeretlen koncentrációban</c:v>
                </c:pt>
                <c:pt idx="3">
                  <c:v>A fogyasztók egészségének veszélyeztetése</c:v>
                </c:pt>
                <c:pt idx="4">
                  <c:v>Fokozott környezeti kockázatot jelent (a talaj, és a felszín alatti vizek szennyezése)</c:v>
                </c:pt>
                <c:pt idx="5">
                  <c:v>Piacvesztés a nem engedélyezett technológia miatt</c:v>
                </c:pt>
                <c:pt idx="6">
                  <c:v>A növényvédő szerrel dolgozók egészségének veszélyeztetése</c:v>
                </c:pt>
                <c:pt idx="7">
                  <c:v>Hatástalanság</c:v>
                </c:pt>
                <c:pt idx="8">
                  <c:v>Szermaradék szint túllépése a terményben</c:v>
                </c:pt>
                <c:pt idx="9">
                  <c:v>Fitotoxikus hatás a kezelt növényen (a kezelt kultúrnövény pusztulása)</c:v>
                </c:pt>
                <c:pt idx="10">
                  <c:v>Az ismeretlen összetételű szer tönkreteheti a permetezőgép egyes alkatrészeit, 
ami garanciavesztéshez vezethet</c:v>
                </c:pt>
                <c:pt idx="11">
                  <c:v>Veszélyezteti a növényvédelmi gépek, berendezések műszaki állapotát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</c:v>
                </c:pt>
                <c:pt idx="1">
                  <c:v>6.2</c:v>
                </c:pt>
                <c:pt idx="2">
                  <c:v>4.5</c:v>
                </c:pt>
                <c:pt idx="3">
                  <c:v>7.8</c:v>
                </c:pt>
                <c:pt idx="4">
                  <c:v>6.6</c:v>
                </c:pt>
                <c:pt idx="5">
                  <c:v>9.9</c:v>
                </c:pt>
                <c:pt idx="6">
                  <c:v>10.1</c:v>
                </c:pt>
                <c:pt idx="7">
                  <c:v>6.6</c:v>
                </c:pt>
                <c:pt idx="8">
                  <c:v>9.6</c:v>
                </c:pt>
                <c:pt idx="9">
                  <c:v>16.2</c:v>
                </c:pt>
                <c:pt idx="10">
                  <c:v>36.6</c:v>
                </c:pt>
                <c:pt idx="1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76-4AF8-85E9-01916D460341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biztosan nem jellemző a hamisított / illegálisan árusított növényvédő szerekre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76-4AF8-85E9-01916D460341}"/>
                </c:ext>
              </c:extLst>
            </c:dLbl>
            <c:dLbl>
              <c:idx val="1"/>
              <c:layout>
                <c:manualLayout>
                  <c:x val="4.2149351414409375E-3"/>
                  <c:y val="5.207683729034870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76-4AF8-85E9-01916D46034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76-4AF8-85E9-01916D46034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76-4AF8-85E9-01916D46034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76-4AF8-85E9-01916D460341}"/>
                </c:ext>
              </c:extLst>
            </c:dLbl>
            <c:dLbl>
              <c:idx val="5"/>
              <c:layout>
                <c:manualLayout>
                  <c:x val="3.8710200503598372E-3"/>
                  <c:y val="4.931983022141644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76-4AF8-85E9-01916D46034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476-4AF8-85E9-01916D46034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76-4AF8-85E9-01916D46034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476-4AF8-85E9-01916D46034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476-4AF8-85E9-01916D460341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Probléma esetén nincsen reklamációs lehetőség</c:v>
                </c:pt>
                <c:pt idx="1">
                  <c:v>Bizalomvesztés a partnerek felé</c:v>
                </c:pt>
                <c:pt idx="2">
                  <c:v>Ismeretlen szermaradék a termésben, ismeretlen koncentrációban</c:v>
                </c:pt>
                <c:pt idx="3">
                  <c:v>A fogyasztók egészségének veszélyeztetése</c:v>
                </c:pt>
                <c:pt idx="4">
                  <c:v>Fokozott környezeti kockázatot jelent (a talaj, és a felszín alatti vizek szennyezése)</c:v>
                </c:pt>
                <c:pt idx="5">
                  <c:v>Piacvesztés a nem engedélyezett technológia miatt</c:v>
                </c:pt>
                <c:pt idx="6">
                  <c:v>A növényvédő szerrel dolgozók egészségének veszélyeztetése</c:v>
                </c:pt>
                <c:pt idx="7">
                  <c:v>Hatástalanság</c:v>
                </c:pt>
                <c:pt idx="8">
                  <c:v>Szermaradék szint túllépése a terményben</c:v>
                </c:pt>
                <c:pt idx="9">
                  <c:v>Fitotoxikus hatás a kezelt növényen (a kezelt kultúrnövény pusztulása)</c:v>
                </c:pt>
                <c:pt idx="10">
                  <c:v>Az ismeretlen összetételű szer tönkreteheti a permetezőgép egyes alkatrészeit, 
ami garanciavesztéshez vezethet</c:v>
                </c:pt>
                <c:pt idx="11">
                  <c:v>Veszélyezteti a növényvédelmi gépek, berendezések műszaki állapotát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</c:v>
                </c:pt>
                <c:pt idx="1">
                  <c:v>1.6</c:v>
                </c:pt>
                <c:pt idx="2">
                  <c:v>0.8</c:v>
                </c:pt>
                <c:pt idx="3">
                  <c:v>0.8</c:v>
                </c:pt>
                <c:pt idx="4">
                  <c:v>1.4</c:v>
                </c:pt>
                <c:pt idx="5">
                  <c:v>2.2999999999999998</c:v>
                </c:pt>
                <c:pt idx="6">
                  <c:v>1.2</c:v>
                </c:pt>
                <c:pt idx="7">
                  <c:v>0.8</c:v>
                </c:pt>
                <c:pt idx="8">
                  <c:v>1.4</c:v>
                </c:pt>
                <c:pt idx="9">
                  <c:v>1</c:v>
                </c:pt>
                <c:pt idx="10">
                  <c:v>6</c:v>
                </c:pt>
                <c:pt idx="11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476-4AF8-85E9-01916D4603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77603712"/>
        <c:axId val="177605248"/>
      </c:barChart>
      <c:catAx>
        <c:axId val="1776037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58">
            <a:noFill/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hu-HU"/>
          </a:p>
        </c:txPr>
        <c:crossAx val="177605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7605248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7603712"/>
        <c:crosses val="autoZero"/>
        <c:crossBetween val="between"/>
        <c:majorUnit val="0.5"/>
        <c:minorUnit val="0.1"/>
      </c:valAx>
      <c:spPr>
        <a:noFill/>
        <a:ln w="23665">
          <a:noFill/>
        </a:ln>
      </c:spPr>
    </c:plotArea>
    <c:legend>
      <c:legendPos val="t"/>
      <c:layout>
        <c:manualLayout>
          <c:xMode val="edge"/>
          <c:yMode val="edge"/>
          <c:x val="0.60714016650653369"/>
          <c:y val="5.6999420985193332E-2"/>
          <c:w val="0.37429155071446468"/>
          <c:h val="0.15586180786302989"/>
        </c:manualLayout>
      </c:layout>
      <c:overlay val="0"/>
      <c:txPr>
        <a:bodyPr/>
        <a:lstStyle/>
        <a:p>
          <a:pPr>
            <a:defRPr sz="700"/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13325819051074"/>
          <c:y val="0"/>
          <c:w val="0.53934675972117696"/>
          <c:h val="0.94625798591577537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00B050"/>
            </a:solidFill>
            <a:ln w="20841">
              <a:noFill/>
            </a:ln>
          </c:spPr>
          <c:invertIfNegative val="0"/>
          <c:dLbls>
            <c:dLbl>
              <c:idx val="2"/>
              <c:layout>
                <c:manualLayout>
                  <c:x val="-0.13289081901547584"/>
                  <c:y val="1.5092330349378449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77-499E-ACC7-4F568403605D}"/>
                </c:ext>
              </c:extLst>
            </c:dLbl>
            <c:dLbl>
              <c:idx val="3"/>
              <c:layout>
                <c:manualLayout>
                  <c:x val="-0.12181286705554265"/>
                  <c:y val="3.0184660698756867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77-499E-ACC7-4F568403605D}"/>
                </c:ext>
              </c:extLst>
            </c:dLbl>
            <c:dLbl>
              <c:idx val="4"/>
              <c:layout>
                <c:manualLayout>
                  <c:x val="-0.11066930695215962"/>
                  <c:y val="1.5092330349378449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77-499E-ACC7-4F568403605D}"/>
                </c:ext>
              </c:extLst>
            </c:dLbl>
            <c:dLbl>
              <c:idx val="5"/>
              <c:layout>
                <c:manualLayout>
                  <c:x val="-9.1829380884971445E-2"/>
                  <c:y val="3.0184660698756867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77-499E-ACC7-4F568403605D}"/>
                </c:ext>
              </c:extLst>
            </c:dLbl>
            <c:dLbl>
              <c:idx val="6"/>
              <c:layout>
                <c:manualLayout>
                  <c:x val="-6.9423240053082813E-2"/>
                  <c:y val="6.036932139751387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77-499E-ACC7-4F568403605D}"/>
                </c:ext>
              </c:extLst>
            </c:dLbl>
            <c:dLbl>
              <c:idx val="9"/>
              <c:layout>
                <c:manualLayout>
                  <c:x val="-3.5606702555036382E-2"/>
                  <c:y val="6.036932139751387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77-499E-ACC7-4F568403605D}"/>
                </c:ext>
              </c:extLst>
            </c:dLbl>
            <c:dLbl>
              <c:idx val="10"/>
              <c:layout>
                <c:manualLayout>
                  <c:x val="-2.06542566021440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77-499E-ACC7-4F568403605D}"/>
                </c:ext>
              </c:extLst>
            </c:dLbl>
            <c:dLbl>
              <c:idx val="11"/>
              <c:layout>
                <c:manualLayout>
                  <c:x val="-1.8312915386498589E-2"/>
                  <c:y val="3.0184660698756867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77-499E-ACC7-4F568403605D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A fogyasztók egészségének veszélyeztetése</c:v>
                </c:pt>
                <c:pt idx="1">
                  <c:v>Hatástalanság</c:v>
                </c:pt>
                <c:pt idx="2">
                  <c:v>A növényvédő szerrel dolgozók egészségének veszélyeztetése</c:v>
                </c:pt>
                <c:pt idx="3">
                  <c:v>Ismeretlen szermaradék a termésben, ismeretlen koncentrációban</c:v>
                </c:pt>
                <c:pt idx="4">
                  <c:v>Fokozott környezeti kockázatot jelent (a talaj, és a felszín alatti vizek szennyezése)</c:v>
                </c:pt>
                <c:pt idx="5">
                  <c:v>Fitotoxikus hatás a kezelt növényen (a kezelt kultúrnövény pusztulása)</c:v>
                </c:pt>
                <c:pt idx="6">
                  <c:v>Szermaradék szint túllépése a terményben</c:v>
                </c:pt>
                <c:pt idx="7">
                  <c:v>Nincs reklamációs lehetőség</c:v>
                </c:pt>
                <c:pt idx="8">
                  <c:v>Bizalomvesztés a partnerek felé</c:v>
                </c:pt>
                <c:pt idx="9">
                  <c:v>Piacvesztés a nem engedélyezett technológia miatt</c:v>
                </c:pt>
                <c:pt idx="10">
                  <c:v>Veszélyezteti a növényvédelmi gépek, berendezések műszaki állapotát</c:v>
                </c:pt>
                <c:pt idx="11">
                  <c:v>Az ismeretlen összetételű szer tönkreteheti a permetezőgép egyes alkatrészeit, 
ami garanciavesztéshez vezethet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53.2</c:v>
                </c:pt>
                <c:pt idx="1">
                  <c:v>51.7</c:v>
                </c:pt>
                <c:pt idx="2">
                  <c:v>38.200000000000003</c:v>
                </c:pt>
                <c:pt idx="3">
                  <c:v>34.700000000000003</c:v>
                </c:pt>
                <c:pt idx="4">
                  <c:v>30.4</c:v>
                </c:pt>
                <c:pt idx="5">
                  <c:v>25.9</c:v>
                </c:pt>
                <c:pt idx="6">
                  <c:v>19.100000000000001</c:v>
                </c:pt>
                <c:pt idx="7">
                  <c:v>10.7</c:v>
                </c:pt>
                <c:pt idx="8">
                  <c:v>7.6</c:v>
                </c:pt>
                <c:pt idx="9">
                  <c:v>7.2</c:v>
                </c:pt>
                <c:pt idx="10">
                  <c:v>2.5</c:v>
                </c:pt>
                <c:pt idx="11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77-499E-ACC7-4F56840360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7667072"/>
        <c:axId val="177668864"/>
      </c:barChart>
      <c:catAx>
        <c:axId val="1776670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/>
            </a:pPr>
            <a:endParaRPr lang="hu-HU"/>
          </a:p>
        </c:txPr>
        <c:crossAx val="177668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7668864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7667072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13325819051074"/>
          <c:y val="0"/>
          <c:w val="0.53934675972117696"/>
          <c:h val="0.94625798591577537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92D050"/>
            </a:solidFill>
            <a:ln w="20841">
              <a:noFill/>
            </a:ln>
          </c:spPr>
          <c:invertIfNegative val="0"/>
          <c:dLbls>
            <c:dLbl>
              <c:idx val="2"/>
              <c:layout>
                <c:manualLayout>
                  <c:x val="-9.3809545145252499E-2"/>
                  <c:y val="1.8110796419254115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EF-4645-95F5-3F3F2D9EAFCB}"/>
                </c:ext>
              </c:extLst>
            </c:dLbl>
            <c:dLbl>
              <c:idx val="3"/>
              <c:layout>
                <c:manualLayout>
                  <c:x val="-9.2111139121092714E-2"/>
                  <c:y val="6.036932139751387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EF-4645-95F5-3F3F2D9EAFCB}"/>
                </c:ext>
              </c:extLst>
            </c:dLbl>
            <c:dLbl>
              <c:idx val="4"/>
              <c:layout>
                <c:manualLayout>
                  <c:x val="-8.8783750249874144E-2"/>
                  <c:y val="1.8110796419254115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EF-4645-95F5-3F3F2D9EAFCB}"/>
                </c:ext>
              </c:extLst>
            </c:dLbl>
            <c:dLbl>
              <c:idx val="5"/>
              <c:layout>
                <c:manualLayout>
                  <c:x val="-7.7760112888978994E-2"/>
                  <c:y val="9.0553982089243061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EF-4645-95F5-3F3F2D9EAFCB}"/>
                </c:ext>
              </c:extLst>
            </c:dLbl>
            <c:dLbl>
              <c:idx val="6"/>
              <c:layout>
                <c:manualLayout>
                  <c:x val="-4.2848009524268996E-2"/>
                  <c:y val="9.0553982096270914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EF-4645-95F5-3F3F2D9EAFCB}"/>
                </c:ext>
              </c:extLst>
            </c:dLbl>
            <c:dLbl>
              <c:idx val="9"/>
              <c:layout>
                <c:manualLayout>
                  <c:x val="-3.5606702555036396E-2"/>
                  <c:y val="6.0369321397513925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EF-4645-95F5-3F3F2D9EAFCB}"/>
                </c:ext>
              </c:extLst>
            </c:dLbl>
            <c:dLbl>
              <c:idx val="10"/>
              <c:layout>
                <c:manualLayout>
                  <c:x val="-2.06542566021440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EF-4645-95F5-3F3F2D9EAFCB}"/>
                </c:ext>
              </c:extLst>
            </c:dLbl>
            <c:dLbl>
              <c:idx val="11"/>
              <c:layout>
                <c:manualLayout>
                  <c:x val="-1.8312915386498589E-2"/>
                  <c:y val="3.0184660698756888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EF-4645-95F5-3F3F2D9EAFCB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 termék ára jelentősen olcsóbb</c:v>
                </c:pt>
                <c:pt idx="1">
                  <c:v>hiányzik a termék eredeti csomagolása</c:v>
                </c:pt>
                <c:pt idx="2">
                  <c:v>a csomagoláson, dokumentumokon nem tüntetik fel a gyártási időt, helyet, származási országot, tételszámot</c:v>
                </c:pt>
                <c:pt idx="3">
                  <c:v>a kereskedőnek nincsen üzlethelyisége, hanem piacon, vagy gépkocsi-csomagtartóból árusít</c:v>
                </c:pt>
                <c:pt idx="4">
                  <c:v>hiányzik a magyar nyelvű címke, technológiai útmutató</c:v>
                </c:pt>
                <c:pt idx="5">
                  <c:v>a csomagolás gyenge minőségű (színek, feliratok, kupak, anyag)</c:v>
                </c:pt>
                <c:pt idx="6">
                  <c:v>a kereskedőnek nincsen üzlethelyisége, csak internetes rendeléssel árusít</c:v>
                </c:pt>
                <c:pt idx="7">
                  <c:v>ismeretlen nevű termék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37.6</c:v>
                </c:pt>
                <c:pt idx="1">
                  <c:v>36.799999999999997</c:v>
                </c:pt>
                <c:pt idx="2">
                  <c:v>29.2</c:v>
                </c:pt>
                <c:pt idx="3">
                  <c:v>26.1</c:v>
                </c:pt>
                <c:pt idx="4">
                  <c:v>26.1</c:v>
                </c:pt>
                <c:pt idx="5">
                  <c:v>21.2</c:v>
                </c:pt>
                <c:pt idx="6">
                  <c:v>9.6</c:v>
                </c:pt>
                <c:pt idx="7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3EF-4645-95F5-3F3F2D9EA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8329088"/>
        <c:axId val="178330624"/>
      </c:barChart>
      <c:catAx>
        <c:axId val="1783290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/>
            </a:pPr>
            <a:endParaRPr lang="hu-HU"/>
          </a:p>
        </c:txPr>
        <c:crossAx val="17833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8330624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8329088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68861333150117"/>
          <c:y val="0.1368540799368945"/>
          <c:w val="0.46867193947869484"/>
          <c:h val="0.70636926022171387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5B5B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39C6-47C3-8447-CA8210CDDE55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39C6-47C3-8447-CA8210CDDE55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2-39C6-47C3-8447-CA8210CDDE55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39C6-47C3-8447-CA8210CDDE55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39C6-47C3-8447-CA8210CDDE55}"/>
              </c:ext>
            </c:extLst>
          </c:dPt>
          <c:dLbls>
            <c:dLbl>
              <c:idx val="0"/>
              <c:layout>
                <c:manualLayout>
                  <c:x val="-1.0986567915765817E-2"/>
                  <c:y val="-8.939237785756992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C6-47C3-8447-CA8210CDDE55}"/>
                </c:ext>
              </c:extLst>
            </c:dLbl>
            <c:dLbl>
              <c:idx val="1"/>
              <c:layout>
                <c:manualLayout>
                  <c:x val="-1.4770701666168447E-2"/>
                  <c:y val="5.1069307874844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C6-47C3-8447-CA8210CDDE55}"/>
                </c:ext>
              </c:extLst>
            </c:dLbl>
            <c:dLbl>
              <c:idx val="2"/>
              <c:layout>
                <c:manualLayout>
                  <c:x val="-5.8496461140872397E-2"/>
                  <c:y val="-2.27505290607475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C6-47C3-8447-CA8210CDDE55}"/>
                </c:ext>
              </c:extLst>
            </c:dLbl>
            <c:dLbl>
              <c:idx val="3"/>
              <c:layout>
                <c:manualLayout>
                  <c:x val="-1.0355691401464966E-2"/>
                  <c:y val="-7.82882490004389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C6-47C3-8447-CA8210CDDE55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>
                    <a:latin typeface="+mj-lt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Munka1!$A$2:$A$4</c:f>
              <c:strCache>
                <c:ptCount val="3"/>
                <c:pt idx="0">
                  <c:v>Igen</c:v>
                </c:pt>
                <c:pt idx="1">
                  <c:v>Nem</c:v>
                </c:pt>
                <c:pt idx="2">
                  <c:v>Nem tudja / Nem válaszol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68.8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C6-47C3-8447-CA8210CDDE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320"/>
      </c:pieChart>
    </c:plotArea>
    <c:plotVisOnly val="1"/>
    <c:dispBlanksAs val="gap"/>
    <c:showDLblsOverMax val="0"/>
  </c:chart>
  <c:txPr>
    <a:bodyPr/>
    <a:lstStyle/>
    <a:p>
      <a:pPr>
        <a:defRPr sz="800"/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328199133583807"/>
          <c:y val="0.11000552294930778"/>
          <c:w val="0.36496814783546677"/>
          <c:h val="0.65938465360009335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spPr>
            <a:ln>
              <a:noFill/>
            </a:ln>
          </c:spPr>
          <c:explosion val="4"/>
          <c:dPt>
            <c:idx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BAFE-4EB8-8202-E34BA5785B2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BAFE-4EB8-8202-E34BA5785B2B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2-BAFE-4EB8-8202-E34BA5785B2B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BAFE-4EB8-8202-E34BA5785B2B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BAFE-4EB8-8202-E34BA5785B2B}"/>
              </c:ext>
            </c:extLst>
          </c:dPt>
          <c:dLbls>
            <c:dLbl>
              <c:idx val="0"/>
              <c:layout>
                <c:manualLayout>
                  <c:x val="-1.4144191212856859E-2"/>
                  <c:y val="-7.43544499431945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FE-4EB8-8202-E34BA5785B2B}"/>
                </c:ext>
              </c:extLst>
            </c:dLbl>
            <c:dLbl>
              <c:idx val="1"/>
              <c:layout>
                <c:manualLayout>
                  <c:x val="3.7476937640432882E-2"/>
                  <c:y val="-8.1062626017055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FE-4EB8-8202-E34BA5785B2B}"/>
                </c:ext>
              </c:extLst>
            </c:dLbl>
            <c:dLbl>
              <c:idx val="2"/>
              <c:layout>
                <c:manualLayout>
                  <c:x val="6.1970590588166986E-2"/>
                  <c:y val="2.931807067296985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FE-4EB8-8202-E34BA5785B2B}"/>
                </c:ext>
              </c:extLst>
            </c:dLbl>
            <c:dLbl>
              <c:idx val="3"/>
              <c:layout>
                <c:manualLayout>
                  <c:x val="-3.7328297019343239E-2"/>
                  <c:y val="-3.221372867920927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FE-4EB8-8202-E34BA5785B2B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>
                    <a:latin typeface="+mj-lt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Munka1!$A$2:$A$4</c:f>
              <c:strCache>
                <c:ptCount val="3"/>
                <c:pt idx="0">
                  <c:v>∑ 100 hektár alatt</c:v>
                </c:pt>
                <c:pt idx="1">
                  <c:v>∑ 100-499,9 hektár</c:v>
                </c:pt>
                <c:pt idx="2">
                  <c:v>∑ 500+ hektár</c:v>
                </c:pt>
              </c:strCache>
            </c:strRef>
          </c:cat>
          <c:val>
            <c:numRef>
              <c:f>Munka1!$B$2:$B$4</c:f>
              <c:numCache>
                <c:formatCode>0.0</c:formatCode>
                <c:ptCount val="3"/>
                <c:pt idx="0">
                  <c:v>47.2</c:v>
                </c:pt>
                <c:pt idx="1">
                  <c:v>30.2</c:v>
                </c:pt>
                <c:pt idx="2">
                  <c:v>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FE-4EB8-8202-E34BA5785B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31"/>
      </c:pieChart>
    </c:plotArea>
    <c:plotVisOnly val="1"/>
    <c:dispBlanksAs val="gap"/>
    <c:showDLblsOverMax val="0"/>
  </c:chart>
  <c:txPr>
    <a:bodyPr/>
    <a:lstStyle/>
    <a:p>
      <a:pPr>
        <a:defRPr sz="800"/>
      </a:pPr>
      <a:endParaRPr lang="hu-H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68861333150117"/>
          <c:y val="0.1368540799368945"/>
          <c:w val="0.46867193947869484"/>
          <c:h val="0.70636926022171387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EFC1-4E8B-95E1-6BBB975F905A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EFC1-4E8B-95E1-6BBB975F905A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2-EFC1-4E8B-95E1-6BBB975F905A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EFC1-4E8B-95E1-6BBB975F905A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EFC1-4E8B-95E1-6BBB975F905A}"/>
              </c:ext>
            </c:extLst>
          </c:dPt>
          <c:dLbls>
            <c:dLbl>
              <c:idx val="0"/>
              <c:layout>
                <c:manualLayout>
                  <c:x val="1.65590193642236E-2"/>
                  <c:y val="-6.144476679148941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C1-4E8B-95E1-6BBB975F905A}"/>
                </c:ext>
              </c:extLst>
            </c:dLbl>
            <c:dLbl>
              <c:idx val="1"/>
              <c:layout>
                <c:manualLayout>
                  <c:x val="-1.323687672320332E-2"/>
                  <c:y val="1.380582645340416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C1-4E8B-95E1-6BBB975F905A}"/>
                </c:ext>
              </c:extLst>
            </c:dLbl>
            <c:dLbl>
              <c:idx val="2"/>
              <c:layout>
                <c:manualLayout>
                  <c:x val="-5.8496461140872417E-2"/>
                  <c:y val="-2.27505290607475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C1-4E8B-95E1-6BBB975F905A}"/>
                </c:ext>
              </c:extLst>
            </c:dLbl>
            <c:dLbl>
              <c:idx val="3"/>
              <c:layout>
                <c:manualLayout>
                  <c:x val="-1.0355691401464966E-2"/>
                  <c:y val="-7.82882490004389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C1-4E8B-95E1-6BBB975F905A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>
                    <a:latin typeface="+mj-lt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Munka1!$A$2:$A$3</c:f>
              <c:strCache>
                <c:ptCount val="2"/>
                <c:pt idx="0">
                  <c:v>Igen</c:v>
                </c:pt>
                <c:pt idx="1">
                  <c:v>Nem</c:v>
                </c:pt>
              </c:strCache>
            </c:strRef>
          </c:cat>
          <c:val>
            <c:numRef>
              <c:f>Munka1!$B$2:$B$3</c:f>
              <c:numCache>
                <c:formatCode>General</c:formatCode>
                <c:ptCount val="2"/>
                <c:pt idx="0">
                  <c:v>71.3</c:v>
                </c:pt>
                <c:pt idx="1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C1-4E8B-95E1-6BBB975F90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50"/>
      </c:pieChart>
    </c:plotArea>
    <c:plotVisOnly val="1"/>
    <c:dispBlanksAs val="gap"/>
    <c:showDLblsOverMax val="0"/>
  </c:chart>
  <c:txPr>
    <a:bodyPr/>
    <a:lstStyle/>
    <a:p>
      <a:pPr>
        <a:defRPr sz="800"/>
      </a:pPr>
      <a:endParaRPr lang="hu-H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68861333150117"/>
          <c:y val="0.1368540799368945"/>
          <c:w val="0.46867193947869484"/>
          <c:h val="0.70636926022171387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66C1-482B-B043-5F21F955179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66C1-482B-B043-5F21F955179D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2-66C1-482B-B043-5F21F955179D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66C1-482B-B043-5F21F955179D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66C1-482B-B043-5F21F955179D}"/>
              </c:ext>
            </c:extLst>
          </c:dPt>
          <c:dLbls>
            <c:dLbl>
              <c:idx val="0"/>
              <c:layout>
                <c:manualLayout>
                  <c:x val="1.65590193642236E-2"/>
                  <c:y val="-6.144476679148937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C1-482B-B043-5F21F955179D}"/>
                </c:ext>
              </c:extLst>
            </c:dLbl>
            <c:dLbl>
              <c:idx val="1"/>
              <c:layout>
                <c:manualLayout>
                  <c:x val="-1.323687672320332E-2"/>
                  <c:y val="1.380582645340416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C1-482B-B043-5F21F955179D}"/>
                </c:ext>
              </c:extLst>
            </c:dLbl>
            <c:dLbl>
              <c:idx val="2"/>
              <c:layout>
                <c:manualLayout>
                  <c:x val="-5.8496461140872445E-2"/>
                  <c:y val="-2.27505290607475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C1-482B-B043-5F21F955179D}"/>
                </c:ext>
              </c:extLst>
            </c:dLbl>
            <c:dLbl>
              <c:idx val="3"/>
              <c:layout>
                <c:manualLayout>
                  <c:x val="-1.0355691401464966E-2"/>
                  <c:y val="-7.82882490004389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C1-482B-B043-5F21F955179D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>
                    <a:latin typeface="+mj-lt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Munka1!$A$2:$A$3</c:f>
              <c:strCache>
                <c:ptCount val="2"/>
                <c:pt idx="0">
                  <c:v>Igen</c:v>
                </c:pt>
                <c:pt idx="1">
                  <c:v>Nem</c:v>
                </c:pt>
              </c:strCache>
            </c:strRef>
          </c:cat>
          <c:val>
            <c:numRef>
              <c:f>Munka1!$B$2:$B$3</c:f>
              <c:numCache>
                <c:formatCode>General</c:formatCode>
                <c:ptCount val="2"/>
                <c:pt idx="0">
                  <c:v>71.3</c:v>
                </c:pt>
                <c:pt idx="1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C1-482B-B043-5F21F95517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50"/>
      </c:pieChart>
    </c:plotArea>
    <c:plotVisOnly val="1"/>
    <c:dispBlanksAs val="gap"/>
    <c:showDLblsOverMax val="0"/>
  </c:chart>
  <c:txPr>
    <a:bodyPr/>
    <a:lstStyle/>
    <a:p>
      <a:pPr>
        <a:defRPr sz="800"/>
      </a:pPr>
      <a:endParaRPr lang="hu-H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03845602832525"/>
          <c:y val="0.22308148326430224"/>
          <c:w val="0.36980524455197505"/>
          <c:h val="0.72406442748061484"/>
        </c:manualLayout>
      </c:layout>
      <c:barChart>
        <c:barDir val="bar"/>
        <c:grouping val="stacked"/>
        <c:varyColors val="0"/>
        <c:ser>
          <c:idx val="7"/>
          <c:order val="0"/>
          <c:tx>
            <c:strRef>
              <c:f>Sheet1!$B$1</c:f>
              <c:strCache>
                <c:ptCount val="1"/>
                <c:pt idx="0">
                  <c:v>biztosan bejelenthető itt</c:v>
                </c:pt>
              </c:strCache>
            </c:strRef>
          </c:tx>
          <c:spPr>
            <a:solidFill>
              <a:srgbClr val="00B050"/>
            </a:solidFill>
            <a:ln w="23665">
              <a:noFill/>
            </a:ln>
          </c:spPr>
          <c:invertIfNegative val="0"/>
          <c:dLbls>
            <c:numFmt formatCode="#&quot;%&quot;" sourceLinked="0"/>
            <c:spPr>
              <a:noFill/>
              <a:ln w="23665"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NÉBIH (Nemzeti Élelmiszerlánc-biztonsági Hivatal)</c:v>
                </c:pt>
                <c:pt idx="1">
                  <c:v>a területileg illetékes megyei kormányhivatal Növény- és Talajvédelmi Igazgatósága</c:v>
                </c:pt>
                <c:pt idx="2">
                  <c:v>Magyar Növényvédő Mérnöki és Növényorvosi Kamara megyei szervezetei</c:v>
                </c:pt>
                <c:pt idx="3">
                  <c:v>az eredeti növényvédő szer gyártója, vagy magyarországi képviselete</c:v>
                </c:pt>
                <c:pt idx="4">
                  <c:v>HENT (Hamisítás Elleni Nemzeti Testületet)</c:v>
                </c:pt>
                <c:pt idx="5">
                  <c:v>NAV (Nemzeti Adó- és Vámhivatal)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83</c:v>
                </c:pt>
                <c:pt idx="1">
                  <c:v>78</c:v>
                </c:pt>
                <c:pt idx="2">
                  <c:v>62.8</c:v>
                </c:pt>
                <c:pt idx="3">
                  <c:v>48.5</c:v>
                </c:pt>
                <c:pt idx="4">
                  <c:v>31</c:v>
                </c:pt>
                <c:pt idx="5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19-4501-A9A1-702D6D2A47EB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valószínűleg bejelenthető itt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NÉBIH (Nemzeti Élelmiszerlánc-biztonsági Hivatal)</c:v>
                </c:pt>
                <c:pt idx="1">
                  <c:v>a területileg illetékes megyei kormányhivatal Növény- és Talajvédelmi Igazgatósága</c:v>
                </c:pt>
                <c:pt idx="2">
                  <c:v>Magyar Növényvédő Mérnöki és Növényorvosi Kamara megyei szervezetei</c:v>
                </c:pt>
                <c:pt idx="3">
                  <c:v>az eredeti növényvédő szer gyártója, vagy magyarországi képviselete</c:v>
                </c:pt>
                <c:pt idx="4">
                  <c:v>HENT (Hamisítás Elleni Nemzeti Testületet)</c:v>
                </c:pt>
                <c:pt idx="5">
                  <c:v>NAV (Nemzeti Adó- és Vámhivatal)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15</c:v>
                </c:pt>
                <c:pt idx="1">
                  <c:v>18.7</c:v>
                </c:pt>
                <c:pt idx="2">
                  <c:v>28.8</c:v>
                </c:pt>
                <c:pt idx="3">
                  <c:v>38.799999999999997</c:v>
                </c:pt>
                <c:pt idx="4">
                  <c:v>52.2</c:v>
                </c:pt>
                <c:pt idx="5">
                  <c:v>40.9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19-4501-A9A1-702D6D2A47EB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nem valószínű, hogy bejelenthető itt, mert nem ez a szakterülete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7488679298384266E-3"/>
                  <c:y val="4.931983022141677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19-4501-A9A1-702D6D2A47EB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NÉBIH (Nemzeti Élelmiszerlánc-biztonsági Hivatal)</c:v>
                </c:pt>
                <c:pt idx="1">
                  <c:v>a területileg illetékes megyei kormányhivatal Növény- és Talajvédelmi Igazgatósága</c:v>
                </c:pt>
                <c:pt idx="2">
                  <c:v>Magyar Növényvédő Mérnöki és Növényorvosi Kamara megyei szervezetei</c:v>
                </c:pt>
                <c:pt idx="3">
                  <c:v>az eredeti növényvédő szer gyártója, vagy magyarországi képviselete</c:v>
                </c:pt>
                <c:pt idx="4">
                  <c:v>HENT (Hamisítás Elleni Nemzeti Testületet)</c:v>
                </c:pt>
                <c:pt idx="5">
                  <c:v>NAV (Nemzeti Adó- és Vámhivatal)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1.6</c:v>
                </c:pt>
                <c:pt idx="1">
                  <c:v>2.9</c:v>
                </c:pt>
                <c:pt idx="2">
                  <c:v>8</c:v>
                </c:pt>
                <c:pt idx="3">
                  <c:v>12.3</c:v>
                </c:pt>
                <c:pt idx="4">
                  <c:v>16.399999999999999</c:v>
                </c:pt>
                <c:pt idx="5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19-4501-A9A1-702D6D2A47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875648"/>
        <c:axId val="54877184"/>
      </c:barChart>
      <c:catAx>
        <c:axId val="548756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58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487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877184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54875648"/>
        <c:crosses val="autoZero"/>
        <c:crossBetween val="between"/>
        <c:majorUnit val="0.5"/>
        <c:minorUnit val="0.1"/>
      </c:valAx>
      <c:spPr>
        <a:noFill/>
        <a:ln w="23665">
          <a:noFill/>
        </a:ln>
      </c:spPr>
    </c:plotArea>
    <c:legend>
      <c:legendPos val="t"/>
      <c:layout>
        <c:manualLayout>
          <c:xMode val="edge"/>
          <c:yMode val="edge"/>
          <c:x val="0.60714016650653391"/>
          <c:y val="5.6999420985193346E-2"/>
          <c:w val="0.37429155071446468"/>
          <c:h val="0.15586180786302994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68861333150117"/>
          <c:y val="0.1368540799368945"/>
          <c:w val="0.46867193947869484"/>
          <c:h val="0.70636926022171387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A9F5-4F4D-86CD-3184F3008A4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A9F5-4F4D-86CD-3184F3008A43}"/>
              </c:ext>
            </c:extLst>
          </c:dPt>
          <c:dPt>
            <c:idx val="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2-A9F5-4F4D-86CD-3184F3008A43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A9F5-4F4D-86CD-3184F3008A43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A9F5-4F4D-86CD-3184F3008A43}"/>
              </c:ext>
            </c:extLst>
          </c:dPt>
          <c:dLbls>
            <c:dLbl>
              <c:idx val="0"/>
              <c:layout>
                <c:manualLayout>
                  <c:x val="-1.4144191212856852E-2"/>
                  <c:y val="-7.435444994319452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F5-4F4D-86CD-3184F3008A43}"/>
                </c:ext>
              </c:extLst>
            </c:dLbl>
            <c:dLbl>
              <c:idx val="1"/>
              <c:layout>
                <c:manualLayout>
                  <c:x val="1.3684912508734258E-2"/>
                  <c:y val="5.394360746475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F5-4F4D-86CD-3184F3008A43}"/>
                </c:ext>
              </c:extLst>
            </c:dLbl>
            <c:dLbl>
              <c:idx val="2"/>
              <c:layout>
                <c:manualLayout>
                  <c:x val="6.1970590588166986E-2"/>
                  <c:y val="2.931807067296985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F5-4F4D-86CD-3184F3008A43}"/>
                </c:ext>
              </c:extLst>
            </c:dLbl>
            <c:dLbl>
              <c:idx val="3"/>
              <c:layout>
                <c:manualLayout>
                  <c:x val="-3.7328297019343225E-2"/>
                  <c:y val="-3.221372867920924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F5-4F4D-86CD-3184F3008A43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>
                    <a:latin typeface="+mj-lt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Munka1!$A$2:$A$5</c:f>
              <c:strCache>
                <c:ptCount val="4"/>
                <c:pt idx="0">
                  <c:v>igen, és a tartalmát, céljait is részletesen ismerem</c:v>
                </c:pt>
                <c:pt idx="1">
                  <c:v>igen, de a tartalmát csak nagyvonalakban ismerem</c:v>
                </c:pt>
                <c:pt idx="2">
                  <c:v>igen, de csak a nevét hallottam</c:v>
                </c:pt>
                <c:pt idx="3">
                  <c:v>nem hallottam róla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61</c:v>
                </c:pt>
                <c:pt idx="1">
                  <c:v>16.600000000000001</c:v>
                </c:pt>
                <c:pt idx="2">
                  <c:v>14.8</c:v>
                </c:pt>
                <c:pt idx="3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F5-4F4D-86CD-3184F3008A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31"/>
      </c:pieChart>
    </c:plotArea>
    <c:plotVisOnly val="1"/>
    <c:dispBlanksAs val="gap"/>
    <c:showDLblsOverMax val="0"/>
  </c:chart>
  <c:txPr>
    <a:bodyPr/>
    <a:lstStyle/>
    <a:p>
      <a:pPr>
        <a:defRPr sz="800"/>
      </a:pPr>
      <a:endParaRPr lang="hu-H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68861333150117"/>
          <c:y val="0.1368540799368945"/>
          <c:w val="0.46867193947869484"/>
          <c:h val="0.70636926022171387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B9E0-48C2-BFA1-A5EA75F31C1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B9E0-48C2-BFA1-A5EA75F31C1D}"/>
              </c:ext>
            </c:extLst>
          </c:dPt>
          <c:dPt>
            <c:idx val="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2-B9E0-48C2-BFA1-A5EA75F31C1D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B9E0-48C2-BFA1-A5EA75F31C1D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B9E0-48C2-BFA1-A5EA75F31C1D}"/>
              </c:ext>
            </c:extLst>
          </c:dPt>
          <c:dLbls>
            <c:dLbl>
              <c:idx val="0"/>
              <c:layout>
                <c:manualLayout>
                  <c:x val="-1.4144191212856851E-2"/>
                  <c:y val="-7.435444994319450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E0-48C2-BFA1-A5EA75F31C1D}"/>
                </c:ext>
              </c:extLst>
            </c:dLbl>
            <c:dLbl>
              <c:idx val="1"/>
              <c:layout>
                <c:manualLayout>
                  <c:x val="1.3684912508734258E-2"/>
                  <c:y val="5.394360746475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E0-48C2-BFA1-A5EA75F31C1D}"/>
                </c:ext>
              </c:extLst>
            </c:dLbl>
            <c:dLbl>
              <c:idx val="2"/>
              <c:layout>
                <c:manualLayout>
                  <c:x val="6.1970590588166986E-2"/>
                  <c:y val="2.931807067296985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E0-48C2-BFA1-A5EA75F31C1D}"/>
                </c:ext>
              </c:extLst>
            </c:dLbl>
            <c:dLbl>
              <c:idx val="3"/>
              <c:layout>
                <c:manualLayout>
                  <c:x val="-3.7328297019343218E-2"/>
                  <c:y val="-3.221372867920924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E0-48C2-BFA1-A5EA75F31C1D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>
                    <a:latin typeface="+mj-lt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Munka1!$A$2:$A$3</c:f>
              <c:strCache>
                <c:ptCount val="2"/>
                <c:pt idx="0">
                  <c:v>valószínűleg hallottak erről</c:v>
                </c:pt>
                <c:pt idx="1">
                  <c:v>valószínűleg nem hallottak erről</c:v>
                </c:pt>
              </c:strCache>
            </c:strRef>
          </c:cat>
          <c:val>
            <c:numRef>
              <c:f>Munka1!$B$2:$B$3</c:f>
              <c:numCache>
                <c:formatCode>General</c:formatCode>
                <c:ptCount val="2"/>
                <c:pt idx="0">
                  <c:v>46.7</c:v>
                </c:pt>
                <c:pt idx="1">
                  <c:v>53.3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E0-48C2-BFA1-A5EA75F31C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31"/>
      </c:pieChart>
    </c:plotArea>
    <c:plotVisOnly val="1"/>
    <c:dispBlanksAs val="gap"/>
    <c:showDLblsOverMax val="0"/>
  </c:chart>
  <c:txPr>
    <a:bodyPr/>
    <a:lstStyle/>
    <a:p>
      <a:pPr>
        <a:defRPr sz="800"/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540430838689602"/>
          <c:y val="0.11348659512276808"/>
          <c:w val="0.57879252735809839"/>
          <c:h val="0.720401127753468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növényvédelmi végzettségem van</c:v>
                </c:pt>
              </c:strCache>
            </c:strRef>
          </c:tx>
          <c:spPr>
            <a:solidFill>
              <a:srgbClr val="00B050"/>
            </a:solidFill>
            <a:ln w="28303">
              <a:noFill/>
            </a:ln>
          </c:spPr>
          <c:invertIfNegative val="0"/>
          <c:dLbls>
            <c:numFmt formatCode="0&quot;%&quot;" sourceLinked="0"/>
            <c:spPr>
              <a:noFill/>
              <a:ln w="28303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43.5</c:v>
                </c:pt>
                <c:pt idx="1">
                  <c:v>41.3</c:v>
                </c:pt>
                <c:pt idx="2">
                  <c:v>36.1</c:v>
                </c:pt>
                <c:pt idx="3">
                  <c:v>58.3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19-4166-BEC7-BDE94B7362D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külsős növényvédelmi szaktanácsadóval szerződtünk</c:v>
                </c:pt>
              </c:strCache>
            </c:strRef>
          </c:tx>
          <c:spPr>
            <a:solidFill>
              <a:srgbClr val="4BACC6"/>
            </a:solidFill>
            <a:ln w="28303">
              <a:noFill/>
            </a:ln>
          </c:spPr>
          <c:invertIfNegative val="0"/>
          <c:dLbls>
            <c:dLbl>
              <c:idx val="0"/>
              <c:layout>
                <c:manualLayout>
                  <c:x val="1.1097344652468081E-3"/>
                  <c:y val="3.7144813420061956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19-4166-BEC7-BDE94B7362D0}"/>
                </c:ext>
              </c:extLst>
            </c:dLbl>
            <c:dLbl>
              <c:idx val="2"/>
              <c:layout>
                <c:manualLayout>
                  <c:x val="6.0629807019190883E-4"/>
                  <c:y val="-7.027011804076538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19-4166-BEC7-BDE94B7362D0}"/>
                </c:ext>
              </c:extLst>
            </c:dLbl>
            <c:dLbl>
              <c:idx val="3"/>
              <c:layout>
                <c:manualLayout>
                  <c:x val="8.5802468045875508E-4"/>
                  <c:y val="-6.220599849404341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19-4166-BEC7-BDE94B7362D0}"/>
                </c:ext>
              </c:extLst>
            </c:dLbl>
            <c:dLbl>
              <c:idx val="4"/>
              <c:layout>
                <c:manualLayout>
                  <c:x val="4.1173487022416603E-4"/>
                  <c:y val="8.95786164098527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19-4166-BEC7-BDE94B7362D0}"/>
                </c:ext>
              </c:extLst>
            </c:dLbl>
            <c:dLbl>
              <c:idx val="5"/>
              <c:layout>
                <c:manualLayout>
                  <c:x val="-1.7602398460682992E-3"/>
                  <c:y val="-6.5107023588087084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19-4166-BEC7-BDE94B7362D0}"/>
                </c:ext>
              </c:extLst>
            </c:dLbl>
            <c:dLbl>
              <c:idx val="7"/>
              <c:layout>
                <c:manualLayout>
                  <c:x val="3.0019810508664048E-3"/>
                  <c:y val="-3.74151572011513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19-4166-BEC7-BDE94B7362D0}"/>
                </c:ext>
              </c:extLst>
            </c:dLbl>
            <c:numFmt formatCode="0&quot;%&quot;" sourceLinked="0"/>
            <c:spPr>
              <a:noFill/>
              <a:ln w="28303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41.3</c:v>
                </c:pt>
                <c:pt idx="1">
                  <c:v>44.2</c:v>
                </c:pt>
                <c:pt idx="2">
                  <c:v>56.1</c:v>
                </c:pt>
                <c:pt idx="3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19-4166-BEC7-BDE94B7362D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alkalmazottként dolgozik a cégnél növényorvos / növényvédelmi szaktanácsadó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9.1999999999999993</c:v>
                </c:pt>
                <c:pt idx="1">
                  <c:v>2.9</c:v>
                </c:pt>
                <c:pt idx="2">
                  <c:v>6.5</c:v>
                </c:pt>
                <c:pt idx="3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19-4166-BEC7-BDE94B7362D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nincsen növényvédelmi szaktanácsadónk 
sem alkalmazásban, sem szerződéssel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6</c:v>
                </c:pt>
                <c:pt idx="1">
                  <c:v>11.6</c:v>
                </c:pt>
                <c:pt idx="2">
                  <c:v>1.3</c:v>
                </c:pt>
                <c:pt idx="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A19-4166-BEC7-BDE94B7362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0922880"/>
        <c:axId val="140924416"/>
      </c:barChart>
      <c:catAx>
        <c:axId val="14092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0614">
            <a:noFill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4092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924416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one"/>
        <c:crossAx val="140922880"/>
        <c:crosses val="autoZero"/>
        <c:crossBetween val="between"/>
        <c:majorUnit val="0.2"/>
      </c:valAx>
      <c:spPr>
        <a:noFill/>
        <a:ln w="28303">
          <a:noFill/>
        </a:ln>
      </c:spPr>
    </c:plotArea>
    <c:legend>
      <c:legendPos val="l"/>
      <c:layout>
        <c:manualLayout>
          <c:xMode val="edge"/>
          <c:yMode val="edge"/>
          <c:x val="6.4958751863223751E-2"/>
          <c:y val="0.10183249288995501"/>
          <c:w val="0.34868927794982002"/>
          <c:h val="0.67631695617119625"/>
        </c:manualLayout>
      </c:layout>
      <c:overlay val="0"/>
      <c:spPr>
        <a:noFill/>
        <a:ln w="28303">
          <a:noFill/>
        </a:ln>
      </c:spPr>
      <c:txPr>
        <a:bodyPr/>
        <a:lstStyle/>
        <a:p>
          <a:pPr>
            <a:defRPr sz="900"/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429121449438079"/>
          <c:y val="0"/>
          <c:w val="0.61551719437439889"/>
          <c:h val="0.94625798591577537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00B050"/>
            </a:solidFill>
            <a:ln w="20841">
              <a:noFill/>
            </a:ln>
          </c:spPr>
          <c:invertIfNegative val="0"/>
          <c:dLbls>
            <c:dLbl>
              <c:idx val="2"/>
              <c:layout>
                <c:manualLayout>
                  <c:x val="-0.18374527093981871"/>
                  <c:y val="6.6125451884807099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A9-4169-9AF2-8ADE45C06B67}"/>
                </c:ext>
              </c:extLst>
            </c:dLbl>
            <c:dLbl>
              <c:idx val="6"/>
              <c:layout>
                <c:manualLayout>
                  <c:x val="-4.6477382237462665E-2"/>
                  <c:y val="3.306272593470541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A9-4169-9AF2-8ADE45C06B67}"/>
                </c:ext>
              </c:extLst>
            </c:dLbl>
            <c:dLbl>
              <c:idx val="7"/>
              <c:layout>
                <c:manualLayout>
                  <c:x val="-2.3287504055787511E-2"/>
                  <c:y val="1.0825107754926778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A9-4169-9AF2-8ADE45C06B67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∑ HASZNÁL NÖVÉNYVÉDŐ SZERT</c:v>
                </c:pt>
                <c:pt idx="1">
                  <c:v>használ az I. forgalmi kategóriába tartozó növényvédő szert</c:v>
                </c:pt>
                <c:pt idx="2">
                  <c:v>használ a II. forgalmi kategóriába tartozó növényvédő szert</c:v>
                </c:pt>
                <c:pt idx="3">
                  <c:v>használ a III. forgalmi kategóriába tartozó növényvédő szert</c:v>
                </c:pt>
                <c:pt idx="5">
                  <c:v>CSAK I. forgalmi kategóriába tartozót használ</c:v>
                </c:pt>
                <c:pt idx="6">
                  <c:v>CSAK II. forgalmi kategóriába tartozót használ</c:v>
                </c:pt>
                <c:pt idx="7">
                  <c:v>CSAK III. forgalmi kategóriába tartozót használ</c:v>
                </c:pt>
                <c:pt idx="8">
                  <c:v>BÁRMELY KETTŐ forgalmi kategóriába tartozót használja</c:v>
                </c:pt>
                <c:pt idx="9">
                  <c:v>MINDHÁROM forgalmi kategóriába tartozót használja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100</c:v>
                </c:pt>
                <c:pt idx="1">
                  <c:v>85</c:v>
                </c:pt>
                <c:pt idx="2">
                  <c:v>65.7</c:v>
                </c:pt>
                <c:pt idx="3">
                  <c:v>51.1</c:v>
                </c:pt>
                <c:pt idx="5">
                  <c:v>31.8</c:v>
                </c:pt>
                <c:pt idx="6">
                  <c:v>7.6</c:v>
                </c:pt>
                <c:pt idx="7">
                  <c:v>2.5</c:v>
                </c:pt>
                <c:pt idx="8">
                  <c:v>14.4</c:v>
                </c:pt>
                <c:pt idx="9">
                  <c:v>43.7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A9-4169-9AF2-8ADE45C06B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0810496"/>
        <c:axId val="141045760"/>
      </c:barChart>
      <c:catAx>
        <c:axId val="1408104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/>
            </a:pPr>
            <a:endParaRPr lang="hu-HU"/>
          </a:p>
        </c:txPr>
        <c:crossAx val="141045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104576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40810496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540430838689613"/>
          <c:y val="0.11348659512276803"/>
          <c:w val="0.57879252735809872"/>
          <c:h val="0.720401127753468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nagyon fontos, gyakorlatilag elengedhetetlen (5)</c:v>
                </c:pt>
              </c:strCache>
            </c:strRef>
          </c:tx>
          <c:spPr>
            <a:solidFill>
              <a:srgbClr val="00B050"/>
            </a:solidFill>
            <a:ln w="28303">
              <a:noFill/>
            </a:ln>
          </c:spPr>
          <c:invertIfNegative val="0"/>
          <c:dLbls>
            <c:numFmt formatCode="0&quot;%&quot;" sourceLinked="0"/>
            <c:spPr>
              <a:noFill/>
              <a:ln w="28303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79.5</c:v>
                </c:pt>
                <c:pt idx="1">
                  <c:v>72.7</c:v>
                </c:pt>
                <c:pt idx="2">
                  <c:v>83.2</c:v>
                </c:pt>
                <c:pt idx="3">
                  <c:v>88.7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01-4502-ACA4-8DEF01F92CA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eléggé fontos (4)</c:v>
                </c:pt>
              </c:strCache>
            </c:strRef>
          </c:tx>
          <c:spPr>
            <a:solidFill>
              <a:srgbClr val="92D050"/>
            </a:solidFill>
            <a:ln w="28303">
              <a:noFill/>
            </a:ln>
          </c:spPr>
          <c:invertIfNegative val="0"/>
          <c:dLbls>
            <c:dLbl>
              <c:idx val="0"/>
              <c:layout>
                <c:manualLayout>
                  <c:x val="1.1097344652468081E-3"/>
                  <c:y val="3.7144813420061983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01-4502-ACA4-8DEF01F92CAB}"/>
                </c:ext>
              </c:extLst>
            </c:dLbl>
            <c:dLbl>
              <c:idx val="2"/>
              <c:layout>
                <c:manualLayout>
                  <c:x val="6.0629807019190883E-4"/>
                  <c:y val="-7.027011804076538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01-4502-ACA4-8DEF01F92CAB}"/>
                </c:ext>
              </c:extLst>
            </c:dLbl>
            <c:dLbl>
              <c:idx val="3"/>
              <c:layout>
                <c:manualLayout>
                  <c:x val="8.5802468045875562E-4"/>
                  <c:y val="-6.220599849404341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01-4502-ACA4-8DEF01F92CAB}"/>
                </c:ext>
              </c:extLst>
            </c:dLbl>
            <c:dLbl>
              <c:idx val="4"/>
              <c:layout>
                <c:manualLayout>
                  <c:x val="4.1173487022416635E-4"/>
                  <c:y val="8.95786164098527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01-4502-ACA4-8DEF01F92CAB}"/>
                </c:ext>
              </c:extLst>
            </c:dLbl>
            <c:dLbl>
              <c:idx val="5"/>
              <c:layout>
                <c:manualLayout>
                  <c:x val="-1.7602398460683001E-3"/>
                  <c:y val="-6.5107023588087084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01-4502-ACA4-8DEF01F92CAB}"/>
                </c:ext>
              </c:extLst>
            </c:dLbl>
            <c:dLbl>
              <c:idx val="7"/>
              <c:layout>
                <c:manualLayout>
                  <c:x val="3.0019810508664074E-3"/>
                  <c:y val="-3.741515720115134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01-4502-ACA4-8DEF01F92CAB}"/>
                </c:ext>
              </c:extLst>
            </c:dLbl>
            <c:numFmt formatCode="0&quot;%&quot;" sourceLinked="0"/>
            <c:spPr>
              <a:noFill/>
              <a:ln w="28303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17</c:v>
                </c:pt>
                <c:pt idx="1">
                  <c:v>21.1</c:v>
                </c:pt>
                <c:pt idx="2">
                  <c:v>15.5</c:v>
                </c:pt>
                <c:pt idx="3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701-4502-ACA4-8DEF01F92CA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közepesen fontos (3)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3.3</c:v>
                </c:pt>
                <c:pt idx="1">
                  <c:v>5.8</c:v>
                </c:pt>
                <c:pt idx="2">
                  <c:v>1.3</c:v>
                </c:pt>
                <c:pt idx="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01-4502-ACA4-8DEF01F92CA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nem igazán fontos (2)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delete val="1"/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0.2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701-4502-ACA4-8DEF01F92CA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egyáltalán nem fontos (1)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TELJES MINTA</c:v>
                </c:pt>
                <c:pt idx="1">
                  <c:v>100 hektár alatti birtok (n=242)</c:v>
                </c:pt>
                <c:pt idx="2">
                  <c:v>100-499,9 hektár közötti birtok (n=155) </c:v>
                </c:pt>
                <c:pt idx="3">
                  <c:v>500+ hektár méretű birtok (n=115) 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A-5701-4502-ACA4-8DEF01F92C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51114880"/>
        <c:axId val="151116416"/>
      </c:barChart>
      <c:catAx>
        <c:axId val="15111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0614">
            <a:noFill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51116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1116416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one"/>
        <c:crossAx val="151114880"/>
        <c:crosses val="autoZero"/>
        <c:crossBetween val="between"/>
        <c:majorUnit val="0.2"/>
      </c:valAx>
      <c:spPr>
        <a:noFill/>
        <a:ln w="28303">
          <a:noFill/>
        </a:ln>
      </c:spPr>
    </c:plotArea>
    <c:legend>
      <c:legendPos val="l"/>
      <c:layout>
        <c:manualLayout>
          <c:xMode val="edge"/>
          <c:yMode val="edge"/>
          <c:x val="6.4958751863223779E-2"/>
          <c:y val="0.10183249288995501"/>
          <c:w val="0.3486892779498203"/>
          <c:h val="0.72779112524217315"/>
        </c:manualLayout>
      </c:layout>
      <c:overlay val="0"/>
      <c:spPr>
        <a:noFill/>
        <a:ln w="28303">
          <a:noFill/>
        </a:ln>
      </c:spPr>
      <c:txPr>
        <a:bodyPr/>
        <a:lstStyle/>
        <a:p>
          <a:pPr>
            <a:defRPr sz="900"/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57764017202041"/>
          <c:y val="0.10578443327680942"/>
          <c:w val="0.70279735279188649"/>
          <c:h val="0.86206732388643759"/>
        </c:manualLayout>
      </c:layout>
      <c:barChart>
        <c:barDir val="bar"/>
        <c:grouping val="stacked"/>
        <c:varyColors val="0"/>
        <c:ser>
          <c:idx val="7"/>
          <c:order val="0"/>
          <c:tx>
            <c:strRef>
              <c:f>Sheet1!$B$1</c:f>
              <c:strCache>
                <c:ptCount val="1"/>
                <c:pt idx="0">
                  <c:v>ez a legfontosabb, döntő szempont (5)</c:v>
                </c:pt>
              </c:strCache>
            </c:strRef>
          </c:tx>
          <c:spPr>
            <a:solidFill>
              <a:srgbClr val="00B050"/>
            </a:solidFill>
            <a:ln w="23665">
              <a:noFill/>
            </a:ln>
          </c:spPr>
          <c:invertIfNegative val="0"/>
          <c:dLbls>
            <c:numFmt formatCode="#&quot;%&quot;" sourceLinked="0"/>
            <c:spPr>
              <a:noFill/>
              <a:ln w="23665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 termék hatásossága</c:v>
                </c:pt>
                <c:pt idx="1">
                  <c:v>nyomon követhető a megvásárolt tétel származása, megbízható a kereskedő</c:v>
                </c:pt>
                <c:pt idx="2">
                  <c:v>gyártói garancia áll a termék mögött</c:v>
                </c:pt>
                <c:pt idx="3">
                  <c:v>eredeti, nem generikus (utángyártott) termék</c:v>
                </c:pt>
                <c:pt idx="4">
                  <c:v>a termék ára</c:v>
                </c:pt>
                <c:pt idx="5">
                  <c:v>innovatív, modern termék</c:v>
                </c:pt>
                <c:pt idx="6">
                  <c:v>nagy, hírneves, megbízható növényvédő szer gyártó vállalat terméke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88.7</c:v>
                </c:pt>
                <c:pt idx="1">
                  <c:v>46.4</c:v>
                </c:pt>
                <c:pt idx="2">
                  <c:v>36.1</c:v>
                </c:pt>
                <c:pt idx="3">
                  <c:v>27.3</c:v>
                </c:pt>
                <c:pt idx="4">
                  <c:v>26.1</c:v>
                </c:pt>
                <c:pt idx="5">
                  <c:v>14</c:v>
                </c:pt>
                <c:pt idx="6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65-4270-A370-4FA7ECAD1315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eléggé fontos (4)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 termék hatásossága</c:v>
                </c:pt>
                <c:pt idx="1">
                  <c:v>nyomon követhető a megvásárolt tétel származása, megbízható a kereskedő</c:v>
                </c:pt>
                <c:pt idx="2">
                  <c:v>gyártói garancia áll a termék mögött</c:v>
                </c:pt>
                <c:pt idx="3">
                  <c:v>eredeti, nem generikus (utángyártott) termék</c:v>
                </c:pt>
                <c:pt idx="4">
                  <c:v>a termék ára</c:v>
                </c:pt>
                <c:pt idx="5">
                  <c:v>innovatív, modern termék</c:v>
                </c:pt>
                <c:pt idx="6">
                  <c:v>nagy, hírneves, megbízható növényvédő szer gyártó vállalat terméke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11.3</c:v>
                </c:pt>
                <c:pt idx="1">
                  <c:v>42.5</c:v>
                </c:pt>
                <c:pt idx="2">
                  <c:v>43.5</c:v>
                </c:pt>
                <c:pt idx="3">
                  <c:v>34.1</c:v>
                </c:pt>
                <c:pt idx="4">
                  <c:v>56.1</c:v>
                </c:pt>
                <c:pt idx="5">
                  <c:v>47</c:v>
                </c:pt>
                <c:pt idx="6">
                  <c:v>32.700000000000003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65-4270-A370-4FA7ECAD1315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közepesen fontos (3)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 termék hatásossága</c:v>
                </c:pt>
                <c:pt idx="1">
                  <c:v>nyomon követhető a megvásárolt tétel származása, megbízható a kereskedő</c:v>
                </c:pt>
                <c:pt idx="2">
                  <c:v>gyártói garancia áll a termék mögött</c:v>
                </c:pt>
                <c:pt idx="3">
                  <c:v>eredeti, nem generikus (utángyártott) termék</c:v>
                </c:pt>
                <c:pt idx="4">
                  <c:v>a termék ára</c:v>
                </c:pt>
                <c:pt idx="5">
                  <c:v>innovatív, modern termék</c:v>
                </c:pt>
                <c:pt idx="6">
                  <c:v>nagy, hírneves, megbízható növényvédő szer gyártó vállalat terméke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1">
                  <c:v>8</c:v>
                </c:pt>
                <c:pt idx="2">
                  <c:v>16.8</c:v>
                </c:pt>
                <c:pt idx="3">
                  <c:v>22.8</c:v>
                </c:pt>
                <c:pt idx="4">
                  <c:v>15.8</c:v>
                </c:pt>
                <c:pt idx="5">
                  <c:v>27.5</c:v>
                </c:pt>
                <c:pt idx="6">
                  <c:v>40.9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65-4270-A370-4FA7ECAD1315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nem igazás fontos (2)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 termék hatásossága</c:v>
                </c:pt>
                <c:pt idx="1">
                  <c:v>nyomon követhető a megvásárolt tétel származása, megbízható a kereskedő</c:v>
                </c:pt>
                <c:pt idx="2">
                  <c:v>gyártói garancia áll a termék mögött</c:v>
                </c:pt>
                <c:pt idx="3">
                  <c:v>eredeti, nem generikus (utángyártott) termék</c:v>
                </c:pt>
                <c:pt idx="4">
                  <c:v>a termék ára</c:v>
                </c:pt>
                <c:pt idx="5">
                  <c:v>innovatív, modern termék</c:v>
                </c:pt>
                <c:pt idx="6">
                  <c:v>nagy, hírneves, megbízható növényvédő szer gyártó vállalat terméke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1">
                  <c:v>2.7</c:v>
                </c:pt>
                <c:pt idx="2">
                  <c:v>2.5</c:v>
                </c:pt>
                <c:pt idx="3">
                  <c:v>11.5</c:v>
                </c:pt>
                <c:pt idx="4">
                  <c:v>1.9</c:v>
                </c:pt>
                <c:pt idx="5">
                  <c:v>8.8000000000000007</c:v>
                </c:pt>
                <c:pt idx="6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65-4270-A370-4FA7ECAD1315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egyáltalán nem fontos (1)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65-4270-A370-4FA7ECAD1315}"/>
                </c:ext>
              </c:extLst>
            </c:dLbl>
            <c:dLbl>
              <c:idx val="2"/>
              <c:layout>
                <c:manualLayout>
                  <c:x val="4.72379206685617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65-4270-A370-4FA7ECAD1315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 termék hatásossága</c:v>
                </c:pt>
                <c:pt idx="1">
                  <c:v>nyomon követhető a megvásárolt tétel származása, megbízható a kereskedő</c:v>
                </c:pt>
                <c:pt idx="2">
                  <c:v>gyártói garancia áll a termék mögött</c:v>
                </c:pt>
                <c:pt idx="3">
                  <c:v>eredeti, nem generikus (utángyártott) termék</c:v>
                </c:pt>
                <c:pt idx="4">
                  <c:v>a termék ára</c:v>
                </c:pt>
                <c:pt idx="5">
                  <c:v>innovatív, modern termék</c:v>
                </c:pt>
                <c:pt idx="6">
                  <c:v>nagy, hírneves, megbízható növényvédő szer gyártó vállalat terméke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1">
                  <c:v>0.4</c:v>
                </c:pt>
                <c:pt idx="2">
                  <c:v>1.2</c:v>
                </c:pt>
                <c:pt idx="3">
                  <c:v>4.3</c:v>
                </c:pt>
                <c:pt idx="5">
                  <c:v>2.7</c:v>
                </c:pt>
                <c:pt idx="6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65-4270-A370-4FA7ECAD1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51187456"/>
        <c:axId val="151188992"/>
      </c:barChart>
      <c:catAx>
        <c:axId val="1511874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58">
            <a:noFill/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hu-HU"/>
          </a:p>
        </c:txPr>
        <c:crossAx val="151188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1188992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51187456"/>
        <c:crosses val="autoZero"/>
        <c:crossBetween val="between"/>
        <c:majorUnit val="0.5"/>
        <c:minorUnit val="0.1"/>
      </c:valAx>
      <c:spPr>
        <a:noFill/>
        <a:ln w="23665">
          <a:noFill/>
        </a:ln>
      </c:spPr>
    </c:plotArea>
    <c:legend>
      <c:legendPos val="t"/>
      <c:layout>
        <c:manualLayout>
          <c:xMode val="edge"/>
          <c:yMode val="edge"/>
          <c:x val="0.27837517422857788"/>
          <c:y val="2.8988276540984501E-2"/>
          <c:w val="0.7072714409946298"/>
          <c:h val="6.9882941491614822E-2"/>
        </c:manualLayout>
      </c:layout>
      <c:overlay val="0"/>
      <c:txPr>
        <a:bodyPr/>
        <a:lstStyle/>
        <a:p>
          <a:pPr>
            <a:defRPr sz="700"/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13325819051074"/>
          <c:y val="0"/>
          <c:w val="0.53934675972117696"/>
          <c:h val="0.94625798591577537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92D050"/>
            </a:solidFill>
            <a:ln w="20841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0-BFDC-49C6-A5C1-73561C354246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1-BFDC-49C6-A5C1-73561C354246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2-BFDC-49C6-A5C1-73561C354246}"/>
              </c:ext>
            </c:extLst>
          </c:dPt>
          <c:dLbls>
            <c:dLbl>
              <c:idx val="2"/>
              <c:layout>
                <c:manualLayout>
                  <c:x val="-7.9828406248676903E-2"/>
                  <c:y val="1.082510775492681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DC-49C6-A5C1-73561C354246}"/>
                </c:ext>
              </c:extLst>
            </c:dLbl>
            <c:dLbl>
              <c:idx val="3"/>
              <c:layout>
                <c:manualLayout>
                  <c:x val="-4.4370457088981817E-2"/>
                  <c:y val="-4.200694677003533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DC-49C6-A5C1-73561C354246}"/>
                </c:ext>
              </c:extLst>
            </c:dLbl>
            <c:dLbl>
              <c:idx val="4"/>
              <c:layout>
                <c:manualLayout>
                  <c:x val="-4.0397477929428001E-2"/>
                  <c:y val="1.082510775492681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DC-49C6-A5C1-73561C354246}"/>
                </c:ext>
              </c:extLst>
            </c:dLbl>
            <c:dLbl>
              <c:idx val="5"/>
              <c:layout>
                <c:manualLayout>
                  <c:x val="-1.1083306757480735E-2"/>
                  <c:y val="7.2167385032845176E-7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DC-49C6-A5C1-73561C354246}"/>
                </c:ext>
              </c:extLst>
            </c:dLbl>
            <c:dLbl>
              <c:idx val="6"/>
              <c:layout>
                <c:manualLayout>
                  <c:x val="-4.6477382237462665E-2"/>
                  <c:y val="3.306272593470541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DC-49C6-A5C1-73561C354246}"/>
                </c:ext>
              </c:extLst>
            </c:dLbl>
            <c:dLbl>
              <c:idx val="9"/>
              <c:layout>
                <c:manualLayout>
                  <c:x val="-5.1381981837868136E-2"/>
                  <c:y val="3.6083692516422795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DC-49C6-A5C1-73561C354246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(Sheet1!$A$2:$A$7;Sheet1!$A$9:$A$12)</c:f>
              <c:strCache>
                <c:ptCount val="10"/>
                <c:pt idx="0">
                  <c:v>∑ KERESKEDŐTŐL</c:v>
                </c:pt>
                <c:pt idx="1">
                  <c:v>kiskereskedelemben személyes vásárlással, 
pl. szaküzletben, gazdaboltban</c:v>
                </c:pt>
                <c:pt idx="2">
                  <c:v>nagykereskedőtől</c:v>
                </c:pt>
                <c:pt idx="3">
                  <c:v>kereskedőtől / forgalmazótól (nem részletezi)</c:v>
                </c:pt>
                <c:pt idx="4">
                  <c:v>kiskereskedelemben, internetes rendeléssel</c:v>
                </c:pt>
                <c:pt idx="5">
                  <c:v>piacon</c:v>
                </c:pt>
                <c:pt idx="7">
                  <c:v>∑ KÖZVETLENÜL A GYÁRTÓTÓL</c:v>
                </c:pt>
                <c:pt idx="9">
                  <c:v>∑ INTEGRÁTORON KERESZTÜL</c:v>
                </c:pt>
              </c:strCache>
            </c:strRef>
          </c:cat>
          <c:val>
            <c:numRef>
              <c:f>(Sheet1!$B$2:$B$7;Sheet1!$B$9:$B$12)</c:f>
              <c:numCache>
                <c:formatCode>General</c:formatCode>
                <c:ptCount val="10"/>
                <c:pt idx="0">
                  <c:v>77</c:v>
                </c:pt>
                <c:pt idx="1">
                  <c:v>53.8</c:v>
                </c:pt>
                <c:pt idx="2">
                  <c:v>14.6</c:v>
                </c:pt>
                <c:pt idx="3">
                  <c:v>5.8</c:v>
                </c:pt>
                <c:pt idx="4">
                  <c:v>4.3</c:v>
                </c:pt>
                <c:pt idx="5">
                  <c:v>2.7</c:v>
                </c:pt>
                <c:pt idx="7">
                  <c:v>32.200000000000003</c:v>
                </c:pt>
                <c:pt idx="9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DC-49C6-A5C1-73561C3542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6315776"/>
        <c:axId val="176325760"/>
      </c:barChart>
      <c:catAx>
        <c:axId val="1763157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/>
            </a:pPr>
            <a:endParaRPr lang="hu-HU"/>
          </a:p>
        </c:txPr>
        <c:crossAx val="176325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32576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6315776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13325819051074"/>
          <c:y val="0"/>
          <c:w val="0.53934675972117696"/>
          <c:h val="0.94625798591577537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92D050"/>
            </a:solidFill>
            <a:ln w="20841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0-3667-47C2-BBAA-5930C8DA9D06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1-3667-47C2-BBAA-5930C8DA9D06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2-3667-47C2-BBAA-5930C8DA9D06}"/>
              </c:ext>
            </c:extLst>
          </c:dPt>
          <c:dLbls>
            <c:dLbl>
              <c:idx val="2"/>
              <c:layout>
                <c:manualLayout>
                  <c:x val="-7.9828406248676917E-2"/>
                  <c:y val="1.0825107754926814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67-47C2-BBAA-5930C8DA9D06}"/>
                </c:ext>
              </c:extLst>
            </c:dLbl>
            <c:dLbl>
              <c:idx val="3"/>
              <c:layout>
                <c:manualLayout>
                  <c:x val="-4.1772535385432324E-2"/>
                  <c:y val="7.216738503284517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67-47C2-BBAA-5930C8DA9D06}"/>
                </c:ext>
              </c:extLst>
            </c:dLbl>
            <c:dLbl>
              <c:idx val="4"/>
              <c:layout>
                <c:manualLayout>
                  <c:x val="-1.4418260893934618E-2"/>
                  <c:y val="1.082510775492681E-6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67-47C2-BBAA-5930C8DA9D06}"/>
                </c:ext>
              </c:extLst>
            </c:dLbl>
            <c:dLbl>
              <c:idx val="5"/>
              <c:layout>
                <c:manualLayout>
                  <c:x val="-1.3681228461030082E-2"/>
                  <c:y val="3.6083692516422795E-7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67-47C2-BBAA-5930C8DA9D06}"/>
                </c:ext>
              </c:extLst>
            </c:dLbl>
            <c:dLbl>
              <c:idx val="6"/>
              <c:layout>
                <c:manualLayout>
                  <c:x val="-4.6477382237462665E-2"/>
                  <c:y val="3.306272593470541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67-47C2-BBAA-5930C8DA9D06}"/>
                </c:ext>
              </c:extLst>
            </c:dLbl>
            <c:dLbl>
              <c:idx val="9"/>
              <c:layout>
                <c:manualLayout>
                  <c:x val="-4.6186138430769366E-2"/>
                  <c:y val="7.216738503284546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67-47C2-BBAA-5930C8DA9D06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(Sheet1!$A$2:$A$7;Sheet1!$A$9:$A$12)</c:f>
              <c:strCache>
                <c:ptCount val="10"/>
                <c:pt idx="0">
                  <c:v>∑ KERESKEDŐTŐL</c:v>
                </c:pt>
                <c:pt idx="1">
                  <c:v>kiskereskedelemben személyes vásárlással, 
pl. szaküzletben, gazdaboltban</c:v>
                </c:pt>
                <c:pt idx="2">
                  <c:v>nagykereskedőtől</c:v>
                </c:pt>
                <c:pt idx="3">
                  <c:v>kereskedőtől / forgalmazótól (nem részletezi)</c:v>
                </c:pt>
                <c:pt idx="4">
                  <c:v>kiskereskedelemben, internetes rendeléssel</c:v>
                </c:pt>
                <c:pt idx="5">
                  <c:v>piacon</c:v>
                </c:pt>
                <c:pt idx="7">
                  <c:v>∑ KÖZVETLENÜL A GYÁRTÓTÓL</c:v>
                </c:pt>
                <c:pt idx="9">
                  <c:v>∑ INTEGRÁTORON KERESZTÜL</c:v>
                </c:pt>
              </c:strCache>
            </c:strRef>
          </c:cat>
          <c:val>
            <c:numRef>
              <c:f>(Sheet1!$B$2:$B$7;Sheet1!$B$9:$B$12)</c:f>
              <c:numCache>
                <c:formatCode>General</c:formatCode>
                <c:ptCount val="10"/>
                <c:pt idx="0">
                  <c:v>68</c:v>
                </c:pt>
                <c:pt idx="1">
                  <c:v>45.6</c:v>
                </c:pt>
                <c:pt idx="2">
                  <c:v>13.5</c:v>
                </c:pt>
                <c:pt idx="3">
                  <c:v>5.0999999999999996</c:v>
                </c:pt>
                <c:pt idx="4">
                  <c:v>1.6</c:v>
                </c:pt>
                <c:pt idx="5">
                  <c:v>1.9</c:v>
                </c:pt>
                <c:pt idx="7">
                  <c:v>21.2</c:v>
                </c:pt>
                <c:pt idx="9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667-47C2-BBAA-5930C8DA9D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6392448"/>
        <c:axId val="176406528"/>
      </c:barChart>
      <c:catAx>
        <c:axId val="176392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/>
            </a:pPr>
            <a:endParaRPr lang="hu-HU"/>
          </a:p>
        </c:txPr>
        <c:crossAx val="176406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406528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6392448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13325819051074"/>
          <c:y val="0"/>
          <c:w val="0.53934675972117696"/>
          <c:h val="0.94625798591577537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92D050"/>
            </a:solidFill>
            <a:ln w="20841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0-5EA5-4A6B-A41D-1978B496988C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1-5EA5-4A6B-A41D-1978B496988C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 w="20841">
                <a:noFill/>
              </a:ln>
            </c:spPr>
            <c:extLst>
              <c:ext xmlns:c16="http://schemas.microsoft.com/office/drawing/2014/chart" uri="{C3380CC4-5D6E-409C-BE32-E72D297353CC}">
                <c16:uniqueId val="{00000002-5EA5-4A6B-A41D-1978B496988C}"/>
              </c:ext>
            </c:extLst>
          </c:dPt>
          <c:dLbls>
            <c:dLbl>
              <c:idx val="2"/>
              <c:layout>
                <c:manualLayout>
                  <c:x val="-7.0997119959204255E-2"/>
                  <c:y val="1.4433477006569035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A5-4A6B-A41D-1978B496988C}"/>
                </c:ext>
              </c:extLst>
            </c:dLbl>
            <c:dLbl>
              <c:idx val="3"/>
              <c:layout>
                <c:manualLayout>
                  <c:x val="-3.8482908087873115E-2"/>
                  <c:y val="1.0825107754926778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A5-4A6B-A41D-1978B496988C}"/>
                </c:ext>
              </c:extLst>
            </c:dLbl>
            <c:dLbl>
              <c:idx val="4"/>
              <c:layout>
                <c:manualLayout>
                  <c:x val="-1.4418260893934618E-2"/>
                  <c:y val="1.0825107754926818E-6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A5-4A6B-A41D-1978B496988C}"/>
                </c:ext>
              </c:extLst>
            </c:dLbl>
            <c:dLbl>
              <c:idx val="5"/>
              <c:layout>
                <c:manualLayout>
                  <c:x val="-1.3681228461030089E-2"/>
                  <c:y val="3.6083692516422832E-7"/>
                </c:manualLayout>
              </c:layout>
              <c:numFmt formatCode="0&quot;%&quot;" sourceLinked="0"/>
              <c:spPr>
                <a:noFill/>
                <a:ln w="20841">
                  <a:noFill/>
                </a:ln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A5-4A6B-A41D-1978B496988C}"/>
                </c:ext>
              </c:extLst>
            </c:dLbl>
            <c:dLbl>
              <c:idx val="6"/>
              <c:layout>
                <c:manualLayout>
                  <c:x val="-4.6477382237462665E-2"/>
                  <c:y val="3.306272593470541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A5-4A6B-A41D-1978B496988C}"/>
                </c:ext>
              </c:extLst>
            </c:dLbl>
            <c:dLbl>
              <c:idx val="9"/>
              <c:layout>
                <c:manualLayout>
                  <c:x val="-4.5494445635608199E-2"/>
                  <c:y val="7.216738503284552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A5-4A6B-A41D-1978B496988C}"/>
                </c:ext>
              </c:extLst>
            </c:dLbl>
            <c:numFmt formatCode="0&quot;%&quot;" sourceLinked="0"/>
            <c:spPr>
              <a:noFill/>
              <a:ln w="20841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(Sheet1!$A$2:$A$7;Sheet1!$A$9:$A$12)</c:f>
              <c:strCache>
                <c:ptCount val="10"/>
                <c:pt idx="0">
                  <c:v>∑ KERESKEDŐTŐL</c:v>
                </c:pt>
                <c:pt idx="1">
                  <c:v>kiskereskedelemben személyes vásárlással, 
pl. szaküzletben, gazdaboltban</c:v>
                </c:pt>
                <c:pt idx="2">
                  <c:v>nagykereskedőtől</c:v>
                </c:pt>
                <c:pt idx="3">
                  <c:v>kereskedőtől / forgalmazótól (nem részletezi)</c:v>
                </c:pt>
                <c:pt idx="4">
                  <c:v>kiskereskedelemben, internetes rendeléssel</c:v>
                </c:pt>
                <c:pt idx="5">
                  <c:v>piacon</c:v>
                </c:pt>
                <c:pt idx="7">
                  <c:v>∑ KÖZVETLENÜL A GYÁRTÓTÓL</c:v>
                </c:pt>
                <c:pt idx="9">
                  <c:v>∑ INTEGRÁTORON KERESZTÜL</c:v>
                </c:pt>
              </c:strCache>
            </c:strRef>
          </c:cat>
          <c:val>
            <c:numRef>
              <c:f>(Sheet1!$B$2:$B$7;Sheet1!$B$9:$B$12)</c:f>
              <c:numCache>
                <c:formatCode>General</c:formatCode>
                <c:ptCount val="10"/>
                <c:pt idx="0">
                  <c:v>68</c:v>
                </c:pt>
                <c:pt idx="1">
                  <c:v>45.6</c:v>
                </c:pt>
                <c:pt idx="2">
                  <c:v>13.5</c:v>
                </c:pt>
                <c:pt idx="3">
                  <c:v>5.0999999999999996</c:v>
                </c:pt>
                <c:pt idx="4">
                  <c:v>1.6</c:v>
                </c:pt>
                <c:pt idx="5">
                  <c:v>1.9</c:v>
                </c:pt>
                <c:pt idx="7">
                  <c:v>21.2</c:v>
                </c:pt>
                <c:pt idx="9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A5-4A6B-A41D-1978B49698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6482176"/>
        <c:axId val="176483712"/>
      </c:barChart>
      <c:catAx>
        <c:axId val="1764821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/>
            </a:pPr>
            <a:endParaRPr lang="hu-HU"/>
          </a:p>
        </c:txPr>
        <c:crossAx val="17648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483712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6482176"/>
        <c:crosses val="autoZero"/>
        <c:crossBetween val="between"/>
        <c:majorUnit val="5.0000000000000513E-3"/>
        <c:minorUnit val="2.0000000000000052E-3"/>
      </c:valAx>
      <c:spPr>
        <a:noFill/>
        <a:ln w="208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rebuchet MS"/>
          <a:cs typeface="Trebuchet MS"/>
        </a:defRPr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7662-4373-44AC-901B-585AA566F4FF}" type="datetimeFigureOut">
              <a:rPr lang="hu-HU" smtClean="0"/>
              <a:pPr/>
              <a:t>2019.04.04.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C1F7F-932E-4629-8D3E-11AF39549675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>
            <a:lvl1pPr>
              <a:defRPr sz="1000">
                <a:latin typeface="+mj-lt"/>
              </a:defRPr>
            </a:lvl1pPr>
          </a:lstStyle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9" descr="logo-o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2" y="4916659"/>
            <a:ext cx="778986" cy="175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2" descr="KÃ©ptalÃ¡lat a kÃ¶vetkezÅre: âhamisÃ­tÃ¡s elleni nemzeti testÃ¼let logoâ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96817" y="112541"/>
            <a:ext cx="655743" cy="555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6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7425D-5B29-4631-94D0-019545B3A8CC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2019.04.04.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87E5-2C4E-445F-895B-3E099F6A4A2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1956021" y="1383549"/>
            <a:ext cx="69891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3200" dirty="0" smtClean="0">
                <a:solidFill>
                  <a:schemeClr val="accent5"/>
                </a:solidFill>
              </a:rPr>
              <a:t>Növényvédő szerek eredetiségével kapcsolatos ismeretek, attitűdök </a:t>
            </a:r>
          </a:p>
          <a:p>
            <a:pPr lvl="0"/>
            <a:endParaRPr lang="hu-HU" sz="2000" dirty="0" smtClean="0">
              <a:solidFill>
                <a:schemeClr val="accent5"/>
              </a:solidFill>
            </a:endParaRPr>
          </a:p>
          <a:p>
            <a:pPr lvl="0"/>
            <a:r>
              <a:rPr lang="hu-HU" sz="2000" dirty="0" smtClean="0">
                <a:solidFill>
                  <a:schemeClr val="accent5"/>
                </a:solidFill>
              </a:rPr>
              <a:t>Felmérés növényvédőszer-használó gazdaságok körében</a:t>
            </a:r>
          </a:p>
          <a:p>
            <a:pPr lvl="0"/>
            <a:endParaRPr lang="hu-HU" sz="2000" dirty="0" smtClean="0">
              <a:solidFill>
                <a:schemeClr val="accent5"/>
              </a:solidFill>
            </a:endParaRPr>
          </a:p>
          <a:p>
            <a:pPr lvl="0"/>
            <a:r>
              <a:rPr lang="hu-HU" sz="1600" i="1" dirty="0" smtClean="0">
                <a:solidFill>
                  <a:schemeClr val="accent5"/>
                </a:solidFill>
              </a:rPr>
              <a:t>Készült a Hamisítás Elleni Nemzeti Testület megbízásából</a:t>
            </a:r>
          </a:p>
        </p:txBody>
      </p:sp>
      <p:pic>
        <p:nvPicPr>
          <p:cNvPr id="4" name="Picture 2" descr="KÃ©ptalÃ¡lat a kÃ¶vetkezÅre: âhamisÃ­tÃ¡s elleni nemzeti testÃ¼let logoâ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2327" y="4047172"/>
            <a:ext cx="1013793" cy="859082"/>
          </a:xfrm>
          <a:prstGeom prst="rect">
            <a:avLst/>
          </a:prstGeom>
          <a:noFill/>
        </p:spPr>
      </p:pic>
      <p:pic>
        <p:nvPicPr>
          <p:cNvPr id="5" name="Picture 9" descr="logo-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4540" y="4664804"/>
            <a:ext cx="1085275" cy="24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hu-H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mintába bevont </a:t>
            </a:r>
            <a:r>
              <a:rPr lang="hu-H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válaszadók </a:t>
            </a:r>
            <a:r>
              <a:rPr kumimoji="0" lang="hu-H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jellemzői</a:t>
            </a:r>
            <a:r>
              <a:rPr kumimoji="0" lang="hu-HU" sz="2000" b="0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hu-H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birtokméret szerinti bontásban</a:t>
            </a:r>
            <a:endParaRPr kumimoji="0" lang="hu-H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1174632" y="1209822"/>
          <a:ext cx="7638774" cy="2793362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3088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73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9241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TELJES MINTA </a:t>
                      </a:r>
                    </a:p>
                    <a:p>
                      <a:pPr algn="ctr" fontAlgn="b"/>
                      <a:r>
                        <a:rPr lang="hu-HU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(n=513)</a:t>
                      </a:r>
                      <a:endParaRPr lang="hu-HU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100 hektár alatti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birtokon</a:t>
                      </a: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gazdálkodók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(n=242)</a:t>
                      </a: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100-499,9 hektár</a:t>
                      </a:r>
                      <a:r>
                        <a:rPr lang="hu-HU" sz="8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közötti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birtokon gazdálkodók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(n=155)</a:t>
                      </a:r>
                      <a:endParaRPr lang="hu-HU" sz="800" b="0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500+ hektár</a:t>
                      </a:r>
                      <a:r>
                        <a:rPr lang="hu-HU" sz="8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méretű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birtokon gazdálkodók (n=115)</a:t>
                      </a:r>
                      <a:endParaRPr lang="hu-HU" sz="800" b="0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Tulajdonos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u="none" strike="noStrike" dirty="0" smtClean="0">
                          <a:latin typeface="+mj-lt"/>
                        </a:rPr>
                        <a:t>64%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77%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70%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Alkalmazott (fizetett munkaerő)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u="none" strike="noStrike" dirty="0" smtClean="0">
                          <a:latin typeface="+mj-lt"/>
                        </a:rPr>
                        <a:t>27%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21%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68%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A gazdaságban nem fizetett munkát végző családtag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u="none" strike="noStrike" dirty="0">
                          <a:latin typeface="+mj-lt"/>
                        </a:rPr>
                        <a:t>9%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12%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9</a:t>
                      </a:r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Kizárólagos </a:t>
                      </a:r>
                      <a:r>
                        <a:rPr lang="hu-HU" sz="900" u="none" strike="noStrike" dirty="0" smtClean="0">
                          <a:latin typeface="+mj-lt"/>
                        </a:rPr>
                        <a:t>döntéshozó a növényvédelemmel kapcsolatban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u="none" strike="noStrike" dirty="0" smtClean="0">
                          <a:latin typeface="+mj-lt"/>
                        </a:rPr>
                        <a:t>68%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78%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57%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Többszemélyes a döntés, de részt vesz benne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u="none" strike="noStrike" dirty="0" smtClean="0">
                          <a:latin typeface="+mj-lt"/>
                        </a:rPr>
                        <a:t>32%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43%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900" b="0" i="0" u="none" strike="noStrike" kern="1200" dirty="0" smtClean="0">
                          <a:solidFill>
                            <a:srgbClr val="FF5B5B"/>
                          </a:solidFill>
                          <a:latin typeface="+mj-lt"/>
                          <a:ea typeface="+mn-ea"/>
                          <a:cs typeface="+mn-cs"/>
                        </a:rPr>
                        <a:t>39%</a:t>
                      </a:r>
                      <a:endParaRPr lang="hu-HU" sz="900" b="0" i="0" u="none" strike="noStrike" kern="1200" dirty="0">
                        <a:solidFill>
                          <a:srgbClr val="FF5B5B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Középfokú</a:t>
                      </a: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 / </a:t>
                      </a:r>
                      <a:r>
                        <a:rPr lang="hu-HU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hu-HU" sz="900" u="none" strike="noStrike" dirty="0" smtClean="0">
                          <a:latin typeface="+mj-lt"/>
                        </a:rPr>
                        <a:t>lapfokú végzettségű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30%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39%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32%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 smtClean="0">
                          <a:latin typeface="+mj-lt"/>
                        </a:rPr>
                        <a:t>Felsőfokú</a:t>
                      </a:r>
                      <a:r>
                        <a:rPr lang="hu-HU" sz="900" u="none" strike="noStrike" baseline="0" dirty="0" smtClean="0">
                          <a:latin typeface="+mj-lt"/>
                        </a:rPr>
                        <a:t> végzettségű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70%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90%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7541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754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Növényvédelmi végzettséggel</a:t>
                      </a:r>
                      <a:r>
                        <a:rPr lang="hu-HU" sz="9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rendelkezik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44%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58%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541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40 alatti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41%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40-59 éves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45%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60</a:t>
                      </a:r>
                      <a:r>
                        <a:rPr lang="hu-HU" sz="9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feletti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27%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31%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28%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34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Átlagéletkor: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49,3 év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51,5 év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49,2 év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44,7 év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6168684" y="4928056"/>
            <a:ext cx="22086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pic>
        <p:nvPicPr>
          <p:cNvPr id="9" name="Picture 5" descr="C:\Users\Moni\Downloads\noun_Farmer_207831_92d050.png"/>
          <p:cNvPicPr>
            <a:picLocks noChangeAspect="1" noChangeArrowheads="1"/>
          </p:cNvPicPr>
          <p:nvPr/>
        </p:nvPicPr>
        <p:blipFill>
          <a:blip r:embed="rId2" cstate="print"/>
          <a:srcRect l="20153" r="23056"/>
          <a:stretch>
            <a:fillRect/>
          </a:stretch>
        </p:blipFill>
        <p:spPr bwMode="auto">
          <a:xfrm>
            <a:off x="260252" y="1241795"/>
            <a:ext cx="780757" cy="137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hu-H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mintába bevont </a:t>
            </a:r>
            <a:r>
              <a:rPr lang="hu-H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gazdaságok </a:t>
            </a:r>
            <a:r>
              <a:rPr kumimoji="0" lang="hu-H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jellemzői</a:t>
            </a:r>
            <a:r>
              <a:rPr kumimoji="0" lang="hu-HU" sz="2000" b="0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hu-H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birtokméret szerinti bontásban</a:t>
            </a:r>
            <a:endParaRPr kumimoji="0" lang="hu-H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168684" y="4928056"/>
            <a:ext cx="22086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graphicFrame>
        <p:nvGraphicFramePr>
          <p:cNvPr id="18" name="Táblázat 17"/>
          <p:cNvGraphicFramePr>
            <a:graphicFrameLocks noGrp="1"/>
          </p:cNvGraphicFramePr>
          <p:nvPr/>
        </p:nvGraphicFramePr>
        <p:xfrm>
          <a:off x="1779560" y="1216856"/>
          <a:ext cx="7069017" cy="2576679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48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212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TELJES MINTA </a:t>
                      </a:r>
                    </a:p>
                    <a:p>
                      <a:pPr algn="ctr" fontAlgn="b"/>
                      <a:r>
                        <a:rPr lang="hu-HU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(n=513)</a:t>
                      </a:r>
                      <a:endParaRPr lang="hu-HU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100 hektár alatti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birtokon</a:t>
                      </a: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gazdálkodók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(n=242)</a:t>
                      </a: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100-499,9 hektár</a:t>
                      </a:r>
                      <a:r>
                        <a:rPr lang="hu-HU" sz="8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közötti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birtokon gazdálkodók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(n=155)</a:t>
                      </a:r>
                      <a:endParaRPr lang="hu-HU" sz="800" b="0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500+ hektár</a:t>
                      </a:r>
                      <a:r>
                        <a:rPr lang="hu-HU" sz="8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méretű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birtokon gazdálkodók (n=115)</a:t>
                      </a:r>
                      <a:endParaRPr lang="hu-HU" sz="800" b="0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69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RÉGIÓK, AHOL GAZDÁLKODÁST FOLYTATNAK</a:t>
                      </a:r>
                      <a:r>
                        <a:rPr lang="hu-HU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/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A VÁLASZADÓ TELEPHELYE</a:t>
                      </a:r>
                      <a:endParaRPr lang="hu-HU" sz="9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Közép-Magyarország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Dunántúl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38%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kern="1200" dirty="0">
                          <a:solidFill>
                            <a:srgbClr val="FF5B5B"/>
                          </a:solidFill>
                          <a:latin typeface="+mj-lt"/>
                          <a:ea typeface="+mn-ea"/>
                          <a:cs typeface="+mn-cs"/>
                        </a:rPr>
                        <a:t>42%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46%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Alföld és Észak-Magyarország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53%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59%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1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ÁLLANDÓ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ALKALMAZOTTAK SZÁMA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1-4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38%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41%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59%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5-9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20%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10-19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kern="12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31%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20-49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29%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50-249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24%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9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250 fő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felett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8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Nem</a:t>
                      </a:r>
                      <a:r>
                        <a:rPr lang="hu-HU" sz="9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tudja / Nem kíván válaszolni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25%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47%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8</a:t>
                      </a:r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19" name="Picture 3" descr="C:\Users\Moni\Downloads\noun_Crop_557238_92d050.png"/>
          <p:cNvPicPr>
            <a:picLocks noChangeAspect="1" noChangeArrowheads="1"/>
          </p:cNvPicPr>
          <p:nvPr/>
        </p:nvPicPr>
        <p:blipFill>
          <a:blip r:embed="rId2" cstate="print"/>
          <a:srcRect t="22664"/>
          <a:stretch>
            <a:fillRect/>
          </a:stretch>
        </p:blipFill>
        <p:spPr bwMode="auto">
          <a:xfrm>
            <a:off x="265749" y="1060908"/>
            <a:ext cx="1311267" cy="1014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1340719" y="2719346"/>
            <a:ext cx="6502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chemeClr val="accent5"/>
                </a:solidFill>
              </a:rPr>
              <a:t>Eredmények</a:t>
            </a:r>
            <a:endParaRPr lang="hu-HU" sz="3200" dirty="0">
              <a:solidFill>
                <a:schemeClr val="accent5"/>
              </a:solidFill>
            </a:endParaRPr>
          </a:p>
        </p:txBody>
      </p:sp>
      <p:pic>
        <p:nvPicPr>
          <p:cNvPr id="3" name="Picture 5" descr="C:\Users\Moni\Downloads\noun_Farmer_207831_92d050.png"/>
          <p:cNvPicPr>
            <a:picLocks noChangeAspect="1" noChangeArrowheads="1"/>
          </p:cNvPicPr>
          <p:nvPr/>
        </p:nvPicPr>
        <p:blipFill>
          <a:blip r:embed="rId2" cstate="print"/>
          <a:srcRect l="20153" r="23056"/>
          <a:stretch>
            <a:fillRect/>
          </a:stretch>
        </p:blipFill>
        <p:spPr bwMode="auto">
          <a:xfrm>
            <a:off x="513475" y="2282801"/>
            <a:ext cx="780757" cy="137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1065475" y="2719346"/>
            <a:ext cx="7816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chemeClr val="accent5"/>
                </a:solidFill>
              </a:rPr>
              <a:t>Növényvédő szerek használata, beszerzése</a:t>
            </a:r>
            <a:endParaRPr lang="hu-HU" sz="32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églalap 24"/>
          <p:cNvSpPr/>
          <p:nvPr/>
        </p:nvSpPr>
        <p:spPr>
          <a:xfrm>
            <a:off x="3458820" y="1407381"/>
            <a:ext cx="1264259" cy="29976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Szakmai háttér a növényvédő szerek használatához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819830"/>
              </p:ext>
            </p:extLst>
          </p:nvPr>
        </p:nvGraphicFramePr>
        <p:xfrm>
          <a:off x="107701" y="1273131"/>
          <a:ext cx="8193461" cy="32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Szövegdoboz 13"/>
          <p:cNvSpPr txBox="1"/>
          <p:nvPr/>
        </p:nvSpPr>
        <p:spPr>
          <a:xfrm>
            <a:off x="225074" y="1021526"/>
            <a:ext cx="42695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(D4) Alkalmaznak-e növényorvost, növényvédelmi szaktanácsadót?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7686063" y="1843825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20" name="Téglalap 19"/>
          <p:cNvSpPr/>
          <p:nvPr/>
        </p:nvSpPr>
        <p:spPr>
          <a:xfrm>
            <a:off x="7686063" y="3163740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21" name="Téglalap 20"/>
          <p:cNvSpPr/>
          <p:nvPr/>
        </p:nvSpPr>
        <p:spPr>
          <a:xfrm>
            <a:off x="6501318" y="2336804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22" name="Téglalap 21"/>
          <p:cNvSpPr/>
          <p:nvPr/>
        </p:nvSpPr>
        <p:spPr>
          <a:xfrm>
            <a:off x="5308621" y="2365245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24" name="Téglalap 23"/>
          <p:cNvSpPr/>
          <p:nvPr/>
        </p:nvSpPr>
        <p:spPr>
          <a:xfrm>
            <a:off x="5308621" y="1655744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Növényvédő szerek használata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68201" y="1491175"/>
          <a:ext cx="8546429" cy="277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Szövegdoboz 13"/>
          <p:cNvSpPr txBox="1"/>
          <p:nvPr/>
        </p:nvSpPr>
        <p:spPr>
          <a:xfrm>
            <a:off x="225073" y="1021526"/>
            <a:ext cx="445824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</a:rPr>
              <a:t>(Q1) Használnak-e növényvédő szert (akár kémiait, akár biológiait), és ha igen, melyik forgalmi kategóriá(k)ból? </a:t>
            </a:r>
            <a:endParaRPr lang="en-GB" sz="7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5212087" y="4372380"/>
            <a:ext cx="34465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i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Forgalmi kategóriák magyarázata a kérdőívben: </a:t>
            </a:r>
          </a:p>
          <a:p>
            <a:pPr marL="92075" indent="-92075">
              <a:buFont typeface="Calibri" pitchFamily="34" charset="0"/>
              <a:buChar char="&gt;"/>
            </a:pP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I. forgalmi kategóriába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tartozó növényvédő szer = </a:t>
            </a: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kizárólag felsőfokú növényvédelmi végzettséggel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– pl. okleveles agrármérnök, okleveles növényorvos, stb. – rendelkező szakemberek írhatják fel</a:t>
            </a:r>
          </a:p>
          <a:p>
            <a:pPr marL="92075" indent="-92075">
              <a:buFont typeface="Calibri" pitchFamily="34" charset="0"/>
              <a:buChar char="&gt;"/>
            </a:pP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II. forgalmi kategóriába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tartozó növényvédő szer = </a:t>
            </a: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zöldkönyves tanfolyammal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azaz, alapfokú növényvédelmi ismeretek megszerzésével juthatunk hozzá</a:t>
            </a:r>
          </a:p>
          <a:p>
            <a:pPr marL="92075" indent="-92075">
              <a:buFont typeface="Calibri" pitchFamily="34" charset="0"/>
              <a:buChar char="&gt;"/>
            </a:pP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III. forgalmi kategóriába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tartozó növényvédő szert = </a:t>
            </a: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szabad forgalmú, szabad felhasználású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előképzettség nélkül vásárolható és használható</a:t>
            </a:r>
            <a:endParaRPr lang="en-GB" sz="6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Növényvédő szerek használata – birtokméret szerinti bontásban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3" y="1021526"/>
            <a:ext cx="445824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</a:rPr>
              <a:t>(Q1) Használnak-e növényvédő szert (akár kémiait, akár biológiait), és ha igen, melyik forgalmi kategóriá(k)ból? </a:t>
            </a:r>
            <a:endParaRPr lang="en-GB" sz="7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1729415" y="4372380"/>
            <a:ext cx="34465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i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Forgalmi kategóriák magyarázata a kérdőívben: </a:t>
            </a:r>
          </a:p>
          <a:p>
            <a:pPr marL="92075" indent="-92075">
              <a:buFont typeface="Calibri" pitchFamily="34" charset="0"/>
              <a:buChar char="&gt;"/>
            </a:pP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I. forgalmi kategóriába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tartozó növényvédő szer = </a:t>
            </a: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kizárólag felsőfokú növényvédelmi végzettséggel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– pl. okleveles agrármérnök, okleveles növényorvos, stb. – rendelkező szakemberek írhatják fel</a:t>
            </a:r>
          </a:p>
          <a:p>
            <a:pPr marL="92075" indent="-92075">
              <a:buFont typeface="Calibri" pitchFamily="34" charset="0"/>
              <a:buChar char="&gt;"/>
            </a:pP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II. forgalmi kategóriába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tartozó növényvédő szer = </a:t>
            </a: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zöldkönyves tanfolyammal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azaz, alapfokú növényvédelmi ismeretek megszerzésével juthatunk hozzá</a:t>
            </a:r>
          </a:p>
          <a:p>
            <a:pPr marL="92075" indent="-92075">
              <a:buFont typeface="Calibri" pitchFamily="34" charset="0"/>
              <a:buChar char="&gt;"/>
            </a:pP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III. forgalmi kategóriába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tartozó növényvédő szert = </a:t>
            </a:r>
            <a:r>
              <a:rPr lang="hu-HU" sz="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szabad forgalmú, szabad felhasználású</a:t>
            </a:r>
            <a:r>
              <a:rPr lang="hu-HU" sz="6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előképzettség nélkül vásárolható és használható</a:t>
            </a:r>
            <a:endParaRPr lang="en-GB" sz="6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346174" y="1495174"/>
          <a:ext cx="8440017" cy="2455034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3543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2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9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702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TELJES MINTA </a:t>
                      </a:r>
                    </a:p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(n=513)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100 hektár alatti birtok</a:t>
                      </a: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(n=242)</a:t>
                      </a: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100-499,9 hektár</a:t>
                      </a:r>
                      <a:r>
                        <a:rPr lang="hu-HU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hu-HU" sz="900" b="0" i="0" u="none" strike="noStrike" kern="1200" baseline="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közötti birtok (n=155)</a:t>
                      </a:r>
                      <a:endParaRPr lang="hu-HU" sz="900" b="0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500+ hektár</a:t>
                      </a:r>
                      <a:r>
                        <a:rPr lang="hu-HU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hu-HU" sz="900" b="0" i="0" u="none" strike="noStrike" kern="1200" baseline="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méretű birtok (n=115)</a:t>
                      </a:r>
                      <a:endParaRPr lang="hu-HU" sz="900" b="0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használ az I. forgalmi kategóriába tartozó növényvédő szert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85%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96%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100%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használ a II. forgalmi kategóriába tartozó növényvédő szert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66%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használ a III. forgalmi kategóriába tartozó növényvédő szert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51%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53%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CSAK I. forgalmi kategóriába tartozót használ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32%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42%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CSAK II. forgalmi kategóriába tartozót használ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15%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CSAK III. forgalmi kategóriába tartozót használ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BÁRMELY KETTŐ forgalmi kategóriába tartozót használja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17%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17%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MINDHÁROM forgalmi kategóriába tartozót használja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35%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51%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52%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6168684" y="4928056"/>
            <a:ext cx="22086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Növényvédő szerek szerepe a gazdálkodásban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53210" y="1021526"/>
            <a:ext cx="50925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(Q2) Mennyire játszik fontos szerepet a növényvédő szerek használata a gazdálkodásukban?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3466449" y="4500833"/>
            <a:ext cx="12098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Átlag 5-fokú skálán:  4,8</a:t>
            </a:r>
          </a:p>
        </p:txBody>
      </p:sp>
      <p:sp>
        <p:nvSpPr>
          <p:cNvPr id="8" name="Téglalap 7"/>
          <p:cNvSpPr/>
          <p:nvPr/>
        </p:nvSpPr>
        <p:spPr>
          <a:xfrm>
            <a:off x="3458820" y="1407381"/>
            <a:ext cx="1264259" cy="29976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819830"/>
              </p:ext>
            </p:extLst>
          </p:nvPr>
        </p:nvGraphicFramePr>
        <p:xfrm>
          <a:off x="107701" y="1273131"/>
          <a:ext cx="8193461" cy="32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5284769" y="1600098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15" name="Téglalap 14"/>
          <p:cNvSpPr/>
          <p:nvPr/>
        </p:nvSpPr>
        <p:spPr>
          <a:xfrm>
            <a:off x="6493365" y="2877493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17" name="Téglalap 16"/>
          <p:cNvSpPr/>
          <p:nvPr/>
        </p:nvSpPr>
        <p:spPr>
          <a:xfrm>
            <a:off x="7678109" y="2808685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4874743" y="4500833"/>
            <a:ext cx="874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4,7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6075390" y="4500833"/>
            <a:ext cx="874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4,8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7244232" y="4500833"/>
            <a:ext cx="874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4,9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5305871" y="1909588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24" name="Téglalap 23"/>
          <p:cNvSpPr/>
          <p:nvPr/>
        </p:nvSpPr>
        <p:spPr>
          <a:xfrm>
            <a:off x="6500398" y="4488243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25" name="Téglalap 24"/>
          <p:cNvSpPr/>
          <p:nvPr/>
        </p:nvSpPr>
        <p:spPr>
          <a:xfrm>
            <a:off x="7668024" y="4488243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Szempontok a növényvédő szerek vásárlásakor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53209" y="1021526"/>
            <a:ext cx="5788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(Q3a) Amikor növényvédő szert vásárol a vállalkozása számára, mennyire fontosak a következő tényezők? Kérem, mindegyik tényező esetében értékelje a fontosságot a skála segítségével, azaz, jelölje be a megfelelő rubrikát a sorban. A „döntő szempont” csak egy esetben választható. 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1112" y="1568548"/>
          <a:ext cx="8065554" cy="3066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7850507" y="1685676"/>
          <a:ext cx="888610" cy="2838151"/>
        </p:xfrm>
        <a:graphic>
          <a:graphicData uri="http://schemas.openxmlformats.org/drawingml/2006/table">
            <a:tbl>
              <a:tblPr/>
              <a:tblGrid>
                <a:gridCol w="88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2230">
                <a:tc>
                  <a:txBody>
                    <a:bodyPr/>
                    <a:lstStyle/>
                    <a:p>
                      <a:pPr algn="ctr" fontAlgn="b"/>
                      <a:r>
                        <a:rPr lang="hu-HU" sz="7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Átlag </a:t>
                      </a:r>
                    </a:p>
                    <a:p>
                      <a:pPr algn="ctr" fontAlgn="b"/>
                      <a:r>
                        <a:rPr lang="hu-HU" sz="7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5-fokú skálán:</a:t>
                      </a:r>
                      <a:endParaRPr lang="hu-HU" sz="7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0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4,9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0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4,3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0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4,1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0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3,7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0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4,1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0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3,6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0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3,</a:t>
                      </a:r>
                      <a:r>
                        <a:rPr lang="hu-HU" sz="800" b="1" i="0" u="none" strike="noStrik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3</a:t>
                      </a:r>
                      <a:endParaRPr lang="hu-HU" sz="8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" name="Szövegdoboz 16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8332977" y="3488869"/>
            <a:ext cx="887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600" dirty="0" smtClean="0">
                <a:solidFill>
                  <a:srgbClr val="FF5B5B"/>
                </a:solidFill>
              </a:rPr>
              <a:t> 500+ hektár </a:t>
            </a:r>
          </a:p>
          <a:p>
            <a:r>
              <a:rPr lang="hu-HU" sz="600" dirty="0" smtClean="0">
                <a:solidFill>
                  <a:srgbClr val="FF5B5B"/>
                </a:solidFill>
              </a:rPr>
              <a:t>méretű birtok</a:t>
            </a:r>
            <a:endParaRPr lang="hu-HU" sz="600" dirty="0">
              <a:solidFill>
                <a:srgbClr val="FF5B5B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8332977" y="3854629"/>
            <a:ext cx="887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600" dirty="0" smtClean="0">
                <a:solidFill>
                  <a:srgbClr val="FF5B5B"/>
                </a:solidFill>
              </a:rPr>
              <a:t> növényvédelmi végzettségű</a:t>
            </a:r>
            <a:endParaRPr lang="hu-HU" sz="600" dirty="0">
              <a:solidFill>
                <a:srgbClr val="FF5B5B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8332977" y="3083354"/>
            <a:ext cx="887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600" dirty="0" smtClean="0">
                <a:solidFill>
                  <a:srgbClr val="FF5B5B"/>
                </a:solidFill>
              </a:rPr>
              <a:t> alap-/középfokú végzettségű, 60+</a:t>
            </a:r>
            <a:endParaRPr lang="hu-HU" sz="600" dirty="0">
              <a:solidFill>
                <a:srgbClr val="FF5B5B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8332976" y="2383638"/>
            <a:ext cx="8110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600" dirty="0" smtClean="0">
                <a:solidFill>
                  <a:srgbClr val="FF5B5B"/>
                </a:solidFill>
              </a:rPr>
              <a:t> 60+ korosztály</a:t>
            </a:r>
            <a:endParaRPr lang="hu-HU" sz="600" dirty="0">
              <a:solidFill>
                <a:srgbClr val="FF5B5B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8332976" y="2757348"/>
            <a:ext cx="8110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600" dirty="0" smtClean="0">
                <a:solidFill>
                  <a:srgbClr val="FF5B5B"/>
                </a:solidFill>
              </a:rPr>
              <a:t> 60+ korosztály</a:t>
            </a:r>
            <a:endParaRPr lang="hu-HU" sz="600" dirty="0">
              <a:solidFill>
                <a:srgbClr val="FF5B5B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8332976" y="4252193"/>
            <a:ext cx="8110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600" dirty="0" smtClean="0">
                <a:solidFill>
                  <a:srgbClr val="FF5B5B"/>
                </a:solidFill>
              </a:rPr>
              <a:t> 60+ korosztály</a:t>
            </a:r>
            <a:endParaRPr lang="hu-HU" sz="600" dirty="0">
              <a:solidFill>
                <a:srgbClr val="FF5B5B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Növényvédő szerek beszerzési forrása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4" y="1021526"/>
            <a:ext cx="6358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(Q4a1) Milyen forrásból szerzik be a növényvédő szert? Jelölje mindet, ahonnan legalább 1 alkalommal vásárolt! </a:t>
            </a:r>
          </a:p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</a:rPr>
              <a:t>(Q4a2) HA TÖBB BESZERZÉSI FORRÁST JELÖLT A Q4A1 KÉRDÉSBEN, A MEGJELÖLT FORRÁSOKRA VONATKOZÓAN: Ezek közül melyik a leggyakoribb beszerzési forrásuk?</a:t>
            </a: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112547" y="1793637"/>
          <a:ext cx="4888523" cy="277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4424304" y="1793637"/>
          <a:ext cx="4888523" cy="277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Szövegdoboz 23"/>
          <p:cNvSpPr txBox="1"/>
          <p:nvPr/>
        </p:nvSpPr>
        <p:spPr>
          <a:xfrm>
            <a:off x="2253273" y="1531237"/>
            <a:ext cx="18678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Összes próbált beszerzési forrás</a:t>
            </a:r>
            <a:endParaRPr lang="hu-H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6452476" y="1531237"/>
            <a:ext cx="18982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leggyakoribb beszerzési forrás</a:t>
            </a:r>
            <a:endParaRPr lang="hu-H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Háttér, módszer, minta</a:t>
            </a:r>
          </a:p>
        </p:txBody>
      </p:sp>
      <p:sp>
        <p:nvSpPr>
          <p:cNvPr id="13" name="Téglalap 12"/>
          <p:cNvSpPr/>
          <p:nvPr/>
        </p:nvSpPr>
        <p:spPr>
          <a:xfrm>
            <a:off x="943142" y="1048139"/>
            <a:ext cx="791949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hu-HU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Szellemi Tulajdon Nemzeti Hivatala a </a:t>
            </a:r>
            <a:r>
              <a:rPr lang="hu-HU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növényvédő szerek eredetiségével kapcsolatos attitűdök és szokások </a:t>
            </a:r>
            <a:r>
              <a:rPr lang="hu-HU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vizsgálatára irányuló felmérést kezdeményezett az érintettek körében. A Szellemi Tulajdon Nemzeti Hivatalában működő </a:t>
            </a:r>
            <a:r>
              <a:rPr lang="hu-HU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Hamisítás Elleni Nemzeti Testület </a:t>
            </a:r>
            <a:r>
              <a:rPr lang="hu-HU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(www.hamisitasellen.hu) a szellemitulajdon-jogok megsértése és a hamisítás elleni fellépés hatékonyabbá tétele érdekében összefogja a szellemitulajdon-védelemben érdekelt állami szervek, társadalmi és gazdasági érdekképviseleti szervezetek képviselőit, felmérésekkel is bemutatva a hamisítás gazdasági hatásait.</a:t>
            </a:r>
          </a:p>
          <a:p>
            <a:pPr marL="266700" indent="-266700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hu-HU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felmérés célcsoportja: növénytermesztéssel foglalkozó vállalkozások, egyéni gazdaságok és gazdasági szervezetek, amelyek </a:t>
            </a:r>
            <a:r>
              <a:rPr lang="hu-HU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használnak növényvédő szert</a:t>
            </a:r>
            <a:r>
              <a:rPr lang="hu-HU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A válaszadó a gazdaság növényvédelemmel kapcsolatos kérdéseiben döntéshozó személy: kizárólagos döntéshozó, vagy többszemélyes döntés esetén részt vesz a döntéshozatalban.</a:t>
            </a:r>
          </a:p>
          <a:p>
            <a:pPr marL="266700" indent="-266700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hu-HU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 adatfelvétel a megbízó által jóváhagyott kérdőívre alapozva került lebonyolításra, </a:t>
            </a:r>
            <a:r>
              <a:rPr lang="hu-HU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Magyar Növényvédelmi Szövetség által biztosított online szakmai csatornákon</a:t>
            </a:r>
            <a:r>
              <a:rPr lang="hu-HU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önkitöltős módon. </a:t>
            </a:r>
          </a:p>
          <a:p>
            <a:pPr marL="266700" indent="-266700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hu-HU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Elemszám: N=513. </a:t>
            </a:r>
          </a:p>
          <a:p>
            <a:pPr marL="266700" indent="-266700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hu-HU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 adatfelvétel időszaka: 2018. május – 2019. január. </a:t>
            </a:r>
          </a:p>
        </p:txBody>
      </p:sp>
      <p:pic>
        <p:nvPicPr>
          <p:cNvPr id="6" name="Picture 5" descr="C:\Users\Moni\Downloads\noun_Farmer_207831_92d050.png"/>
          <p:cNvPicPr>
            <a:picLocks noChangeAspect="1" noChangeArrowheads="1"/>
          </p:cNvPicPr>
          <p:nvPr/>
        </p:nvPicPr>
        <p:blipFill>
          <a:blip r:embed="rId2" cstate="print"/>
          <a:srcRect l="20153" r="23056"/>
          <a:stretch>
            <a:fillRect/>
          </a:stretch>
        </p:blipFill>
        <p:spPr bwMode="auto">
          <a:xfrm>
            <a:off x="112542" y="1051881"/>
            <a:ext cx="780757" cy="137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églalap 26"/>
          <p:cNvSpPr/>
          <p:nvPr/>
        </p:nvSpPr>
        <p:spPr>
          <a:xfrm>
            <a:off x="2361544" y="1327863"/>
            <a:ext cx="1478943" cy="32918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Növényvédő szerek leggyakoribb beszerzési forrása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birtokméret szerinti bontásban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3" y="910212"/>
            <a:ext cx="21594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</a:rPr>
              <a:t>(Q4a2) Melyik a leggyakoribb beszerzési forrásuk?</a:t>
            </a:r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82899" y="1777730"/>
          <a:ext cx="4314175" cy="277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Szövegdoboz 19"/>
          <p:cNvSpPr txBox="1"/>
          <p:nvPr/>
        </p:nvSpPr>
        <p:spPr>
          <a:xfrm>
            <a:off x="2595166" y="1491482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TELJES MINTA</a:t>
            </a:r>
            <a:endParaRPr lang="hu-H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4064359" y="1404021"/>
            <a:ext cx="1104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100 hektár alatti </a:t>
            </a:r>
          </a:p>
          <a:p>
            <a:pPr algn="ctr"/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birtok (n=168)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5841613" y="1404021"/>
            <a:ext cx="1337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100-499,9 hektár </a:t>
            </a:r>
          </a:p>
          <a:p>
            <a:pPr algn="ctr"/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közötti birtok (n=126)</a:t>
            </a:r>
          </a:p>
        </p:txBody>
      </p:sp>
      <p:sp>
        <p:nvSpPr>
          <p:cNvPr id="26" name="Szövegdoboz 25"/>
          <p:cNvSpPr txBox="1"/>
          <p:nvPr/>
        </p:nvSpPr>
        <p:spPr>
          <a:xfrm>
            <a:off x="7140431" y="1404021"/>
            <a:ext cx="1566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500+ hektár méretű birtok (n=100) 	</a:t>
            </a: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492162" y="1777730"/>
          <a:ext cx="3542902" cy="277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4352756" y="1777730"/>
          <a:ext cx="3542902" cy="277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Szövegdoboz 28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30" name="Téglalap 29"/>
          <p:cNvSpPr/>
          <p:nvPr/>
        </p:nvSpPr>
        <p:spPr>
          <a:xfrm>
            <a:off x="6167361" y="3640819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32" name="Téglalap 31"/>
          <p:cNvSpPr/>
          <p:nvPr/>
        </p:nvSpPr>
        <p:spPr>
          <a:xfrm>
            <a:off x="4815643" y="1796117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33" name="Téglalap 32"/>
          <p:cNvSpPr/>
          <p:nvPr/>
        </p:nvSpPr>
        <p:spPr>
          <a:xfrm>
            <a:off x="4664571" y="2058511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34" name="Téglalap 33"/>
          <p:cNvSpPr/>
          <p:nvPr/>
        </p:nvSpPr>
        <p:spPr>
          <a:xfrm>
            <a:off x="6230977" y="2058511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5768069" y="1777730"/>
          <a:ext cx="3542902" cy="277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" name="Téglalap 34"/>
          <p:cNvSpPr/>
          <p:nvPr/>
        </p:nvSpPr>
        <p:spPr>
          <a:xfrm>
            <a:off x="7590046" y="2320904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36" name="Téglalap 35"/>
          <p:cNvSpPr/>
          <p:nvPr/>
        </p:nvSpPr>
        <p:spPr>
          <a:xfrm>
            <a:off x="6064001" y="4167441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31" name="Téglalap 30"/>
          <p:cNvSpPr/>
          <p:nvPr/>
        </p:nvSpPr>
        <p:spPr>
          <a:xfrm>
            <a:off x="7630402" y="3640819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  <p:sp>
        <p:nvSpPr>
          <p:cNvPr id="38" name="Téglalap 37"/>
          <p:cNvSpPr/>
          <p:nvPr/>
        </p:nvSpPr>
        <p:spPr>
          <a:xfrm>
            <a:off x="5956656" y="2579015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églalap 17"/>
          <p:cNvSpPr/>
          <p:nvPr/>
        </p:nvSpPr>
        <p:spPr>
          <a:xfrm>
            <a:off x="3057882" y="1533993"/>
            <a:ext cx="1264259" cy="29976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Növényvédő szerek eredetiségének ellenőrzése vásárláskor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819830"/>
              </p:ext>
            </p:extLst>
          </p:nvPr>
        </p:nvGraphicFramePr>
        <p:xfrm>
          <a:off x="107700" y="1484146"/>
          <a:ext cx="7732286" cy="32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Szövegdoboz 13"/>
          <p:cNvSpPr txBox="1"/>
          <p:nvPr/>
        </p:nvSpPr>
        <p:spPr>
          <a:xfrm>
            <a:off x="253210" y="1021526"/>
            <a:ext cx="67665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(Q4b) Amikor növényvédő szert vásárol a vállalkozása számára, szokta-e ellenőrizni (akár Ön, akár a vásárlásnál jelen lévő munkatársa) a csomagoláson a termék eredetiségét?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6000391" y="2538340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4856320" y="2410203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4846840" y="1968598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  <p:sp>
        <p:nvSpPr>
          <p:cNvPr id="17" name="Téglalap 16"/>
          <p:cNvSpPr/>
          <p:nvPr/>
        </p:nvSpPr>
        <p:spPr>
          <a:xfrm>
            <a:off x="7132840" y="3312062"/>
            <a:ext cx="276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1288111" y="2719346"/>
            <a:ext cx="7593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chemeClr val="accent5"/>
                </a:solidFill>
              </a:rPr>
              <a:t>Az illegális növényvédőszer-kereskedelem, növényvédőszer-hamisítás percepciója</a:t>
            </a:r>
            <a:endParaRPr lang="hu-HU" sz="32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Illegális növényvédőszer-kereskedelem, növényvédőszer-hamisítás elterjedtsége (percepció, becslés)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953022" y="1899138"/>
          <a:ext cx="4888523" cy="2447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Szövegdoboz 13"/>
          <p:cNvSpPr txBox="1"/>
          <p:nvPr/>
        </p:nvSpPr>
        <p:spPr>
          <a:xfrm>
            <a:off x="225074" y="1021526"/>
            <a:ext cx="42695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(Q5) Hallott Ön arról, hogy létezik illegális növényvédőszer-kereskedelem, növényvédőszer-hamisítás?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4353944" y="1021526"/>
            <a:ext cx="43539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(Q6) Mit gondol, mekkora lehet az illegálisan forgalomba hozott vagy hamisított növényvédő szerek aránya Magyarországon? Becsülje meg %-osan. </a:t>
            </a:r>
            <a:endParaRPr lang="en-GB" sz="700" b="1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588858" y="1732930"/>
          <a:ext cx="2766287" cy="272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6794089" y="1948770"/>
            <a:ext cx="21670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Átlagos becsült arány: </a:t>
            </a:r>
          </a:p>
          <a:p>
            <a:pPr>
              <a:tabLst>
                <a:tab pos="1701800" algn="ctr"/>
              </a:tabLst>
            </a:pP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TELJES MINTA: 	18%</a:t>
            </a:r>
          </a:p>
          <a:p>
            <a:pPr>
              <a:tabLst>
                <a:tab pos="1701800" algn="ctr"/>
              </a:tabLst>
            </a:pP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100 hektár alatti birtokon gazdálkodó: 	19%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100-499,9 hektár közötti birtok: 	18%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500+ hektár méretű birtok:	14%</a:t>
            </a:r>
          </a:p>
          <a:p>
            <a:pPr>
              <a:tabLst>
                <a:tab pos="1701800" algn="ctr"/>
              </a:tabLst>
            </a:pP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Alap-/középfokú végzettségű:	21%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Felsőfokú végzettségű:	16%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1170053" y="1503101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jelenség ismertsége</a:t>
            </a:r>
            <a:endParaRPr lang="hu-H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4897990" y="1503101"/>
            <a:ext cx="16353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Hazai elterjedtség (becslés)</a:t>
            </a:r>
            <a:endParaRPr lang="hu-H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Hamisított vagy illegálisan árusított növényvédő szerek veszélyei </a:t>
            </a:r>
          </a:p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(spontán említések)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4" y="862506"/>
            <a:ext cx="426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(Q7) Ön szerint milyen veszélyekkel járhat a hamisított, vagy illegálisan árusított növényvédő szerek használata? Kérem, soroljon fel mindent, amit Ön kockázatosnak érez ezzel kapcsolatban. NYITOTT KÉRDÉS </a:t>
            </a:r>
          </a:p>
        </p:txBody>
      </p:sp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312741" y="1355110"/>
          <a:ext cx="3957110" cy="315087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337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9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Említések aránya: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HATÁSTALANSÁG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Hatástalanság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(a hiányzó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vagy alacsony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hatóanyag tartalom miatt)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55%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Kidobott pénz / ár-érték aránya nem jó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KISZÁMÍTHATATLANSÁG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Nem ismert a hatóanyag /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összetétel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Szermaradék szint túllépése a terményben /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kiszámíthatatlansága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Dózis nem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jól beállítható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/ pontatlanság /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túladagolás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Lebomlása nem ismert / nem kiszámítható / várakozási idők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Nem ismert a hatása (növényekre / környezetre /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emberekre)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EGÉSZSÉG VESZÉLYEZTETÉSE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Mérgező / mérgezés / egészségkárosítás (nem részletezi)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Emberek egészségének veszélyeztetése (nem részletezi)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 növényvédő szerrel dolgozók egészségének veszélyeztetése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 fogyasztók egészségének veszélyeztetése / élelmiszerbiztonság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KÖRNYEZETSZENNYEZÉS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30%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Környezetszennyező / fokozott környezeti kockázatot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jelent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Állati szervezetek károsítása / méhpusztulás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18" name="Táblázat 17"/>
          <p:cNvGraphicFramePr>
            <a:graphicFrameLocks noGrp="1"/>
          </p:cNvGraphicFramePr>
          <p:nvPr/>
        </p:nvGraphicFramePr>
        <p:xfrm>
          <a:off x="4749569" y="1355110"/>
          <a:ext cx="3957110" cy="228981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337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9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Említések aránya: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FITOTOXIKUS HATÁS  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Fitotoxikus hatás a kezelt növényen / károsítja a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kultúrnövényeket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Terméskiesés / veszteséges lesz a termelés / gazdasági veszteség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Hosszan tartó károkozás / utóveteményt is károsítja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EGYÉB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Mellékhatások / károkozás (nem részletezi)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Már kivont / tiltott hatóanyagok használata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Ellenőrzés / felügyelet hiánya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Garancia hiánya / nincsen reklamációs lehetőség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Feketekereskedelem támogatása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Rezisztencia alakulhat ki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4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Nem tudja / Nem válaszol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Hamisított vagy illegálisan árusított növényvédő szerek veszélyei </a:t>
            </a:r>
          </a:p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(skálás értékelés)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61160" y="942016"/>
            <a:ext cx="3809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(Q8a) A következőkben felsorolunk néhány kockázatot, ami a hamisított, vagy illegálisan árusított növényvédő szerek használatához kapcsolódhat. Ön szerint mennyire jellemzőek ezek a hamisított, vagy illegálisan árusított növényvédő szerekre, mennyire fordulnak elő a használatuk esetén? Kérem, mindegyik kockázat esetében értékelje a valószínűséget a skála segítségével.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-1239056" y="914401"/>
          <a:ext cx="9842367" cy="4055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686974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hamisított vagy illegálisan árusított növényvédő szerek leginkább elkerülni kívánt kockázatai (top 3, listából választva)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4" y="1021526"/>
            <a:ext cx="60280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(Q8b) </a:t>
            </a:r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</a:rPr>
              <a:t>Az alább felsorolt kockázatok közül Ön melyek elkerülését tartja a legfontosabbnak? Legfeljebb hármat választhat. </a:t>
            </a: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112546" y="1512277"/>
          <a:ext cx="8855608" cy="3312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zövegdoboz 12"/>
          <p:cNvSpPr txBox="1"/>
          <p:nvPr/>
        </p:nvSpPr>
        <p:spPr>
          <a:xfrm>
            <a:off x="5232566" y="2806898"/>
            <a:ext cx="21670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Fitotoxikus hatás: 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Növényvédelmi végzettségű:	31%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Nincs növényvédelmi végzettsége:	22%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Hamisított vagy illegálisan árusított növényvédő szerek ismertető jegyei </a:t>
            </a:r>
          </a:p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(spontán említések)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4" y="918778"/>
            <a:ext cx="426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(Q9a) Miről lehet felismerni a hamisított, vagy illegálisan árusított növényvédő szereket? Milyen esetekben merülne fel Önben ez a gyanú? Kérem, soroljon fel mindent, ami segíthet a felismerésben. NYITOTT KÉRDÉS </a:t>
            </a:r>
          </a:p>
        </p:txBody>
      </p:sp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312741" y="1474688"/>
          <a:ext cx="3957110" cy="2983065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337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35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Említések aránya: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CSOMAGOLÁS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Csomagolás / eltér a csomagolás a megszokottól (nem részletezi)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Nincs magyar nyelvű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tájékoztató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/ feliratok / használati utasítás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Sérült / bontott / visszazárt csomagolás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Hiányzó biztonsági jelölések / nincs hologram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Idegen nyelvű feliratok / cirill betűs feliratok a címkén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Címke nem a megszokott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Zárjegy / nincs rajta zárjegy / sérült a zárjegy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Hiányzó adatok / leírás / összetétel / listák a csomagolásról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Logó / márkajelzés / eltérő / hiányzó logó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Gyártási / lejárati dátumok hiánya / szavatossági idő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Márkanév / ismeretlen márkanév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/ eredetire hasonlító márkanév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 megszokottól eltérő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feliratok a csomagoláson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Nincs feltüntetve a származási hely / gyártó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Szín / nem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 megszokott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csomagolás szín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Átcímkézett / felülragasztott címke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Nem a megszokott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kiszerelés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Nincs címke / teljesen hiányzik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4765164" y="1474681"/>
          <a:ext cx="3957110" cy="2534613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337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35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Említések aránya: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TERMÉK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Állag / nem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 megszokott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állag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Szín / nem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 megszokott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szín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Illat / nem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 megszokott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szag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Oldódás / nem a megszokott módon oldódik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Hatástalan / nem hatásos / gyengébb a hatása</a:t>
                      </a:r>
                    </a:p>
                  </a:txBody>
                  <a:tcPr marL="10800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Ár / túl olcsó / gyanúsan jó vétel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Nem a megszokott forgalmazó / nem a hivatalos képviselő árulja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Vásárlás helye / nem szaküzletben árulják / utcán / piacon árulják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Számla hiánya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Ha jó a hamisítvány, nem lehet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felismerni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48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Nem tudja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Hamisított vagy illegálisan árusított növényvédő szerek ismertető jegyei </a:t>
            </a:r>
          </a:p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(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top 2, listából választva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4" y="862506"/>
            <a:ext cx="426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(Q9b) A következő körülmények közül </a:t>
            </a:r>
            <a:r>
              <a:rPr lang="hu-HU" sz="700" b="1" i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melyik alapján gyanakodna Ön a leginkább</a:t>
            </a:r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arra, hogy a kínált növényvédő szer hamisított, vagy illegálisan árusított lehet? Legfeljebb kettőt választhat. 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12546" y="1568548"/>
          <a:ext cx="9031454" cy="3256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5978153" y="1632246"/>
            <a:ext cx="2167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 termék ára jelentősen olcsóbb: 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40 év alatti korosztály:	26%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40-59 év közötti korosztály:	38%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 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60+ éves korosztály:	49%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 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5218498" y="3566553"/>
            <a:ext cx="2167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 csomagolás gyenge minőségű: 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40 év alatti korosztály:	26%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 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40-59 év közötti korosztály:	24%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 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60+ éves korosztály:	13%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Találkozás illegálisan értékesített vagy hamisított növényvédő szerrel, bejelentési lehetőség ismerete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4" y="1021526"/>
            <a:ext cx="426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(Q9c) Előfordult-e valaha, hogy Önnek hamisított növényvédő szert kínáltak fel megvásárlásra – azaz, találkozott-e ilyen vásárlási lehetőséggel akár interneten, akár üzletben, akár piacon, vagy egyéb csatornán?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4832243" y="1021526"/>
            <a:ext cx="34606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(Q10a) Tudja-e, hogy kihez fordulhat segítségért hamisított / illegálisan árusított növényvédő szerek gyanúja esetén?</a:t>
            </a:r>
            <a:endParaRPr lang="en-GB" sz="700" b="1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588858" y="1894712"/>
          <a:ext cx="2766287" cy="272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Szövegdoboz 16"/>
          <p:cNvSpPr txBox="1"/>
          <p:nvPr/>
        </p:nvSpPr>
        <p:spPr>
          <a:xfrm>
            <a:off x="804285" y="1664883"/>
            <a:ext cx="22813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Találkozott / felkínáltak megvásárlásra</a:t>
            </a:r>
            <a:endParaRPr lang="hu-H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4869854" y="1664883"/>
            <a:ext cx="2621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Bejelentési, segítségkérési lehetőség ismerete</a:t>
            </a:r>
            <a:endParaRPr lang="hu-H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1" name="Diagram 20"/>
          <p:cNvGraphicFramePr/>
          <p:nvPr/>
        </p:nvGraphicFramePr>
        <p:xfrm>
          <a:off x="4802131" y="1894712"/>
          <a:ext cx="2766287" cy="272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Szövegdoboz 23"/>
          <p:cNvSpPr txBox="1"/>
          <p:nvPr/>
        </p:nvSpPr>
        <p:spPr>
          <a:xfrm>
            <a:off x="6822216" y="2652156"/>
            <a:ext cx="21670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Igen: 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Növényvédelmi végzettségű:	79%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Nincs növényvédelmi végzettsége:	66%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2651154" y="2652156"/>
            <a:ext cx="2167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Igen: 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100 hektár alatti birtokon gazdálkodó: 	21%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100-499,9 hektár közötti birtok: 	19% 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500+ hektár méretű birtok:	11%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1089329" y="2719346"/>
            <a:ext cx="77922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3200" dirty="0" smtClean="0">
                <a:solidFill>
                  <a:schemeClr val="accent5"/>
                </a:solidFill>
              </a:rPr>
              <a:t>A mintába bevont gazdaságok jellemzői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Illegálisan értékesített vagy hamisított növényvédő szerrel kapcsolatos bejelentési, segítségkérési lehetőségek ismerete (spontán)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111347" y="4611533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4" y="1021526"/>
            <a:ext cx="3460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</a:rPr>
              <a:t>(Q10a) Tudja-e, hogy kihez fordulhat segítségért hamisított / illegálisan árusított növényvédő szerek gyanúja esetén?</a:t>
            </a:r>
            <a:endParaRPr lang="en-GB" sz="7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4037414" y="1021526"/>
            <a:ext cx="435395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(Q10b) HA ÁLLÍTÁSA SZERINT TUDJA, HOVA FORDULHAT SEGÍTSÉGÉRT GYANÚ ESETÉN: Kihez fordulhatunk segítségért hamisított / illegálisan árusított növényvédő szerek gyanúja esetén, hol tehetünk bejelentést? NYITOTT KÉRDÉS </a:t>
            </a:r>
            <a:endParaRPr lang="en-GB" sz="700" b="1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431506" y="1545311"/>
            <a:ext cx="2621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Bejelentési, segítségkérési lehetőség ismerete</a:t>
            </a:r>
            <a:endParaRPr lang="hu-H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2" name="Diagram 21"/>
          <p:cNvGraphicFramePr/>
          <p:nvPr/>
        </p:nvGraphicFramePr>
        <p:xfrm>
          <a:off x="363783" y="1775140"/>
          <a:ext cx="2766287" cy="272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Szövegdoboz 22"/>
          <p:cNvSpPr txBox="1"/>
          <p:nvPr/>
        </p:nvSpPr>
        <p:spPr>
          <a:xfrm>
            <a:off x="4630713" y="1545311"/>
            <a:ext cx="28087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Hova fordulhat gyanú esetén (spontán említések)</a:t>
            </a:r>
            <a:endParaRPr lang="hu-H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4206343" y="4534164"/>
            <a:ext cx="30314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állítása szerint tudja, hova fordulhat gyanú esetén (n=366)</a:t>
            </a:r>
            <a:endParaRPr lang="en-GB" sz="800" i="1" dirty="0">
              <a:latin typeface="+mj-lt"/>
            </a:endParaRPr>
          </a:p>
        </p:txBody>
      </p:sp>
      <p:sp>
        <p:nvSpPr>
          <p:cNvPr id="25" name="Jobbra nyíl 24"/>
          <p:cNvSpPr/>
          <p:nvPr/>
        </p:nvSpPr>
        <p:spPr>
          <a:xfrm>
            <a:off x="2904984" y="2736166"/>
            <a:ext cx="576776" cy="541605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graphicFrame>
        <p:nvGraphicFramePr>
          <p:cNvPr id="26" name="Táblázat 25"/>
          <p:cNvGraphicFramePr>
            <a:graphicFrameLocks noGrp="1"/>
          </p:cNvGraphicFramePr>
          <p:nvPr/>
        </p:nvGraphicFramePr>
        <p:xfrm>
          <a:off x="4075854" y="1974084"/>
          <a:ext cx="4364768" cy="244317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3767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490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Említések aránya: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NÉBIH / területi vagy helyi illetékes NÉBIH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Növényorvosi Kamara / Növényvédelmi Kamara /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MNMNK megyei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szervezetei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Növény- és Talajvédelmi Igazgatóság / Növényvédelmi hatóság /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szakhatóság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Rendőrség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Növényvédő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állomás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/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növényvédelmi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á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llomás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Kormányhivatal Növényvédelmi osztálya /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Kormányhivatal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(nem részletezi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Növényvédelmi felügyelő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Fogyasztóvédelem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NAV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Növényvédelmi Szövetség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Kamara (nem részletezi)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Agrárkamara / NAK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36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Növényorvos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-1281260" y="914401"/>
          <a:ext cx="9842367" cy="4055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Szövegdoboz 13"/>
          <p:cNvSpPr txBox="1"/>
          <p:nvPr/>
        </p:nvSpPr>
        <p:spPr>
          <a:xfrm>
            <a:off x="261160" y="942016"/>
            <a:ext cx="38099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(Q10c) Az alább felsoroltak közül, Ön szerint kihez fordulhatunk segítségért hamisított / illegálisan árusított növényvédő szerek gyanúja esetén, hol tehetünk bejelentést? Kérem, értékelje a valószínűséget a skála segítségével.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332977" y="3320053"/>
            <a:ext cx="887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600" dirty="0" smtClean="0">
                <a:solidFill>
                  <a:srgbClr val="FF5B5B"/>
                </a:solidFill>
              </a:rPr>
              <a:t> 500+ hektár </a:t>
            </a:r>
          </a:p>
          <a:p>
            <a:r>
              <a:rPr lang="hu-HU" sz="600" dirty="0" smtClean="0">
                <a:solidFill>
                  <a:srgbClr val="FF5B5B"/>
                </a:solidFill>
              </a:rPr>
              <a:t>méretű birtok</a:t>
            </a:r>
          </a:p>
          <a:p>
            <a:r>
              <a:rPr lang="hu-HU" sz="600" b="1" dirty="0" smtClean="0">
                <a:solidFill>
                  <a:srgbClr val="FF5B5B"/>
                </a:solidFill>
                <a:sym typeface="Wingdings"/>
              </a:rPr>
              <a:t> </a:t>
            </a:r>
            <a:r>
              <a:rPr lang="hu-HU" sz="600" dirty="0" smtClean="0">
                <a:solidFill>
                  <a:srgbClr val="FF5B5B"/>
                </a:solidFill>
              </a:rPr>
              <a:t>növényvédelmi végzettségű</a:t>
            </a:r>
            <a:endParaRPr lang="hu-HU" sz="600" dirty="0">
              <a:solidFill>
                <a:srgbClr val="FF5B5B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8332977" y="2433792"/>
            <a:ext cx="887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600" dirty="0" smtClean="0">
                <a:solidFill>
                  <a:srgbClr val="FF5B5B"/>
                </a:solidFill>
              </a:rPr>
              <a:t> növényvédelmi végzettségű</a:t>
            </a:r>
            <a:endParaRPr lang="hu-HU" sz="600" dirty="0">
              <a:solidFill>
                <a:srgbClr val="FF5B5B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Illegálisan értékesített vagy hamisított növényvédő szerrel kapcsolatos bejelentési, segítségkérési lehetőségek ismerete (lista alapján)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 Növényvédelmi Szövetség </a:t>
            </a:r>
            <a:r>
              <a:rPr lang="hu-H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#velevagynélküle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 című kampányának ismertsége (a megnevezés alapján)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4" y="1021526"/>
            <a:ext cx="2011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(Q11) Hallott már a Növényvédelmi Szövetség </a:t>
            </a:r>
            <a:r>
              <a:rPr lang="hu-HU" sz="700" b="1" i="1" dirty="0" smtClean="0">
                <a:solidFill>
                  <a:srgbClr val="00B050"/>
                </a:solidFill>
                <a:latin typeface="+mj-lt"/>
              </a:rPr>
              <a:t>#velevagynélküle</a:t>
            </a:r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című kampányáról?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1580630" y="1392701"/>
          <a:ext cx="5530588" cy="3101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7629401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 illegális növényvédőszer-kereskedelem, növényvédőszer-hamisítás mint jelenség ismertsége a f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ogyasztók körében (percepció, becslés)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5074" y="1021526"/>
            <a:ext cx="5634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(Q12) Mit gondol, az élelmiszerek fogyasztói, akik a szupermarketben, vagy a piacon megvásárolják a gyümölcsöket, zöldségeket, lisztet, cukrot, stb. vagy a belőlük készült termékeket, vajon hallottak arról, hogy létezik illegális növényvédőszer-kereskedelem, növényvédőszer-hamisítás?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1355547" y="1554480"/>
          <a:ext cx="5530588" cy="3101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6041459" y="2391903"/>
            <a:ext cx="216703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u="sng" dirty="0" smtClean="0">
                <a:solidFill>
                  <a:schemeClr val="bg1">
                    <a:lumMod val="50000"/>
                  </a:schemeClr>
                </a:solidFill>
              </a:rPr>
              <a:t>A fogyasztók </a:t>
            </a:r>
            <a:r>
              <a:rPr lang="hu-HU" sz="700" b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valószínűleg hallottak erről: </a:t>
            </a:r>
          </a:p>
          <a:p>
            <a:pPr>
              <a:tabLst>
                <a:tab pos="1614488" algn="l"/>
                <a:tab pos="1701800" algn="ctr"/>
              </a:tabLst>
            </a:pPr>
            <a:endParaRPr lang="hu-HU" sz="700" b="1" dirty="0" smtClean="0">
              <a:solidFill>
                <a:srgbClr val="FF5B5B"/>
              </a:solidFill>
              <a:latin typeface="+mj-lt"/>
              <a:sym typeface="Wingdings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</a:rPr>
              <a:t>40 alatti korosztály szerint:	31%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</a:rPr>
              <a:t>40-59 közötti korosztály szerint:	45%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</a:rPr>
              <a:t>60+ korosztály szerint:	65%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</a:p>
          <a:p>
            <a:pPr>
              <a:tabLst>
                <a:tab pos="1614488" algn="l"/>
                <a:tab pos="1701800" algn="ctr"/>
              </a:tabLst>
            </a:pPr>
            <a:endParaRPr lang="hu-HU" sz="700" b="1" dirty="0" smtClean="0">
              <a:solidFill>
                <a:srgbClr val="FF5B5B"/>
              </a:solidFill>
              <a:latin typeface="+mj-lt"/>
              <a:sym typeface="Wingdings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</a:rPr>
              <a:t>Alap-/középfokú végzettségűek szerint:	54%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endParaRPr lang="hu-HU" sz="7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</a:rPr>
              <a:t>Felsőfokú végzettségűek szerint:	44%</a:t>
            </a:r>
          </a:p>
          <a:p>
            <a:pPr>
              <a:tabLst>
                <a:tab pos="1614488" algn="l"/>
                <a:tab pos="1701800" algn="ctr"/>
              </a:tabLst>
            </a:pPr>
            <a:endParaRPr lang="hu-HU" sz="7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</a:rPr>
              <a:t>Növényvédelmi végzettségűek szerint:	40%</a:t>
            </a:r>
          </a:p>
          <a:p>
            <a:pPr>
              <a:tabLst>
                <a:tab pos="1614488" algn="l"/>
                <a:tab pos="1701800" algn="ctr"/>
              </a:tabLst>
            </a:pPr>
            <a:r>
              <a:rPr lang="hu-HU" sz="700" dirty="0" smtClean="0">
                <a:solidFill>
                  <a:schemeClr val="bg1">
                    <a:lumMod val="50000"/>
                  </a:schemeClr>
                </a:solidFill>
              </a:rPr>
              <a:t>Nincs növényvédelmi végzettségük:	52% </a:t>
            </a:r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6011186" y="4928056"/>
            <a:ext cx="23661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 smtClean="0">
                <a:solidFill>
                  <a:srgbClr val="FF5B5B"/>
                </a:solidFill>
                <a:sym typeface="Wingdings"/>
              </a:rPr>
              <a:t></a:t>
            </a:r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933113" y="4928056"/>
            <a:ext cx="1850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00" i="1" dirty="0" smtClean="0">
                <a:latin typeface="+mj-lt"/>
              </a:rPr>
              <a:t>Bázis: teljes minta (n=513)</a:t>
            </a:r>
            <a:endParaRPr lang="en-GB" sz="8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1288111" y="2719346"/>
            <a:ext cx="7593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chemeClr val="accent5"/>
                </a:solidFill>
              </a:rPr>
              <a:t>A felmérés főbb tanulságai</a:t>
            </a:r>
            <a:endParaRPr lang="hu-HU" sz="32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hu-H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felmérés főbb tanulságai (1)</a:t>
            </a:r>
            <a:endParaRPr kumimoji="0" lang="hu-HU" sz="1800" b="0" i="0" u="none" strike="noStrike" kern="1200" cap="none" spc="0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246181" y="854553"/>
            <a:ext cx="873604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növényvédő szerek használatára a válaszadók többsége (átlagosan 10-ből 8, az 500 hektár feletti birtokméret szegmensben 10-ből 9) „gyakorlatilag elengedhetetlenként” tekint.</a:t>
            </a:r>
          </a:p>
          <a:p>
            <a:pPr marL="182563" indent="-1825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növényvédő szer beszerzésekor minden szegmensben kiemelkedő szempont a hatásosság. </a:t>
            </a:r>
          </a:p>
          <a:p>
            <a:pPr marL="625475" lvl="1" indent="-168275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legfontosabb szempontok között szerepel továbbá a beszerzési forrás megbízhatósága, nyomon követhetősége és ehhez kapcsolódóan a termék mögött álló gyártói garancia. </a:t>
            </a:r>
          </a:p>
          <a:p>
            <a:pPr marL="625475" lvl="1" indent="-168275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termék ára is kiemelt szerepet kap, kiváltképp az 500 hektár feletti birtokméret szegmensben. </a:t>
            </a:r>
          </a:p>
          <a:p>
            <a:pPr marL="625475" lvl="1" indent="-168275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 idősebb generáció (60+) általánosan nagyobb fontosságot kapcsol a kereskedő megbízhatóságához, a gyártó ismertségéhez, a garanciák meglétéhez – ezzel összefüggésben, körükben a generikus termékeket elfogadása is alacsonyabb (edukációs kérdés). </a:t>
            </a:r>
          </a:p>
          <a:p>
            <a:pPr marL="625475" lvl="1" indent="-168275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választott növényvédő szer innovativitása a növényvédelmi végzettséggel rendelkezők körében élvez nagyobb fontosságot.</a:t>
            </a:r>
          </a:p>
          <a:p>
            <a:pPr marL="182563" indent="-1825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100 hektár alatti birtokon gazdálkodó válaszadók körében a növényvédő szerek legjellemzőbb beszerzési forrása a kiskereskedelem, nagyobb birtokméret esetén felzárkózik mellé a gyártótól történő vásárlás és az integrátor is szerepet kap, az 500 hektár feletti szegmens leggyakrabban nagykereskedőtől vagy közvetlenül a gyártótól vásárol.</a:t>
            </a:r>
          </a:p>
          <a:p>
            <a:pPr marL="182563" indent="-1825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Egyik szegmensben sem általános, hogy minden vásárlás alkalmával ellenőrzik a növényvédő szerek eredetiségét: 10-ből 4-5 válaszadó nyilatkozott így, míg mások bizalmat szavaznak a kereskedőiknek, vagy szúrópróbaszerűen ellenőriznek. A minden beszerzésre kiterjedő ellenőrzés a birtokméret növekedésével kap nagyobb szerepet.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hu-H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felmérés főbb tanulságai (2)</a:t>
            </a:r>
            <a:endParaRPr kumimoji="0" lang="hu-HU" sz="1800" b="0" i="0" u="none" strike="noStrike" kern="1200" cap="none" spc="0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246181" y="854553"/>
            <a:ext cx="8510957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Bef>
                <a:spcPts val="600"/>
              </a:spcBef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 illegális növényvédőszer-kereskedelem, növényvédőszer-hamisítás létezése ismert a válaszadók körében, túlnyomó többségük hallott erről. </a:t>
            </a:r>
          </a:p>
          <a:p>
            <a:pPr marL="625475" lvl="1" indent="-168275">
              <a:spcBef>
                <a:spcPts val="600"/>
              </a:spcBef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probléma súlyosságát, azaz az illegálisan forgalomba hozott vagy hamisított növényvédő szerek hazai arányát a legtöbben 10-20% közé becsülik, az átlagérték 18%. Az 500 hektár feletti birtokméret szegmens valamelyest bizakodóbb, alacsonyabb arányt becsül.</a:t>
            </a:r>
          </a:p>
          <a:p>
            <a:pPr marL="625475" lvl="1" indent="-168275">
              <a:spcBef>
                <a:spcPts val="600"/>
              </a:spcBef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10-ből 5 válaszadó szerint a fogyasztók is hallottak arról, hogy létezik illegális növényvédőszer-kereskedelem, növényvédőszer-hamisítás.</a:t>
            </a:r>
          </a:p>
          <a:p>
            <a:pPr marL="182563" indent="-182563">
              <a:spcBef>
                <a:spcPts val="600"/>
              </a:spcBef>
              <a:buFont typeface="Wingdings" pitchFamily="2" charset="2"/>
              <a:buChar char="§"/>
            </a:pPr>
            <a:endParaRPr lang="hu-HU" sz="12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2563" indent="-182563">
              <a:spcBef>
                <a:spcPts val="600"/>
              </a:spcBef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Spontán a válaszadók legerősebben a hatástalanság problémáját kapcsolják a hamisított vagy illegálisan árusított növényvédő szerek használatához. </a:t>
            </a:r>
          </a:p>
          <a:p>
            <a:pPr marL="625475" lvl="1" indent="-168275">
              <a:spcBef>
                <a:spcPts val="600"/>
              </a:spcBef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További spontán említett veszély a kiszámíthatatlanság, azaz, az összetétellel, és ehhez kapcsolódóan a dozírozással valamint a lebomlással kapcsolatos bizonytalanság. </a:t>
            </a:r>
          </a:p>
          <a:p>
            <a:pPr marL="625475" lvl="1" indent="-168275">
              <a:spcBef>
                <a:spcPts val="600"/>
              </a:spcBef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Hasonló arányban merül fel kockázatként a fogyasztók / dolgozók egészségét, a környezetet, valamint a kezelt növényeket károsító hatás. </a:t>
            </a:r>
          </a:p>
          <a:p>
            <a:pPr marL="182563" indent="-182563">
              <a:spcBef>
                <a:spcPts val="600"/>
              </a:spcBef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kockázatok támogatott, skálás értékelésekor előtérbe kerül  az érdekérvényesítési, reklamációs lehetőség hiánya, és a partnerekkel szembeni bizalomvesztés (presztízs-veszteség) fenyegetése is. Az összes értékelt kockázat közül a válaszadókban leginkább az egészség (fogyasztók, dolgozók) veszélyeztetése és a hatástalanság kelt aggodalmat, ezek kivédését tartják a legfontosabbnak.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hu-H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felmérés főbb tanulságai (3)</a:t>
            </a:r>
            <a:endParaRPr kumimoji="0" lang="hu-HU" sz="1800" b="0" i="0" u="none" strike="noStrike" kern="1200" cap="none" spc="0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246182" y="854553"/>
            <a:ext cx="819443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10-ből 2 válaszadó fel tud idézni olyan alkalmat, amikor a megvásárlásra felkínált növényvédő szer illegális forrásból származott vagy hamisított volt. A hamisításról vagy illegális forgalmazásról leginkább a termék csomagolása és ára árulkodik: a csomagolás hiányzik vagy eltér a megszokottól, nem tartalmazza a szokásos gyártási és származási azonosítókat, magyar nyelvű útmutatót, és a termék jócskán a piaci ár alatt érhető el.</a:t>
            </a:r>
          </a:p>
          <a:p>
            <a:pPr marL="182563" indent="-1825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§"/>
            </a:pPr>
            <a:endParaRPr lang="hu-HU" sz="12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2563" indent="-1825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10-ből 7 válaszadónak van elképzelése arról, hova fordulhat segítségért hamisított vagy illegálisan árusított növényvédő szerek gyanúja esetén. A növényvédelmi végzettséggel rendelkezők valamelyest tájékozottabbak ebben a kérdésben.</a:t>
            </a:r>
          </a:p>
          <a:p>
            <a:pPr marL="625475" lvl="1" indent="-168275">
              <a:spcBef>
                <a:spcPts val="600"/>
              </a:spcBef>
              <a:spcAft>
                <a:spcPts val="300"/>
              </a:spcAft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spontán említett szervek között a NÉBIH vezeti a rangsort, jelentős előnnyel.</a:t>
            </a:r>
          </a:p>
          <a:p>
            <a:pPr marL="625475" lvl="1" indent="-168275">
              <a:spcBef>
                <a:spcPts val="600"/>
              </a:spcBef>
              <a:spcAft>
                <a:spcPts val="300"/>
              </a:spcAft>
              <a:buFont typeface="Calibri" pitchFamily="34" charset="0"/>
              <a:buChar char="&gt;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bejelentési lehetőségek segített értékelésekor felzárkózik a NÉBIH mellé a területileg illetékes megyei kormányhivatal Növény- és Talajvédelmi Igazgatósága (mindkettőhöz a válaszadók 4/5-e kapcsolja a bejelentési lehetőséget), valamint kis lemaradással a Magyar Növényvédő Mérnöki és Növényorvosi Kamara megyei szervezetei (a válaszadók 2/3-a kapcsolja hozzájuk ezt a szerepet).</a:t>
            </a:r>
          </a:p>
          <a:p>
            <a:pPr marL="182563" indent="-1825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§"/>
            </a:pPr>
            <a:endParaRPr lang="hu-HU" sz="12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2563" indent="-1825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hu-H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válaszadók többsége hallott a Növényvédelmi Szövetség #velevagynélküle című kampányáról, 60% a részleteivel is megismerkedett.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mintába bevont </a:t>
            </a: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válaszadók jellemzői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549004" y="4834761"/>
            <a:ext cx="45482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 smtClean="0">
                <a:latin typeface="+mj-lt"/>
              </a:rPr>
              <a:t>Bázis: teljes minta (n=513)</a:t>
            </a:r>
            <a:endParaRPr lang="en-GB" sz="1000" i="1" dirty="0">
              <a:latin typeface="+mj-lt"/>
            </a:endParaRP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1428055" y="1178357"/>
          <a:ext cx="3453434" cy="3194582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72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A VÁLASZADÓ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Tulajdonos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 smtClean="0">
                          <a:latin typeface="+mj-lt"/>
                        </a:rPr>
                        <a:t>64%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Alkalmazott (fizetett munkaerő)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 smtClean="0">
                          <a:latin typeface="+mj-lt"/>
                        </a:rPr>
                        <a:t>27%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A gazdaságban nem fizetett munkát végző családtag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latin typeface="+mj-lt"/>
                        </a:rPr>
                        <a:t>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69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A VÁLASZADÓ SZAKTERÜLETE, </a:t>
                      </a:r>
                      <a:r>
                        <a:rPr lang="hu-HU" sz="900" u="none" strike="noStrike" dirty="0" smtClean="0">
                          <a:latin typeface="+mj-lt"/>
                        </a:rPr>
                        <a:t>MUNKAKÖRE </a:t>
                      </a:r>
                    </a:p>
                    <a:p>
                      <a:pPr algn="l" fontAlgn="b"/>
                      <a:r>
                        <a:rPr lang="hu-HU" sz="900" u="none" strike="noStrike" dirty="0" smtClean="0">
                          <a:latin typeface="+mj-lt"/>
                        </a:rPr>
                        <a:t>(több válasz)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Általános vezetés, ügyvezetés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latin typeface="+mj-lt"/>
                        </a:rPr>
                        <a:t>38%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Növényegészségügy, növényvédelem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latin typeface="+mj-lt"/>
                        </a:rPr>
                        <a:t>31%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Szakmai vezetés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 smtClean="0">
                          <a:latin typeface="+mj-lt"/>
                        </a:rPr>
                        <a:t>18%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Pénzügy, gazdasági vezetés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latin typeface="+mj-lt"/>
                        </a:rPr>
                        <a:t>4</a:t>
                      </a:r>
                      <a:r>
                        <a:rPr lang="hu-HU" sz="900" u="none" strike="noStrike" dirty="0" smtClean="0"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Őstermelő / földműves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latin typeface="+mj-lt"/>
                        </a:rPr>
                        <a:t>3%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Beszerzés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latin typeface="+mj-lt"/>
                        </a:rPr>
                        <a:t>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Tanácsadás / oktatás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latin typeface="+mj-lt"/>
                        </a:rPr>
                        <a:t>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Minden </a:t>
                      </a:r>
                      <a:r>
                        <a:rPr lang="hu-HU" sz="900" u="none" strike="noStrike" dirty="0" smtClean="0">
                          <a:latin typeface="+mj-lt"/>
                        </a:rPr>
                        <a:t>felsorolt terület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>
                          <a:latin typeface="+mj-lt"/>
                        </a:rPr>
                        <a:t>7</a:t>
                      </a:r>
                      <a:r>
                        <a:rPr lang="hu-HU" sz="900" u="none" strike="noStrike" dirty="0" smtClean="0"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56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A VÁLASZADÓ SZEREPE A </a:t>
                      </a:r>
                      <a:r>
                        <a:rPr lang="hu-HU" sz="900" u="none" strike="noStrike" dirty="0" smtClean="0">
                          <a:latin typeface="+mj-lt"/>
                        </a:rPr>
                        <a:t>GAZDASÁG</a:t>
                      </a:r>
                    </a:p>
                    <a:p>
                      <a:pPr algn="l" fontAlgn="b"/>
                      <a:r>
                        <a:rPr lang="hu-HU" sz="900" u="none" strike="noStrike" dirty="0" smtClean="0">
                          <a:latin typeface="+mj-lt"/>
                        </a:rPr>
                        <a:t>NÖVÉNYVÉDELEMMEL </a:t>
                      </a:r>
                      <a:r>
                        <a:rPr lang="hu-HU" sz="900" u="none" strike="noStrike" dirty="0">
                          <a:latin typeface="+mj-lt"/>
                        </a:rPr>
                        <a:t>KAPCSOLATOS DÖNTÉSEIBEN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Kizárólagos döntéshozó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 smtClean="0">
                          <a:latin typeface="+mj-lt"/>
                        </a:rPr>
                        <a:t>68%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Többszemélyes a döntés, de részt vesz benne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 smtClean="0">
                          <a:latin typeface="+mj-lt"/>
                        </a:rPr>
                        <a:t>32%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5243922" y="1178350"/>
          <a:ext cx="3341761" cy="2729311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603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A VÁLASZADÓ ISKOLAI VÉGZETTSÉGE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 smtClean="0">
                          <a:latin typeface="+mj-lt"/>
                        </a:rPr>
                        <a:t>Alapfokú:</a:t>
                      </a:r>
                      <a:r>
                        <a:rPr lang="hu-HU" sz="900" u="none" strike="noStrike" baseline="0" dirty="0" smtClean="0">
                          <a:latin typeface="+mj-lt"/>
                        </a:rPr>
                        <a:t> </a:t>
                      </a:r>
                      <a:r>
                        <a:rPr lang="hu-HU" sz="900" u="none" strike="noStrike" dirty="0" smtClean="0">
                          <a:latin typeface="+mj-lt"/>
                        </a:rPr>
                        <a:t>Szakmunkásképző, szakiskola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 smtClean="0">
                          <a:latin typeface="+mj-lt"/>
                        </a:rPr>
                        <a:t>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9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Középfokú</a:t>
                      </a:r>
                      <a:r>
                        <a:rPr lang="hu-HU" sz="9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(érettségivel)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: </a:t>
                      </a:r>
                    </a:p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gimnázium, szakközépiskola, technikum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 smtClean="0">
                          <a:latin typeface="+mj-lt"/>
                        </a:rPr>
                        <a:t>Felsőfokú: egyetem, főiskola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u="none" strike="noStrike" dirty="0" smtClean="0">
                          <a:latin typeface="+mj-lt"/>
                        </a:rPr>
                        <a:t>70%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Növényvédelmi végzettséggel</a:t>
                      </a:r>
                      <a:r>
                        <a:rPr lang="hu-HU" sz="9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rendelkezik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44%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latin typeface="+mj-lt"/>
                        </a:rPr>
                        <a:t>A VÁLASZADÓ ÉLETKORA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7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29 vagy fiatalabb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97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30-39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7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40-49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97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50-59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7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60-69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97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70 vagy idősebb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200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Átlagéletkor: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49,3 év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45061" name="Picture 5" descr="C:\Users\Moni\Downloads\noun_Farmer_207831_92d050.png"/>
          <p:cNvPicPr>
            <a:picLocks noChangeAspect="1" noChangeArrowheads="1"/>
          </p:cNvPicPr>
          <p:nvPr/>
        </p:nvPicPr>
        <p:blipFill>
          <a:blip r:embed="rId2" cstate="print"/>
          <a:srcRect l="20153" r="23056"/>
          <a:stretch>
            <a:fillRect/>
          </a:stretch>
        </p:blipFill>
        <p:spPr bwMode="auto">
          <a:xfrm>
            <a:off x="260252" y="1115183"/>
            <a:ext cx="780757" cy="137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mintába bevont gazdaságok jellemzői (1)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6083" name="Picture 3" descr="C:\Users\Moni\Downloads\noun_Crop_557238_92d050.png"/>
          <p:cNvPicPr>
            <a:picLocks noChangeAspect="1" noChangeArrowheads="1"/>
          </p:cNvPicPr>
          <p:nvPr/>
        </p:nvPicPr>
        <p:blipFill>
          <a:blip r:embed="rId2" cstate="print"/>
          <a:srcRect t="22664"/>
          <a:stretch>
            <a:fillRect/>
          </a:stretch>
        </p:blipFill>
        <p:spPr bwMode="auto">
          <a:xfrm>
            <a:off x="265749" y="997602"/>
            <a:ext cx="1311267" cy="1014084"/>
          </a:xfrm>
          <a:prstGeom prst="rect">
            <a:avLst/>
          </a:prstGeom>
          <a:noFill/>
        </p:spPr>
      </p:pic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1758652" y="1178351"/>
          <a:ext cx="6611625" cy="1445272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4234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RÉGIÓK, AHOL GAZDÁLKODÁST FOLYTATNAK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ÖSSZES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 VÁLASZADÓ TELEPHELYE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Közép-Magyarország (Budapest, Pest megye)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Közép-Dunántúl (Fejér, Komárom-Esztergom, Veszprém megye)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Nyugat-Dunántúl (Győr-Moson-Sopron, Vas, Zala megye)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17%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Dél-Dunántúl (Baranya, Somogy, Tolna megye)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Észak-Magyarország (Borsod-Abaúj-Zemplén, Heves, Nógrád megye)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Észak-Alföld (Hajdú-Bihar, Jász-Nagykun-Szolnok, Szabolcs-Szatmár-Bereg megye)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Dél-Alföld (Bács-Kiskun, Békés, Csongrád megye)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24%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23%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1" name="Táblázat 10"/>
          <p:cNvGraphicFramePr>
            <a:graphicFrameLocks noGrp="1"/>
          </p:cNvGraphicFramePr>
          <p:nvPr/>
        </p:nvGraphicFramePr>
        <p:xfrm>
          <a:off x="1758652" y="2817237"/>
          <a:ext cx="3270548" cy="1445272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074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5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ÁLLANDÓ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ALKALMAZOTTAK SZÁMA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1-4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5-9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10-19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20-49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50-249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fő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250 fő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felett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Nem</a:t>
                      </a:r>
                      <a:r>
                        <a:rPr lang="hu-HU" sz="9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tudja / Nem kíván válaszolni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25%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866220" y="2855743"/>
          <a:ext cx="3481755" cy="1892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Lefelé nyíl 9"/>
          <p:cNvSpPr/>
          <p:nvPr/>
        </p:nvSpPr>
        <p:spPr>
          <a:xfrm>
            <a:off x="7491039" y="2771336"/>
            <a:ext cx="316523" cy="30949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Téglalap 11"/>
          <p:cNvSpPr/>
          <p:nvPr/>
        </p:nvSpPr>
        <p:spPr>
          <a:xfrm>
            <a:off x="7433869" y="3139707"/>
            <a:ext cx="4700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NUTS1</a:t>
            </a:r>
            <a:endParaRPr lang="hu-HU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549004" y="4834761"/>
            <a:ext cx="45482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 smtClean="0">
                <a:latin typeface="+mj-lt"/>
              </a:rPr>
              <a:t>Bázis: teljes minta (n=513)</a:t>
            </a:r>
            <a:endParaRPr lang="en-GB" sz="10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mintába bevont gazdaságok jellemzői (2)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1758653" y="1178351"/>
          <a:ext cx="3453434" cy="1353512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72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1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BIRTOKMÉRET (összesen)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1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hektárnál 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kisebb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területen</a:t>
                      </a:r>
                      <a:r>
                        <a:rPr lang="hu-HU" sz="9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gazdálkodik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14%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1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10-49,9 hektáron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50-99,9 hektáron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1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100-299,9 hektáron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1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300-499,9 hektáron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1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500-999,9 hektáron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1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1000 hektáron vagy nagyobb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területen </a:t>
                      </a: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gazdálkodik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14%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5490148" y="1178355"/>
          <a:ext cx="3341761" cy="3216615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603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822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 smtClean="0">
                          <a:latin typeface="+mj-lt"/>
                        </a:rPr>
                        <a:t>TERMESZTETT NÖVÉNYEK (több válasz)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gabonafélék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olajos magvak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takarmánynövények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gyümölcs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egyéb ipari növények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zöldség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száraz hüvelyesek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szőlő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gyökér- és gumós növények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dísznövény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0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vetőmag előállítás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221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22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22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25%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22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3 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22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vagy több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24%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221">
                <a:tc>
                  <a:txBody>
                    <a:bodyPr/>
                    <a:lstStyle/>
                    <a:p>
                      <a:pPr algn="l" fontAlgn="b"/>
                      <a:endParaRPr lang="hu-HU" sz="9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22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Átlagosan ennyi 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kategória a fenti felsoroltakból: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2,7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8" name="Picture 3" descr="C:\Users\Moni\Downloads\noun_Crop_557238_92d050.png"/>
          <p:cNvPicPr>
            <a:picLocks noChangeAspect="1" noChangeArrowheads="1"/>
          </p:cNvPicPr>
          <p:nvPr/>
        </p:nvPicPr>
        <p:blipFill>
          <a:blip r:embed="rId2" cstate="print"/>
          <a:srcRect t="22664"/>
          <a:stretch>
            <a:fillRect/>
          </a:stretch>
        </p:blipFill>
        <p:spPr bwMode="auto">
          <a:xfrm>
            <a:off x="265749" y="997602"/>
            <a:ext cx="1311267" cy="1014084"/>
          </a:xfrm>
          <a:prstGeom prst="rect">
            <a:avLst/>
          </a:prstGeom>
          <a:noFill/>
        </p:spPr>
      </p:pic>
      <p:graphicFrame>
        <p:nvGraphicFramePr>
          <p:cNvPr id="11" name="Diagram 10"/>
          <p:cNvGraphicFramePr/>
          <p:nvPr/>
        </p:nvGraphicFramePr>
        <p:xfrm>
          <a:off x="1308291" y="2869810"/>
          <a:ext cx="3418449" cy="1892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Lefelé nyíl 11"/>
          <p:cNvSpPr/>
          <p:nvPr/>
        </p:nvSpPr>
        <p:spPr>
          <a:xfrm>
            <a:off x="2869797" y="2679898"/>
            <a:ext cx="316523" cy="30949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2549004" y="4834761"/>
            <a:ext cx="45482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 smtClean="0">
                <a:latin typeface="+mj-lt"/>
              </a:rPr>
              <a:t>Bázis: teljes minta (n=513)</a:t>
            </a:r>
            <a:endParaRPr lang="en-GB" sz="10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mintába bevont gazdaságok jellemzői:</a:t>
            </a:r>
            <a:r>
              <a:rPr kumimoji="0" lang="hu-H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000" i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Termesztett </a:t>
            </a:r>
            <a:r>
              <a:rPr lang="hu-H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növények régió (NUTS1) szerinti bontásban</a:t>
            </a:r>
            <a:endParaRPr kumimoji="0" lang="hu-H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1828796" y="1178355"/>
          <a:ext cx="6841331" cy="3625758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286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0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 smtClean="0">
                          <a:latin typeface="+mj-lt"/>
                        </a:rPr>
                        <a:t>TERMESZTETT NÖVÉNYEK (több válasz)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TELJES MINTA </a:t>
                      </a:r>
                    </a:p>
                    <a:p>
                      <a:pPr algn="ctr" fontAlgn="b"/>
                      <a:r>
                        <a:rPr lang="hu-HU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(n=513)</a:t>
                      </a:r>
                      <a:endParaRPr lang="hu-HU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Közép-Magyarország (</a:t>
                      </a:r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n=46)</a:t>
                      </a:r>
                      <a:r>
                        <a:rPr lang="hu-HU" sz="800" b="0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*</a:t>
                      </a:r>
                      <a:endParaRPr lang="hu-HU" sz="8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Dunántúl </a:t>
                      </a:r>
                      <a:endParaRPr lang="hu-HU" sz="800" b="0" i="0" u="none" strike="noStrike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(n=193)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Alföld és Észak-Magyarország </a:t>
                      </a:r>
                      <a:endParaRPr lang="hu-HU" sz="800" b="0" i="0" u="none" strike="noStrike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(n=274)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gabonafélék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81%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67%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85%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81%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olajos magvak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59%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64%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takarmánynövények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36%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41%</a:t>
                      </a:r>
                      <a:endParaRPr lang="hu-HU" sz="9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gyümölcs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28%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24%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egyéb ipari növények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15%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zöldség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22%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száraz hüvelyesek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13%</a:t>
                      </a:r>
                      <a:endParaRPr lang="hu-HU" sz="9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szőlő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20%</a:t>
                      </a:r>
                      <a:endParaRPr lang="hu-HU" sz="9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gyökér- és gumós növények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dísznövény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7</a:t>
                      </a:r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vetőmag előállítás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66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virágtermesztés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2</a:t>
                      </a:r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81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81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24%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25%</a:t>
                      </a:r>
                      <a:endParaRPr lang="hu-HU" sz="9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81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25%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81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 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29%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81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vagy több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24%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81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81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Átlagosan ennyi kategória a fenti felsoroltakból:</a:t>
                      </a: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2,7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2,5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2,6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2,8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8" name="Picture 3" descr="C:\Users\Moni\Downloads\noun_Crop_557238_92d050.png"/>
          <p:cNvPicPr>
            <a:picLocks noChangeAspect="1" noChangeArrowheads="1"/>
          </p:cNvPicPr>
          <p:nvPr/>
        </p:nvPicPr>
        <p:blipFill>
          <a:blip r:embed="rId2" cstate="print"/>
          <a:srcRect t="22664"/>
          <a:stretch>
            <a:fillRect/>
          </a:stretch>
        </p:blipFill>
        <p:spPr bwMode="auto">
          <a:xfrm>
            <a:off x="265749" y="997602"/>
            <a:ext cx="1311267" cy="1014084"/>
          </a:xfrm>
          <a:prstGeom prst="rect">
            <a:avLst/>
          </a:prstGeom>
          <a:noFill/>
        </p:spPr>
      </p:pic>
      <p:sp>
        <p:nvSpPr>
          <p:cNvPr id="11" name="Szövegdoboz 10"/>
          <p:cNvSpPr txBox="1"/>
          <p:nvPr/>
        </p:nvSpPr>
        <p:spPr>
          <a:xfrm>
            <a:off x="6168684" y="4928056"/>
            <a:ext cx="22086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355146" y="4943445"/>
            <a:ext cx="22086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dirty="0" smtClean="0">
                <a:solidFill>
                  <a:srgbClr val="FF0000"/>
                </a:solidFill>
              </a:rPr>
              <a:t>*</a:t>
            </a:r>
            <a:r>
              <a:rPr lang="hu-HU" sz="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Alacsony elemszám</a:t>
            </a:r>
            <a:endParaRPr lang="hu-HU" sz="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mintába bevont gazdaságok jellemzői:</a:t>
            </a:r>
            <a:r>
              <a:rPr kumimoji="0" lang="hu-H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000" i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Termesztett </a:t>
            </a:r>
            <a:r>
              <a:rPr lang="hu-H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növények birtokméret szerinti bontásban</a:t>
            </a:r>
            <a:endParaRPr kumimoji="0" lang="hu-H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1772527" y="1178355"/>
          <a:ext cx="7090117" cy="3595061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285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5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7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77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 smtClean="0">
                          <a:latin typeface="+mj-lt"/>
                        </a:rPr>
                        <a:t>TERMESZTETT NÖVÉNYEK (több válasz)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TELJES MINTA </a:t>
                      </a:r>
                    </a:p>
                    <a:p>
                      <a:pPr algn="ctr" fontAlgn="b"/>
                      <a:r>
                        <a:rPr lang="hu-HU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(n=513)</a:t>
                      </a:r>
                      <a:endParaRPr lang="hu-HU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100 hektár alatti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birtokon</a:t>
                      </a: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gazdálkodók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(n=242)</a:t>
                      </a: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100-499,9 hektár</a:t>
                      </a:r>
                      <a:r>
                        <a:rPr lang="hu-HU" sz="8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közötti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birtokon gazdálkodók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(n=155)</a:t>
                      </a:r>
                      <a:endParaRPr lang="hu-HU" sz="800" b="0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500+ hektár</a:t>
                      </a:r>
                      <a:r>
                        <a:rPr lang="hu-HU" sz="8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méretű birtokon gazdálkodók (n=115)</a:t>
                      </a:r>
                      <a:endParaRPr lang="hu-HU" sz="800" b="0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gabonafélék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81%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93%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98%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olajos magvak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59%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70%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88%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takarmánynövények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36%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47%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49%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gyümölcs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28%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14%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egyéb ipari növények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22%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29%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zöldség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száraz hüvelyesek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16%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29%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szőlő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19%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gyökér- és gumós növények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dísznövény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4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vetőmag előállítás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36%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FF5B5B"/>
                          </a:solidFill>
                          <a:latin typeface="+mj-lt"/>
                        </a:rPr>
                        <a:t>14%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25%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26%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23%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25%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 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29%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23%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37%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33%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vagy több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kategória a fenti felsoroltakból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24%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27%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39%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Átlagosan ennyi kategória a fenti felsoroltakból:</a:t>
                      </a: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2,7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2,</a:t>
                      </a:r>
                      <a:r>
                        <a:rPr lang="hu-HU" sz="9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2,9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 smtClean="0">
                          <a:solidFill>
                            <a:srgbClr val="FF5B5B"/>
                          </a:solidFill>
                          <a:latin typeface="+mj-lt"/>
                        </a:rPr>
                        <a:t>3,4</a:t>
                      </a:r>
                      <a:endParaRPr lang="hu-HU" sz="900" b="0" i="0" u="none" strike="noStrike" dirty="0">
                        <a:solidFill>
                          <a:srgbClr val="FF5B5B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8" name="Picture 3" descr="C:\Users\Moni\Downloads\noun_Crop_557238_92d050.png"/>
          <p:cNvPicPr>
            <a:picLocks noChangeAspect="1" noChangeArrowheads="1"/>
          </p:cNvPicPr>
          <p:nvPr/>
        </p:nvPicPr>
        <p:blipFill>
          <a:blip r:embed="rId2" cstate="print"/>
          <a:srcRect t="22664"/>
          <a:stretch>
            <a:fillRect/>
          </a:stretch>
        </p:blipFill>
        <p:spPr bwMode="auto">
          <a:xfrm>
            <a:off x="265749" y="997602"/>
            <a:ext cx="1311267" cy="1014084"/>
          </a:xfrm>
          <a:prstGeom prst="rect">
            <a:avLst/>
          </a:prstGeom>
          <a:noFill/>
        </p:spPr>
      </p:pic>
      <p:sp>
        <p:nvSpPr>
          <p:cNvPr id="11" name="Szövegdoboz 10"/>
          <p:cNvSpPr txBox="1"/>
          <p:nvPr/>
        </p:nvSpPr>
        <p:spPr>
          <a:xfrm>
            <a:off x="6168684" y="4928056"/>
            <a:ext cx="22086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dirty="0" smtClean="0">
                <a:solidFill>
                  <a:srgbClr val="FF5B5B"/>
                </a:solidFill>
              </a:rPr>
              <a:t>Szignifikáns eltérés egy vagy több szegmenshez képest</a:t>
            </a:r>
            <a:endParaRPr lang="hu-HU" sz="700" dirty="0">
              <a:solidFill>
                <a:srgbClr val="FF5B5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643430" y="4865993"/>
            <a:ext cx="477416" cy="273844"/>
          </a:xfrm>
        </p:spPr>
        <p:txBody>
          <a:bodyPr/>
          <a:lstStyle/>
          <a:p>
            <a:fld id="{D4FE87E5-2C4E-445F-895B-3E099F6A4A2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55541" y="142108"/>
            <a:ext cx="810128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mintába bevont gazdaságok jellemzői:</a:t>
            </a:r>
            <a:r>
              <a:rPr kumimoji="0" lang="hu-H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000" i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Termesztett </a:t>
            </a:r>
            <a:r>
              <a:rPr lang="hu-H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növények becsült termőterülete</a:t>
            </a:r>
            <a:endParaRPr kumimoji="0" lang="hu-H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414993" y="1515971"/>
          <a:ext cx="8461723" cy="2071293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166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3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73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73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73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69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24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59860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Gabonafélék </a:t>
                      </a:r>
                    </a:p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(n=417)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Olajos magvak (n=304)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Takarmány-növények (n=185)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Gyümölcs (n=102)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Egyéb </a:t>
                      </a:r>
                      <a:r>
                        <a:rPr lang="hu-H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ipari </a:t>
                      </a:r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növények (n=91)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Zöldség </a:t>
                      </a:r>
                    </a:p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(n=78)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Száraz hüvelyesek (n=73)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Szőlő </a:t>
                      </a:r>
                    </a:p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(n=61)</a:t>
                      </a:r>
                      <a:endParaRPr lang="hu-H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Gyökér- </a:t>
                      </a:r>
                      <a:r>
                        <a:rPr lang="hu-H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és </a:t>
                      </a:r>
                      <a:endParaRPr lang="hu-HU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gumós növények </a:t>
                      </a:r>
                    </a:p>
                    <a:p>
                      <a:pPr algn="ctr" fontAlgn="b"/>
                      <a:r>
                        <a:rPr lang="hu-HU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(n=31)</a:t>
                      </a:r>
                      <a:r>
                        <a:rPr lang="hu-HU" sz="8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*</a:t>
                      </a:r>
                      <a:endParaRPr lang="hu-HU" sz="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1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Átlagosan ennyi hektáron termesztik:</a:t>
                      </a:r>
                    </a:p>
                  </a:txBody>
                  <a:tcPr marL="4616" marR="4616" marT="4616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1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1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 hektárnál kisebb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területen termeszti…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1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 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hektárnál kisebb területen</a:t>
                      </a:r>
                      <a:r>
                        <a:rPr lang="hu-HU" sz="9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termeszti…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1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100-499,9 hektár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közötti területen 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termeszti…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1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500+ </a:t>
                      </a:r>
                      <a:r>
                        <a:rPr lang="hu-HU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hektáron </a:t>
                      </a:r>
                      <a:r>
                        <a:rPr lang="hu-HU" sz="9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termeszti…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1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NT/NV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3355146" y="4943445"/>
            <a:ext cx="22086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dirty="0" smtClean="0">
                <a:solidFill>
                  <a:srgbClr val="FF0000"/>
                </a:solidFill>
              </a:rPr>
              <a:t>*</a:t>
            </a:r>
            <a:r>
              <a:rPr lang="hu-HU" sz="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Alacsony elemszám</a:t>
            </a:r>
            <a:endParaRPr lang="hu-HU" sz="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302446" y="1049661"/>
            <a:ext cx="62601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b="1" i="1" u="sng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Becsült adat</a:t>
            </a:r>
            <a:r>
              <a:rPr lang="hu-HU" sz="8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: a válaszadó által megadott teljes birtokméret, a termesztett növények köre és a teljes birtokméreten elfoglalt arányuk alapján.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97857</TotalTime>
  <Words>4404</Words>
  <Application>Microsoft Office PowerPoint</Application>
  <PresentationFormat>Diavetítés a képernyőre (16:9 oldalarány)</PresentationFormat>
  <Paragraphs>1013</Paragraphs>
  <Slides>37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37</vt:i4>
      </vt:variant>
    </vt:vector>
  </HeadingPairs>
  <TitlesOfParts>
    <vt:vector size="41" baseType="lpstr">
      <vt:lpstr>Arial</vt:lpstr>
      <vt:lpstr>Calibri</vt:lpstr>
      <vt:lpstr>Wingdings</vt:lpstr>
      <vt:lpstr>1_Office-téma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Kati</dc:creator>
  <cp:lastModifiedBy>LOVAS</cp:lastModifiedBy>
  <cp:revision>6968</cp:revision>
  <dcterms:created xsi:type="dcterms:W3CDTF">2011-10-06T06:44:52Z</dcterms:created>
  <dcterms:modified xsi:type="dcterms:W3CDTF">2019-04-04T10:22:57Z</dcterms:modified>
</cp:coreProperties>
</file>