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5"/>
  </p:notesMasterIdLst>
  <p:sldIdLst>
    <p:sldId id="1090" r:id="rId2"/>
    <p:sldId id="1115" r:id="rId3"/>
    <p:sldId id="1129" r:id="rId4"/>
    <p:sldId id="1116" r:id="rId5"/>
    <p:sldId id="1074" r:id="rId6"/>
    <p:sldId id="1080" r:id="rId7"/>
    <p:sldId id="1092" r:id="rId8"/>
    <p:sldId id="1091" r:id="rId9"/>
    <p:sldId id="1125" r:id="rId10"/>
    <p:sldId id="1095" r:id="rId11"/>
    <p:sldId id="1112" r:id="rId12"/>
    <p:sldId id="1096" r:id="rId13"/>
    <p:sldId id="1128" r:id="rId14"/>
    <p:sldId id="1097" r:id="rId15"/>
    <p:sldId id="1127" r:id="rId16"/>
    <p:sldId id="1098" r:id="rId17"/>
    <p:sldId id="1099" r:id="rId18"/>
    <p:sldId id="1100" r:id="rId19"/>
    <p:sldId id="1094" r:id="rId20"/>
    <p:sldId id="1101" r:id="rId21"/>
    <p:sldId id="1117" r:id="rId22"/>
    <p:sldId id="1102" r:id="rId23"/>
    <p:sldId id="1108" r:id="rId24"/>
    <p:sldId id="1107" r:id="rId25"/>
    <p:sldId id="1104" r:id="rId26"/>
    <p:sldId id="1105" r:id="rId27"/>
    <p:sldId id="1114" r:id="rId28"/>
    <p:sldId id="1106" r:id="rId29"/>
    <p:sldId id="1119" r:id="rId30"/>
    <p:sldId id="1120" r:id="rId31"/>
    <p:sldId id="1121" r:id="rId32"/>
    <p:sldId id="1122" r:id="rId33"/>
    <p:sldId id="1123" r:id="rId3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moni" initials="L" lastIdx="1" clrIdx="0"/>
  <p:cmAuthor id="1" name="Moni" initials="M" lastIdx="3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5B5B"/>
    <a:srgbClr val="FFA7A7"/>
    <a:srgbClr val="FF8585"/>
    <a:srgbClr val="000000"/>
    <a:srgbClr val="C3D69B"/>
    <a:srgbClr val="4BACC6"/>
    <a:srgbClr val="FFCC99"/>
    <a:srgbClr val="9BBB5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Sötét stílus 1 – 5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Közepesen sötét stílu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ötét stílus 1 – 6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Sötét stílus 1 – 4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505E3EF-67EA-436B-97B2-0124C06EBD24}" styleName="Közepesen sötét stílus 4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8842" autoAdjust="0"/>
  </p:normalViewPr>
  <p:slideViewPr>
    <p:cSldViewPr snapToGrid="0">
      <p:cViewPr varScale="1">
        <p:scale>
          <a:sx n="102" d="100"/>
          <a:sy n="102" d="100"/>
        </p:scale>
        <p:origin x="188" y="64"/>
      </p:cViewPr>
      <p:guideLst>
        <p:guide orient="horz" pos="153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3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42170130463993"/>
          <c:y val="0.22308148326430252"/>
          <c:w val="0.55257829869536101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igen, többször is</c:v>
                </c:pt>
              </c:strCache>
            </c:strRef>
          </c:tx>
          <c:spPr>
            <a:solidFill>
              <a:schemeClr val="accent5"/>
            </a:solidFill>
            <a:ln w="23665">
              <a:noFill/>
            </a:ln>
          </c:spPr>
          <c:invertIfNegative val="0"/>
          <c:dLbls>
            <c:dLbl>
              <c:idx val="4"/>
              <c:layout>
                <c:manualLayout>
                  <c:x val="3.1975162126119789E-3"/>
                  <c:y val="2.704634689049502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E4-4905-BAA5-A2F76E4E68FA}"/>
                </c:ext>
              </c:extLst>
            </c:dLbl>
            <c:dLbl>
              <c:idx val="5"/>
              <c:layout>
                <c:manualLayout>
                  <c:x val="3.19764210403345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E4-4905-BAA5-A2F76E4E68FA}"/>
                </c:ext>
              </c:extLst>
            </c:dLbl>
            <c:dLbl>
              <c:idx val="6"/>
              <c:layout>
                <c:manualLayout>
                  <c:x val="3.1975162126119884E-3"/>
                  <c:y val="8.113904067148530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E4-4905-BAA5-A2F76E4E68FA}"/>
                </c:ext>
              </c:extLst>
            </c:dLbl>
            <c:dLbl>
              <c:idx val="7"/>
              <c:layout>
                <c:manualLayout>
                  <c:x val="3.197642104033456E-3"/>
                  <c:y val="2.704634689049502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E4-4905-BAA5-A2F76E4E68FA}"/>
                </c:ext>
              </c:extLst>
            </c:dLbl>
            <c:dLbl>
              <c:idx val="8"/>
              <c:layout>
                <c:manualLayout>
                  <c:x val="3.19764210403334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5E4-4905-BAA5-A2F76E4E68FA}"/>
                </c:ext>
              </c:extLst>
            </c:dLbl>
            <c:dLbl>
              <c:idx val="9"/>
              <c:layout>
                <c:manualLayout>
                  <c:x val="4.79646315605003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E4-4905-BAA5-A2F76E4E68FA}"/>
                </c:ext>
              </c:extLst>
            </c:dLbl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gyógyszertárban</c:v>
                </c:pt>
                <c:pt idx="1">
                  <c:v>drogériában (DM, Rossmann, Müller, stb.)</c:v>
                </c:pt>
                <c:pt idx="2">
                  <c:v>orvosi rendelőben, az orvostól / asszisztenstől (nem gyógyszertárban)</c:v>
                </c:pt>
                <c:pt idx="3">
                  <c:v>interneten: gyógyszertár webes felületéről, online patikából</c:v>
                </c:pt>
                <c:pt idx="4">
                  <c:v>benzinkúton</c:v>
                </c:pt>
                <c:pt idx="6">
                  <c:v>interneten: egyéb (nem gyógyszertár) webáruházból</c:v>
                </c:pt>
                <c:pt idx="7">
                  <c:v>ismerőstől, rokontól, szomszédtól*</c:v>
                </c:pt>
                <c:pt idx="8">
                  <c:v>interneten: jófogásról, vateráról, ebayről, facebookról, bloggerektől</c:v>
                </c:pt>
                <c:pt idx="9">
                  <c:v>piacon, utcai árustól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83.9</c:v>
                </c:pt>
                <c:pt idx="1">
                  <c:v>12.9</c:v>
                </c:pt>
                <c:pt idx="2">
                  <c:v>7.8</c:v>
                </c:pt>
                <c:pt idx="3">
                  <c:v>6</c:v>
                </c:pt>
                <c:pt idx="4">
                  <c:v>2.1</c:v>
                </c:pt>
                <c:pt idx="6">
                  <c:v>4.0999999999999996</c:v>
                </c:pt>
                <c:pt idx="7">
                  <c:v>2.4</c:v>
                </c:pt>
                <c:pt idx="8">
                  <c:v>2.8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E4-4905-BAA5-A2F76E4E68F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igen, néhány alkalommal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6"/>
              <c:layout>
                <c:manualLayout>
                  <c:x val="4.79646315605010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5E4-4905-BAA5-A2F76E4E68FA}"/>
                </c:ext>
              </c:extLst>
            </c:dLbl>
            <c:dLbl>
              <c:idx val="7"/>
              <c:layout>
                <c:manualLayout>
                  <c:x val="6.39528420806679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5E4-4905-BAA5-A2F76E4E68FA}"/>
                </c:ext>
              </c:extLst>
            </c:dLbl>
            <c:dLbl>
              <c:idx val="8"/>
              <c:layout>
                <c:manualLayout>
                  <c:x val="7.9938534772406571E-3"/>
                  <c:y val="5.409269378099004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5E4-4905-BAA5-A2F76E4E68FA}"/>
                </c:ext>
              </c:extLst>
            </c:dLbl>
            <c:dLbl>
              <c:idx val="9"/>
              <c:layout>
                <c:manualLayout>
                  <c:x val="1.5988084628745569E-2"/>
                  <c:y val="1.3523173445247511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5E4-4905-BAA5-A2F76E4E68FA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gyógyszertárban</c:v>
                </c:pt>
                <c:pt idx="1">
                  <c:v>drogériában (DM, Rossmann, Müller, stb.)</c:v>
                </c:pt>
                <c:pt idx="2">
                  <c:v>orvosi rendelőben, az orvostól / asszisztenstől (nem gyógyszertárban)</c:v>
                </c:pt>
                <c:pt idx="3">
                  <c:v>interneten: gyógyszertár webes felületéről, online patikából</c:v>
                </c:pt>
                <c:pt idx="4">
                  <c:v>benzinkúton</c:v>
                </c:pt>
                <c:pt idx="6">
                  <c:v>interneten: egyéb (nem gyógyszertár) webáruházból</c:v>
                </c:pt>
                <c:pt idx="7">
                  <c:v>ismerőstől, rokontól, szomszédtól*</c:v>
                </c:pt>
                <c:pt idx="8">
                  <c:v>interneten: jófogásról, vateráról, ebayről, facebookról, bloggerektől</c:v>
                </c:pt>
                <c:pt idx="9">
                  <c:v>piacon, utcai árustól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</c:v>
                </c:pt>
                <c:pt idx="1">
                  <c:v>29</c:v>
                </c:pt>
                <c:pt idx="2">
                  <c:v>12.5</c:v>
                </c:pt>
                <c:pt idx="3">
                  <c:v>12.4</c:v>
                </c:pt>
                <c:pt idx="4">
                  <c:v>5.4</c:v>
                </c:pt>
                <c:pt idx="6">
                  <c:v>9.2000000000000011</c:v>
                </c:pt>
                <c:pt idx="7">
                  <c:v>9.2000000000000011</c:v>
                </c:pt>
                <c:pt idx="8">
                  <c:v>2.2999999999999998</c:v>
                </c:pt>
                <c:pt idx="9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5E4-4905-BAA5-A2F76E4E68F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8.3181210373480538E-4"/>
                  <c:y val="2.46599151107083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5E4-4905-BAA5-A2F76E4E68FA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gyógyszertárban</c:v>
                </c:pt>
                <c:pt idx="1">
                  <c:v>drogériában (DM, Rossmann, Müller, stb.)</c:v>
                </c:pt>
                <c:pt idx="2">
                  <c:v>orvosi rendelőben, az orvostól / asszisztenstől (nem gyógyszertárban)</c:v>
                </c:pt>
                <c:pt idx="3">
                  <c:v>interneten: gyógyszertár webes felületéről, online patikából</c:v>
                </c:pt>
                <c:pt idx="4">
                  <c:v>benzinkúton</c:v>
                </c:pt>
                <c:pt idx="6">
                  <c:v>interneten: egyéb (nem gyógyszertár) webáruházból</c:v>
                </c:pt>
                <c:pt idx="7">
                  <c:v>ismerőstől, rokontól, szomszédtól*</c:v>
                </c:pt>
                <c:pt idx="8">
                  <c:v>interneten: jófogásról, vateráról, ebayről, facebookról, bloggerektől</c:v>
                </c:pt>
                <c:pt idx="9">
                  <c:v>piacon, utcai árustól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5.0999999999999996</c:v>
                </c:pt>
                <c:pt idx="1">
                  <c:v>58.2</c:v>
                </c:pt>
                <c:pt idx="2">
                  <c:v>79.7</c:v>
                </c:pt>
                <c:pt idx="3">
                  <c:v>81.599999999999994</c:v>
                </c:pt>
                <c:pt idx="4">
                  <c:v>92.5</c:v>
                </c:pt>
                <c:pt idx="6">
                  <c:v>86.7</c:v>
                </c:pt>
                <c:pt idx="7">
                  <c:v>88.4</c:v>
                </c:pt>
                <c:pt idx="8">
                  <c:v>94.9</c:v>
                </c:pt>
                <c:pt idx="9">
                  <c:v>97.2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5E4-4905-BAA5-A2F76E4E6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82590464"/>
        <c:axId val="192353024"/>
      </c:barChart>
      <c:catAx>
        <c:axId val="18259046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 b="0">
                <a:solidFill>
                  <a:srgbClr val="000000"/>
                </a:solidFill>
              </a:defRPr>
            </a:pPr>
            <a:endParaRPr lang="hu-HU"/>
          </a:p>
        </c:txPr>
        <c:crossAx val="19235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235302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82590464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46224454044310009"/>
          <c:y val="0.16004594633409788"/>
          <c:w val="0.51918726817785976"/>
          <c:h val="5.2815294817352094E-2"/>
        </c:manualLayout>
      </c:layout>
      <c:overlay val="0"/>
      <c:txPr>
        <a:bodyPr/>
        <a:lstStyle/>
        <a:p>
          <a:pPr>
            <a:defRPr sz="700"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77700662351875"/>
          <c:y val="0.22308148326430224"/>
          <c:w val="0.57722299337648164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5-teljes mértékben egyetértek</c:v>
                </c:pt>
              </c:strCache>
            </c:strRef>
          </c:tx>
          <c:spPr>
            <a:solidFill>
              <a:srgbClr val="FF5B5B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52.1</c:v>
                </c:pt>
                <c:pt idx="1">
                  <c:v>49.4</c:v>
                </c:pt>
                <c:pt idx="2">
                  <c:v>48.4</c:v>
                </c:pt>
                <c:pt idx="3">
                  <c:v>44.2</c:v>
                </c:pt>
                <c:pt idx="4">
                  <c:v>42.5</c:v>
                </c:pt>
                <c:pt idx="5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7-4886-BDA0-5041BF0DC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5055104"/>
        <c:axId val="225056640"/>
      </c:barChart>
      <c:catAx>
        <c:axId val="2250551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25056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05664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5055104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46623571995892976"/>
          <c:y val="0.16974455287135126"/>
          <c:w val="0.18040856999513374"/>
          <c:h val="4.5284235113549058E-2"/>
        </c:manualLayout>
      </c:layout>
      <c:overlay val="0"/>
      <c:txPr>
        <a:bodyPr/>
        <a:lstStyle/>
        <a:p>
          <a:pPr>
            <a:defRPr sz="700" b="1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31253502708826"/>
          <c:y val="0.38906737187448009"/>
          <c:w val="0.63618271547718463"/>
          <c:h val="0.47038788073675991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biztosan legálisan árusíthatók az interneten (4)</c:v>
                </c:pt>
              </c:strCache>
            </c:strRef>
          </c:tx>
          <c:spPr>
            <a:solidFill>
              <a:schemeClr val="accent5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vény nélkül kapható gyógyszerek</c:v>
                </c:pt>
                <c:pt idx="1">
                  <c:v>gyógyszernek nem minősülő gyógyhatású készítmények</c:v>
                </c:pt>
                <c:pt idx="2">
                  <c:v>vényköteles, orvosi rendelvényre kiadható gyógyszerek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22.8</c:v>
                </c:pt>
                <c:pt idx="1">
                  <c:v>33.800000000000004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86-49A1-91BF-7E643FD7DAD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valószínűleg legálisan árusíthatók az interneten (3)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vény nélkül kapható gyógyszerek</c:v>
                </c:pt>
                <c:pt idx="1">
                  <c:v>gyógyszernek nem minősülő gyógyhatású készítmények</c:v>
                </c:pt>
                <c:pt idx="2">
                  <c:v>vényköteles, orvosi rendelvényre kiadható gyógyszerek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36.6</c:v>
                </c:pt>
                <c:pt idx="1">
                  <c:v>31.5</c:v>
                </c:pt>
                <c:pt idx="2">
                  <c:v>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86-49A1-91BF-7E643FD7DAD0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valószínűleg nem árusíthatók legálisan az interneten (2)</c:v>
                </c:pt>
              </c:strCache>
            </c:strRef>
          </c:tx>
          <c:spPr>
            <a:solidFill>
              <a:srgbClr val="FFA7A7"/>
            </a:solidFill>
          </c:spPr>
          <c:invertIfNegative val="0"/>
          <c:dLbls>
            <c:dLbl>
              <c:idx val="0"/>
              <c:layout>
                <c:manualLayout>
                  <c:x val="1.7488679298384338E-3"/>
                  <c:y val="4.931983022141714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86-49A1-91BF-7E643FD7DAD0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vény nélkül kapható gyógyszerek</c:v>
                </c:pt>
                <c:pt idx="1">
                  <c:v>gyógyszernek nem minősülő gyógyhatású készítmények</c:v>
                </c:pt>
                <c:pt idx="2">
                  <c:v>vényköteles, orvosi rendelvényre kiadható gyógyszerek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13.4</c:v>
                </c:pt>
                <c:pt idx="1">
                  <c:v>9.2000000000000011</c:v>
                </c:pt>
                <c:pt idx="2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86-49A1-91BF-7E643FD7DAD0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biztosan nem árusíthatók legálisan az interneten (1)</c:v>
                </c:pt>
              </c:strCache>
            </c:strRef>
          </c:tx>
          <c:spPr>
            <a:solidFill>
              <a:srgbClr val="FF5B5B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vény nélkül kapható gyógyszerek</c:v>
                </c:pt>
                <c:pt idx="1">
                  <c:v>gyógyszernek nem minősülő gyógyhatású készítmények</c:v>
                </c:pt>
                <c:pt idx="2">
                  <c:v>vényköteles, orvosi rendelvényre kiadható gyógyszerek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5.5</c:v>
                </c:pt>
                <c:pt idx="1">
                  <c:v>5</c:v>
                </c:pt>
                <c:pt idx="2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86-49A1-91BF-7E643FD7DAD0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nem tudom megítélni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vény nélkül kapható gyógyszerek</c:v>
                </c:pt>
                <c:pt idx="1">
                  <c:v>gyógyszernek nem minősülő gyógyhatású készítmények</c:v>
                </c:pt>
                <c:pt idx="2">
                  <c:v>vényköteles, orvosi rendelvényre kiadható gyógyszerek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21.7</c:v>
                </c:pt>
                <c:pt idx="1">
                  <c:v>20.5</c:v>
                </c:pt>
                <c:pt idx="2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86-49A1-91BF-7E643FD7D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5971200"/>
        <c:axId val="225989376"/>
      </c:barChart>
      <c:catAx>
        <c:axId val="22597120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25989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598937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5971200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46114328413973471"/>
          <c:y val="0.15095369755699195"/>
          <c:w val="0.38869839933599343"/>
          <c:h val="0.22509915751866033"/>
        </c:manualLayout>
      </c:layout>
      <c:overlay val="0"/>
      <c:txPr>
        <a:bodyPr/>
        <a:lstStyle/>
        <a:p>
          <a:pPr>
            <a:defRPr sz="800" b="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696"/>
          <c:y val="0.11348659512276772"/>
          <c:w val="0.33693157020872888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Vény nélkül kapható gyógyszereket bármilyen Magyarországon bejegyzett webáruház árusíthat, míg vényköteles gyógyszereket csak gyógyszertár által működtetett webáruház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CF-4423-80EA-446B88F5225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Vény nélkül kapható és vényköteles gyógyszereket is csak gyógyszertárak által működtetett webáruházak árusíthatnak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CF-4423-80EA-446B88F52250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CF-4423-80EA-446B88F52250}"/>
                </c:ext>
              </c:extLst>
            </c:dLbl>
            <c:dLbl>
              <c:idx val="3"/>
              <c:layout>
                <c:manualLayout>
                  <c:x val="8.5802468045875866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CF-4423-80EA-446B88F52250}"/>
                </c:ext>
              </c:extLst>
            </c:dLbl>
            <c:dLbl>
              <c:idx val="4"/>
              <c:layout>
                <c:manualLayout>
                  <c:x val="4.1173487022416825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CF-4423-80EA-446B88F52250}"/>
                </c:ext>
              </c:extLst>
            </c:dLbl>
            <c:dLbl>
              <c:idx val="5"/>
              <c:layout>
                <c:manualLayout>
                  <c:x val="-1.7602398460683031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CF-4423-80EA-446B88F52250}"/>
                </c:ext>
              </c:extLst>
            </c:dLbl>
            <c:dLbl>
              <c:idx val="7"/>
              <c:layout>
                <c:manualLayout>
                  <c:x val="3.0019810508664221E-3"/>
                  <c:y val="-3.74151572011514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CF-4423-80EA-446B88F52250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5CF-4423-80EA-446B88F5225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Csak gyógyszertárak által működtetett webáruházak árusíthatnak, és csak vény nélkül kapható gyógyszereket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-1.5061669829222022E-3"/>
                  <c:y val="-1.9797757334991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CF-4423-80EA-446B88F52250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37.300000000000004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5CF-4423-80EA-446B88F522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05211136"/>
        <c:axId val="205212672"/>
      </c:barChart>
      <c:catAx>
        <c:axId val="20521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05212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5212672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05211136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1.6761385199241009E-2"/>
          <c:y val="0.10183249288995501"/>
          <c:w val="0.44093192599620495"/>
          <c:h val="0.72779112524217482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0.173959935253159"/>
          <c:w val="0.35819791172490595"/>
          <c:h val="0.76535965591403143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858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73CF-4DA0-9F72-FACE90239BBF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73CF-4DA0-9F72-FACE90239BB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73CF-4DA0-9F72-FACE90239BBF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3CF-4DA0-9F72-FACE90239BBF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73CF-4DA0-9F72-FACE90239BBF}"/>
              </c:ext>
            </c:extLst>
          </c:dPt>
          <c:dLbls>
            <c:dLbl>
              <c:idx val="0"/>
              <c:layout>
                <c:manualLayout>
                  <c:x val="-1.6503521341964773E-2"/>
                  <c:y val="2.549713051396639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CF-4DA0-9F72-FACE90239BBF}"/>
                </c:ext>
              </c:extLst>
            </c:dLbl>
            <c:dLbl>
              <c:idx val="1"/>
              <c:layout>
                <c:manualLayout>
                  <c:x val="-1.3863726732464764E-2"/>
                  <c:y val="-2.639124427757423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CF-4DA0-9F72-FACE90239BBF}"/>
                </c:ext>
              </c:extLst>
            </c:dLbl>
            <c:dLbl>
              <c:idx val="2"/>
              <c:layout>
                <c:manualLayout>
                  <c:x val="3.9974575851321581E-2"/>
                  <c:y val="-3.4472535522847042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CF-4DA0-9F72-FACE90239BBF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44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CF-4DA0-9F72-FACE90239BBF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CF-4DA0-9F72-FACE90239BBF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Látott olyan hirdetést, vagy weboldalt, amiről gyanította, hogy illegálisan kereskedik gyógyszerrel</c:v>
                </c:pt>
                <c:pt idx="1">
                  <c:v>Nem találkozott ilyesmivel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23.3</c:v>
                </c:pt>
                <c:pt idx="1">
                  <c:v>76.7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CF-4DA0-9F72-FACE90239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36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0.173959935253159"/>
          <c:w val="0.35819791172490606"/>
          <c:h val="0.76535965591403166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E7D7-4B4B-BFDA-B1F85EDFAAB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E7D7-4B4B-BFDA-B1F85EDFAAB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E7D7-4B4B-BFDA-B1F85EDFAABB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E7D7-4B4B-BFDA-B1F85EDFAABB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E7D7-4B4B-BFDA-B1F85EDFAABB}"/>
              </c:ext>
            </c:extLst>
          </c:dPt>
          <c:dLbls>
            <c:dLbl>
              <c:idx val="0"/>
              <c:layout>
                <c:manualLayout>
                  <c:x val="-8.5899240544557408E-3"/>
                  <c:y val="-0.1509667020686466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D7-4B4B-BFDA-B1F85EDFAABB}"/>
                </c:ext>
              </c:extLst>
            </c:dLbl>
            <c:dLbl>
              <c:idx val="1"/>
              <c:layout>
                <c:manualLayout>
                  <c:x val="-1.9497686641834405E-2"/>
                  <c:y val="2.338062662573287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D7-4B4B-BFDA-B1F85EDFAABB}"/>
                </c:ext>
              </c:extLst>
            </c:dLbl>
            <c:dLbl>
              <c:idx val="2"/>
              <c:layout>
                <c:manualLayout>
                  <c:x val="3.9974575851321595E-2"/>
                  <c:y val="-3.4472535522847042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D7-4B4B-BFDA-B1F85EDFAABB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48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D7-4B4B-BFDA-B1F85EDFAABB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D7-4B4B-BFDA-B1F85EDFAABB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Hallott arról, hogy miről ismerhetők fel az engedéllyel rendelkező online patikák</c:v>
                </c:pt>
                <c:pt idx="1">
                  <c:v>Nem hallott erről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13</c:v>
                </c:pt>
                <c:pt idx="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D7-4B4B-BFDA-B1F85EDFAA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4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47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solidFill>
                <a:srgbClr val="92D050"/>
              </a:solidFill>
            </a:ln>
          </c:spPr>
          <c:invertIfNegative val="0"/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4AE-42E4-81C9-DF2B0AAE07F5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Sheet1!$A$1:$A$9</c:f>
              <c:strCache>
                <c:ptCount val="9"/>
                <c:pt idx="0">
                  <c:v>Ellenőrizni kell a céget / 
megnézni a céginformációkat</c:v>
                </c:pt>
                <c:pt idx="1">
                  <c:v>Biztonságos / https kapcsolat</c:v>
                </c:pt>
                <c:pt idx="2">
                  <c:v>Ne legyen lényegesen / gyanúsan olcsóbb</c:v>
                </c:pt>
                <c:pt idx="3">
                  <c:v>Csak nem vényköteles termékeket árulhatnak</c:v>
                </c:pt>
                <c:pt idx="4">
                  <c:v>Uniós / EU-s logót kell keresni</c:v>
                </c:pt>
                <c:pt idx="5">
                  <c:v>El kell olvasni a véleményeket</c:v>
                </c:pt>
                <c:pt idx="6">
                  <c:v>Egyéb válasz</c:v>
                </c:pt>
                <c:pt idx="8">
                  <c:v>Nem tudom a részleteket, csak hallottam, hogy van ilyen</c:v>
                </c:pt>
              </c:strCache>
            </c:strRef>
          </c:cat>
          <c:val>
            <c:numRef>
              <c:f>Sheet1!$B$1:$B$9</c:f>
              <c:numCache>
                <c:formatCode>General</c:formatCode>
                <c:ptCount val="9"/>
                <c:pt idx="0">
                  <c:v>3.2</c:v>
                </c:pt>
                <c:pt idx="1">
                  <c:v>2.1</c:v>
                </c:pt>
                <c:pt idx="2">
                  <c:v>1.9000000000000001</c:v>
                </c:pt>
                <c:pt idx="3">
                  <c:v>1.9000000000000001</c:v>
                </c:pt>
                <c:pt idx="4">
                  <c:v>1.8</c:v>
                </c:pt>
                <c:pt idx="5">
                  <c:v>1.6</c:v>
                </c:pt>
                <c:pt idx="6">
                  <c:v>9.5</c:v>
                </c:pt>
                <c:pt idx="8">
                  <c:v>79.400000000000006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E-42E4-81C9-DF2B0AAE0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844672"/>
        <c:axId val="206846208"/>
      </c:barChart>
      <c:catAx>
        <c:axId val="20684467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2068462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684620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06844672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8.0750004186245714E-2"/>
          <c:w val="0.45539753246793524"/>
          <c:h val="0.78436595837767487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DC8C-4E8A-B010-094110791BDD}"/>
              </c:ext>
            </c:extLst>
          </c:dPt>
          <c:dPt>
            <c:idx val="1"/>
            <c:bubble3D val="0"/>
            <c:spPr>
              <a:solidFill>
                <a:srgbClr val="FF858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C8C-4E8A-B010-094110791BDD}"/>
              </c:ext>
            </c:extLst>
          </c:dPt>
          <c:dPt>
            <c:idx val="2"/>
            <c:bubble3D val="0"/>
            <c:spPr>
              <a:solidFill>
                <a:srgbClr val="FF5B5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DC8C-4E8A-B010-094110791BDD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C8C-4E8A-B010-094110791BDD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DC8C-4E8A-B010-094110791BDD}"/>
              </c:ext>
            </c:extLst>
          </c:dPt>
          <c:dLbls>
            <c:dLbl>
              <c:idx val="0"/>
              <c:layout>
                <c:manualLayout>
                  <c:x val="2.2934175261585081E-2"/>
                  <c:y val="-4.6898419594336833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8C-4E8A-B010-094110791BDD}"/>
                </c:ext>
              </c:extLst>
            </c:dLbl>
            <c:dLbl>
              <c:idx val="1"/>
              <c:layout>
                <c:manualLayout>
                  <c:x val="-1.9497686641834405E-2"/>
                  <c:y val="2.33806266257328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8C-4E8A-B010-094110791BDD}"/>
                </c:ext>
              </c:extLst>
            </c:dLbl>
            <c:dLbl>
              <c:idx val="2"/>
              <c:layout>
                <c:manualLayout>
                  <c:x val="2.1585372286237078E-2"/>
                  <c:y val="1.982392116889953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8C-4E8A-B010-094110791BDD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5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8C-4E8A-B010-094110791BDD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8C-4E8A-B010-094110791BDD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Munka1!$A$2:$A$5</c:f>
              <c:strCache>
                <c:ptCount val="4"/>
                <c:pt idx="0">
                  <c:v>Helyes válasz</c:v>
                </c:pt>
                <c:pt idx="1">
                  <c:v>Helytelen1</c:v>
                </c:pt>
                <c:pt idx="2">
                  <c:v>Helytelen2</c:v>
                </c:pt>
                <c:pt idx="3">
                  <c:v>Nem tudja / nem válaszol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29.6</c:v>
                </c:pt>
                <c:pt idx="1">
                  <c:v>3.4</c:v>
                </c:pt>
                <c:pt idx="2">
                  <c:v>17.7</c:v>
                </c:pt>
                <c:pt idx="3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8C-4E8A-B010-094110791B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4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0.173959935253159"/>
          <c:w val="0.35819791172490617"/>
          <c:h val="0.76535965591403188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5B5B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CD53-4878-AB69-C1C044FA885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D53-4878-AB69-C1C044FA885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CD53-4878-AB69-C1C044FA8854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CD53-4878-AB69-C1C044FA8854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CD53-4878-AB69-C1C044FA8854}"/>
              </c:ext>
            </c:extLst>
          </c:dPt>
          <c:dLbls>
            <c:dLbl>
              <c:idx val="0"/>
              <c:layout>
                <c:manualLayout>
                  <c:x val="-1.8331304464333686E-2"/>
                  <c:y val="-6.5131656209648434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53-4878-AB69-C1C044FA8854}"/>
                </c:ext>
              </c:extLst>
            </c:dLbl>
            <c:dLbl>
              <c:idx val="1"/>
              <c:layout>
                <c:manualLayout>
                  <c:x val="-1.9497686641834405E-2"/>
                  <c:y val="2.33806266257328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53-4878-AB69-C1C044FA8854}"/>
                </c:ext>
              </c:extLst>
            </c:dLbl>
            <c:dLbl>
              <c:idx val="2"/>
              <c:layout>
                <c:manualLayout>
                  <c:x val="3.9974575851321602E-2"/>
                  <c:y val="-3.4472535522847042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53-4878-AB69-C1C044FA8854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5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53-4878-AB69-C1C044FA8854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53-4878-AB69-C1C044FA8854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Vásárolt már olyan gyógyszert, ami nem biztos, hogy eredeti volt</c:v>
                </c:pt>
                <c:pt idx="1">
                  <c:v>Nem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7</c:v>
                </c:pt>
                <c:pt idx="1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53-4878-AB69-C1C044FA88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4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0.173959935253159"/>
          <c:w val="0.35819791172490623"/>
          <c:h val="0.76535965591403199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5B4C-4CBE-839E-F85C0986FDA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5B4C-4CBE-839E-F85C0986FDA4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5B4C-4CBE-839E-F85C0986FDA4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5B4C-4CBE-839E-F85C0986FDA4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5B4C-4CBE-839E-F85C0986FDA4}"/>
              </c:ext>
            </c:extLst>
          </c:dPt>
          <c:dLbls>
            <c:dLbl>
              <c:idx val="0"/>
              <c:layout>
                <c:manualLayout>
                  <c:x val="2.2934175261585085E-2"/>
                  <c:y val="-4.6898419594336833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4C-4CBE-839E-F85C0986FDA4}"/>
                </c:ext>
              </c:extLst>
            </c:dLbl>
            <c:dLbl>
              <c:idx val="1"/>
              <c:layout>
                <c:manualLayout>
                  <c:x val="-1.9497686641834405E-2"/>
                  <c:y val="2.33806266257328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4C-4CBE-839E-F85C0986FDA4}"/>
                </c:ext>
              </c:extLst>
            </c:dLbl>
            <c:dLbl>
              <c:idx val="2"/>
              <c:layout>
                <c:manualLayout>
                  <c:x val="3.9974575851321602E-2"/>
                  <c:y val="-3.4472535522847042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4C-4CBE-839E-F85C0986FDA4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5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4C-4CBE-839E-F85C0986FDA4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4C-4CBE-839E-F85C0986FDA4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Hallott arról, hogy létezik gyógyszerhamisítás</c:v>
                </c:pt>
                <c:pt idx="1">
                  <c:v>Nem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90.8</c:v>
                </c:pt>
                <c:pt idx="1">
                  <c:v>9.2000000000000011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4C-4CBE-839E-F85C0986FDA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57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42943548387108"/>
          <c:y val="0.11348666878258448"/>
          <c:w val="0.33693157020872888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5-nagy problémát jelent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04-40B7-A7D4-F4D3C10CF10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8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04-40B7-A7D4-F4D3C10CF108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04-40B7-A7D4-F4D3C10CF108}"/>
                </c:ext>
              </c:extLst>
            </c:dLbl>
            <c:dLbl>
              <c:idx val="3"/>
              <c:layout>
                <c:manualLayout>
                  <c:x val="8.5802468045875996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04-40B7-A7D4-F4D3C10CF108}"/>
                </c:ext>
              </c:extLst>
            </c:dLbl>
            <c:dLbl>
              <c:idx val="4"/>
              <c:layout>
                <c:manualLayout>
                  <c:x val="4.1173487022416896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04-40B7-A7D4-F4D3C10CF108}"/>
                </c:ext>
              </c:extLst>
            </c:dLbl>
            <c:dLbl>
              <c:idx val="5"/>
              <c:layout>
                <c:manualLayout>
                  <c:x val="-1.7602398460683042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04-40B7-A7D4-F4D3C10CF108}"/>
                </c:ext>
              </c:extLst>
            </c:dLbl>
            <c:dLbl>
              <c:idx val="7"/>
              <c:layout>
                <c:manualLayout>
                  <c:x val="3.0019810508664273E-3"/>
                  <c:y val="-3.74151572011514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04-40B7-A7D4-F4D3C10CF108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904-40B7-A7D4-F4D3C10CF10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0616698292220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04-40B7-A7D4-F4D3C10CF108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04-40B7-A7D4-F4D3C10CF108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04-40B7-A7D4-F4D3C10CF108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1-nem jelent problémát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904-40B7-A7D4-F4D3C10CF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96054016"/>
        <c:axId val="196080384"/>
      </c:barChart>
      <c:catAx>
        <c:axId val="19605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196080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608038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96054016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0.10713140417457306"/>
          <c:y val="0.11371114729094972"/>
          <c:w val="0.15656842979127145"/>
          <c:h val="0.6389749563046353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570575439530663"/>
          <c:y val="0"/>
          <c:w val="0.5533477022454294"/>
          <c:h val="0.91207886231894064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chemeClr val="accent5"/>
            </a:solidFill>
            <a:ln w="20841">
              <a:noFill/>
            </a:ln>
          </c:spPr>
          <c:invertIfNegative val="0"/>
          <c:dPt>
            <c:idx val="3"/>
            <c:invertIfNegative val="0"/>
            <c:bubble3D val="0"/>
            <c:spPr>
              <a:solidFill>
                <a:srgbClr val="92D05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0-523F-42C8-B4FB-5DE5026809F3}"/>
              </c:ext>
            </c:extLst>
          </c:dPt>
          <c:dPt>
            <c:idx val="6"/>
            <c:invertIfNegative val="0"/>
            <c:bubble3D val="0"/>
            <c:spPr>
              <a:solidFill>
                <a:srgbClr val="FF5B5B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1-523F-42C8-B4FB-5DE5026809F3}"/>
              </c:ext>
            </c:extLst>
          </c:dPt>
          <c:dPt>
            <c:idx val="7"/>
            <c:invertIfNegative val="0"/>
            <c:bubble3D val="0"/>
            <c:spPr>
              <a:solidFill>
                <a:srgbClr val="FFA7A7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2-523F-42C8-B4FB-5DE5026809F3}"/>
              </c:ext>
            </c:extLst>
          </c:dPt>
          <c:dPt>
            <c:idx val="8"/>
            <c:invertIfNegative val="0"/>
            <c:bubble3D val="0"/>
            <c:spPr>
              <a:solidFill>
                <a:srgbClr val="FF5B5B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3-523F-42C8-B4FB-5DE5026809F3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 w="20841">
                <a:noFill/>
              </a:ln>
            </c:spPr>
            <c:extLst>
              <c:ext xmlns:c16="http://schemas.microsoft.com/office/drawing/2014/chart" uri="{C3380CC4-5D6E-409C-BE32-E72D297353CC}">
                <c16:uniqueId val="{00000004-523F-42C8-B4FB-5DE5026809F3}"/>
              </c:ext>
            </c:extLst>
          </c:dPt>
          <c:dLbls>
            <c:dLbl>
              <c:idx val="2"/>
              <c:layout>
                <c:manualLayout>
                  <c:x val="-7.5052153671430519E-2"/>
                  <c:y val="2.5808183258747714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23F-42C8-B4FB-5DE5026809F3}"/>
                </c:ext>
              </c:extLst>
            </c:dLbl>
            <c:dLbl>
              <c:idx val="3"/>
              <c:layout>
                <c:manualLayout>
                  <c:x val="-6.6690651538298409E-2"/>
                  <c:y val="1.935613744406082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3F-42C8-B4FB-5DE5026809F3}"/>
                </c:ext>
              </c:extLst>
            </c:dLbl>
            <c:dLbl>
              <c:idx val="4"/>
              <c:layout>
                <c:manualLayout>
                  <c:x val="-4.0446950923193836E-2"/>
                  <c:y val="2.691271164745156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3F-42C8-B4FB-5DE5026809F3}"/>
                </c:ext>
              </c:extLst>
            </c:dLbl>
            <c:dLbl>
              <c:idx val="5"/>
              <c:layout>
                <c:manualLayout>
                  <c:x val="-5.1218664167944163E-2"/>
                  <c:y val="1.6130114535966227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3F-42C8-B4FB-5DE5026809F3}"/>
                </c:ext>
              </c:extLst>
            </c:dLbl>
            <c:dLbl>
              <c:idx val="6"/>
              <c:layout>
                <c:manualLayout>
                  <c:x val="-6.1601876189734651E-2"/>
                  <c:y val="1.6820444778873969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3F-42C8-B4FB-5DE5026809F3}"/>
                </c:ext>
              </c:extLst>
            </c:dLbl>
            <c:dLbl>
              <c:idx val="7"/>
              <c:layout>
                <c:manualLayout>
                  <c:x val="-5.3959248987131399E-2"/>
                  <c:y val="1.345635582294252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3F-42C8-B4FB-5DE5026809F3}"/>
                </c:ext>
              </c:extLst>
            </c:dLbl>
            <c:dLbl>
              <c:idx val="8"/>
              <c:layout>
                <c:manualLayout>
                  <c:x val="-3.1673803758153589E-2"/>
                  <c:y val="1.6820444779657237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3F-42C8-B4FB-5DE5026809F3}"/>
                </c:ext>
              </c:extLst>
            </c:dLbl>
            <c:dLbl>
              <c:idx val="9"/>
              <c:layout>
                <c:manualLayout>
                  <c:x val="-2.3550532253022418E-2"/>
                  <c:y val="1.6820444779657237E-6"/>
                </c:manualLayout>
              </c:layout>
              <c:numFmt formatCode="0&quot;%&quot;" sourceLinked="0"/>
              <c:spPr>
                <a:noFill/>
                <a:ln w="20841">
                  <a:noFill/>
                </a:ln>
              </c:spPr>
              <c:txPr>
                <a:bodyPr/>
                <a:lstStyle/>
                <a:p>
                  <a:pPr>
                    <a:defRPr sz="800" b="1">
                      <a:solidFill>
                        <a:schemeClr val="bg1"/>
                      </a:solidFill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3F-42C8-B4FB-5DE5026809F3}"/>
                </c:ext>
              </c:extLst>
            </c:dLbl>
            <c:dLbl>
              <c:idx val="10"/>
              <c:layout>
                <c:manualLayout>
                  <c:x val="-2.06542566021440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3F-42C8-B4FB-5DE5026809F3}"/>
                </c:ext>
              </c:extLst>
            </c:dLbl>
            <c:dLbl>
              <c:idx val="11"/>
              <c:layout>
                <c:manualLayout>
                  <c:x val="-1.8312915386498589E-2"/>
                  <c:y val="3.0184660698757021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3F-42C8-B4FB-5DE5026809F3}"/>
                </c:ext>
              </c:extLst>
            </c:dLbl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gyógyszertárban</c:v>
                </c:pt>
                <c:pt idx="1">
                  <c:v>drogériában (DM, Rossmann, Müller, stb.)</c:v>
                </c:pt>
                <c:pt idx="2">
                  <c:v>orvosi rendelőben, az orvostól / asszisztenstől (nem gyógyszertárban)</c:v>
                </c:pt>
                <c:pt idx="3">
                  <c:v>interneten: gyógyszertár webes felületéről, online patikából</c:v>
                </c:pt>
                <c:pt idx="4">
                  <c:v>benzinkúton</c:v>
                </c:pt>
                <c:pt idx="6">
                  <c:v>interneten: egyéb (nem gyógyszertár) webáruházból</c:v>
                </c:pt>
                <c:pt idx="7">
                  <c:v>ismerőstől, rokontól, szomszédtól*</c:v>
                </c:pt>
                <c:pt idx="8">
                  <c:v>interneten: jófogásról, vateráról, ebayről, facebookról, bloggerektől</c:v>
                </c:pt>
                <c:pt idx="9">
                  <c:v>piacon, utcai árustól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94.9</c:v>
                </c:pt>
                <c:pt idx="1">
                  <c:v>41.8</c:v>
                </c:pt>
                <c:pt idx="2">
                  <c:v>20.3</c:v>
                </c:pt>
                <c:pt idx="3">
                  <c:v>18.399999999999999</c:v>
                </c:pt>
                <c:pt idx="4">
                  <c:v>7.5</c:v>
                </c:pt>
                <c:pt idx="6">
                  <c:v>13.3</c:v>
                </c:pt>
                <c:pt idx="7">
                  <c:v>11.6</c:v>
                </c:pt>
                <c:pt idx="8">
                  <c:v>5.0999999999999996</c:v>
                </c:pt>
                <c:pt idx="9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23F-42C8-B4FB-5DE502680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0612096"/>
        <c:axId val="220665728"/>
      </c:barChart>
      <c:catAx>
        <c:axId val="22061209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220665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66572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0612096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8076245256166985"/>
          <c:y val="0.11348666878258452"/>
          <c:w val="0.33693157020872888"/>
          <c:h val="0.7401988630163556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 menjen orvoshoz, mert feljelenthetik vagy kifizettethetik a kezelés költségeit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48-454A-BDF6-F104EABE2F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Forduljon orvoshoz, de a gyógyszerről ne beszéljen, nehogy baj legyen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5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348-454A-BDF6-F104EABE2F20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48-454A-BDF6-F104EABE2F20}"/>
                </c:ext>
              </c:extLst>
            </c:dLbl>
            <c:dLbl>
              <c:idx val="3"/>
              <c:layout>
                <c:manualLayout>
                  <c:x val="8.580246804587592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48-454A-BDF6-F104EABE2F20}"/>
                </c:ext>
              </c:extLst>
            </c:dLbl>
            <c:dLbl>
              <c:idx val="4"/>
              <c:layout>
                <c:manualLayout>
                  <c:x val="4.1173487022416858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48-454A-BDF6-F104EABE2F20}"/>
                </c:ext>
              </c:extLst>
            </c:dLbl>
            <c:dLbl>
              <c:idx val="5"/>
              <c:layout>
                <c:manualLayout>
                  <c:x val="-1.7602398460683036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48-454A-BDF6-F104EABE2F20}"/>
                </c:ext>
              </c:extLst>
            </c:dLbl>
            <c:dLbl>
              <c:idx val="7"/>
              <c:layout>
                <c:manualLayout>
                  <c:x val="3.0019810508664247E-3"/>
                  <c:y val="-3.7415157201151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48-454A-BDF6-F104EABE2F20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48-454A-BDF6-F104EABE2F2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Forduljon orvoshoz, és mutassa meg az orvosnak a gyógyszert, hogy jobban tudjon segíteni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90.4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348-454A-BDF6-F104EABE2F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04996608"/>
        <c:axId val="204998144"/>
      </c:barChart>
      <c:catAx>
        <c:axId val="20499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0499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499814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04996608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0.1191807400379508"/>
          <c:y val="0.10975159582395158"/>
          <c:w val="0.31441389943074077"/>
          <c:h val="0.72779112524217504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178024654310199"/>
          <c:y val="0.173959935253159"/>
          <c:w val="0.35819791172490617"/>
          <c:h val="0.76535965591403188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F354-4C75-BD57-9C04C2080B8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354-4C75-BD57-9C04C2080B8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F354-4C75-BD57-9C04C2080B88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F354-4C75-BD57-9C04C2080B88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F354-4C75-BD57-9C04C2080B88}"/>
              </c:ext>
            </c:extLst>
          </c:dPt>
          <c:dLbls>
            <c:dLbl>
              <c:idx val="0"/>
              <c:layout>
                <c:manualLayout>
                  <c:x val="2.2934175261585081E-2"/>
                  <c:y val="-4.689841959433683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54-4C75-BD57-9C04C2080B88}"/>
                </c:ext>
              </c:extLst>
            </c:dLbl>
            <c:dLbl>
              <c:idx val="1"/>
              <c:layout>
                <c:manualLayout>
                  <c:x val="-1.9497686641834405E-2"/>
                  <c:y val="2.338062662573286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54-4C75-BD57-9C04C2080B88}"/>
                </c:ext>
              </c:extLst>
            </c:dLbl>
            <c:dLbl>
              <c:idx val="2"/>
              <c:layout>
                <c:manualLayout>
                  <c:x val="3.9974575851321602E-2"/>
                  <c:y val="-3.4472535522847042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9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54-4C75-BD57-9C04C2080B88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5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54-4C75-BD57-9C04C2080B88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54-4C75-BD57-9C04C2080B88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Munka1!$A$2:$A$3</c:f>
              <c:strCache>
                <c:ptCount val="2"/>
                <c:pt idx="0">
                  <c:v>Hallott új biztonsági elemek bevezetéséről</c:v>
                </c:pt>
                <c:pt idx="1">
                  <c:v>Nem hallott erről</c:v>
                </c:pt>
              </c:strCache>
            </c:strRef>
          </c:cat>
          <c:val>
            <c:numRef>
              <c:f>Munka1!$B$2:$B$3</c:f>
              <c:numCache>
                <c:formatCode>General</c:formatCode>
                <c:ptCount val="2"/>
                <c:pt idx="0">
                  <c:v>29.4</c:v>
                </c:pt>
                <c:pt idx="1">
                  <c:v>70.599999999999994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354-4C75-BD57-9C04C2080B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11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58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solidFill>
                <a:srgbClr val="92D050"/>
              </a:solidFill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220-4D3F-81C2-741882189560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220-4D3F-81C2-741882189560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Sheet1!$A$1:$A$8</c:f>
              <c:strCache>
                <c:ptCount val="8"/>
                <c:pt idx="0">
                  <c:v>Egyedi azonosító / egyedi kód / QR kód / vonalkód</c:v>
                </c:pt>
                <c:pt idx="1">
                  <c:v> </c:v>
                </c:pt>
                <c:pt idx="2">
                  <c:v>Csomagolás csak roncsolással nyitható</c:v>
                </c:pt>
                <c:pt idx="3">
                  <c:v>Csomagolás megváltozott / biztonságosabb lett (nem részletezi)</c:v>
                </c:pt>
                <c:pt idx="4">
                  <c:v> </c:v>
                </c:pt>
                <c:pt idx="5">
                  <c:v>Egyéb válasz</c:v>
                </c:pt>
                <c:pt idx="7">
                  <c:v>Nem tudom a részleteket, csak 
hallottam, hogy van ilyen</c:v>
                </c:pt>
              </c:strCache>
            </c:strRef>
          </c:cat>
          <c:val>
            <c:numRef>
              <c:f>Sheet1!$B$1:$B$8</c:f>
              <c:numCache>
                <c:formatCode>General</c:formatCode>
                <c:ptCount val="8"/>
                <c:pt idx="0">
                  <c:v>10.7</c:v>
                </c:pt>
                <c:pt idx="2">
                  <c:v>5</c:v>
                </c:pt>
                <c:pt idx="3">
                  <c:v>1.7</c:v>
                </c:pt>
                <c:pt idx="5">
                  <c:v>4.3</c:v>
                </c:pt>
                <c:pt idx="7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20-4D3F-81C2-741882189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6662656"/>
        <c:axId val="206664448"/>
      </c:barChart>
      <c:catAx>
        <c:axId val="2066626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206664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6664448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06662656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75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solidFill>
                <a:srgbClr val="92D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AE8-4B67-A505-46515626119D}"/>
              </c:ext>
            </c:extLst>
          </c:dPt>
          <c:dPt>
            <c:idx val="1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AE8-4B67-A505-46515626119D}"/>
              </c:ext>
            </c:extLst>
          </c:dPt>
          <c:dPt>
            <c:idx val="2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FAE8-4B67-A505-46515626119D}"/>
              </c:ext>
            </c:extLst>
          </c:dPt>
          <c:dPt>
            <c:idx val="4"/>
            <c:invertIfNegative val="0"/>
            <c:bubble3D val="0"/>
            <c:spPr>
              <a:solidFill>
                <a:srgbClr val="FF5B5B"/>
              </a:solidFill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AE8-4B67-A505-46515626119D}"/>
              </c:ext>
            </c:extLst>
          </c:dPt>
          <c:dPt>
            <c:idx val="5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FAE8-4B67-A505-46515626119D}"/>
              </c:ext>
            </c:extLst>
          </c:dPt>
          <c:dPt>
            <c:idx val="6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AE8-4B67-A505-46515626119D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6-FAE8-4B67-A505-46515626119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AE8-4B67-A505-46515626119D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HALLOTT RÓLA</c:v>
                </c:pt>
                <c:pt idx="1">
                  <c:v>hallottam erről és találkoztam is ezzel gyógyszeres dobozon</c:v>
                </c:pt>
                <c:pt idx="2">
                  <c:v>hallottam erről, de még nem láttam gyógyszeres dobozon</c:v>
                </c:pt>
                <c:pt idx="4">
                  <c:v>NEM HALLOTT RÓLA</c:v>
                </c:pt>
                <c:pt idx="5">
                  <c:v>nem hallottam erről, de csodálkoztam, hogy megváltozott a gyógyszerem doboza</c:v>
                </c:pt>
                <c:pt idx="6">
                  <c:v>nem hallottam erről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35.9</c:v>
                </c:pt>
                <c:pt idx="1">
                  <c:v>17.899999999999999</c:v>
                </c:pt>
                <c:pt idx="2">
                  <c:v>18</c:v>
                </c:pt>
                <c:pt idx="4">
                  <c:v>64.099999999999994</c:v>
                </c:pt>
                <c:pt idx="5">
                  <c:v>11.3</c:v>
                </c:pt>
                <c:pt idx="6">
                  <c:v>52.8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E8-4B67-A505-4651562611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8884352"/>
        <c:axId val="221655040"/>
      </c:barChart>
      <c:catAx>
        <c:axId val="21888435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221655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5504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18884352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86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92D050"/>
            </a:solidFill>
            <a:ln w="20841">
              <a:solidFill>
                <a:srgbClr val="92D05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B6C-4ADE-9D7E-FDFEAFBAD6FA}"/>
              </c:ext>
            </c:extLst>
          </c:dPt>
          <c:dPt>
            <c:idx val="1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4B6C-4ADE-9D7E-FDFEAFBAD6FA}"/>
              </c:ext>
            </c:extLst>
          </c:dPt>
          <c:dPt>
            <c:idx val="2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4B6C-4ADE-9D7E-FDFEAFBAD6FA}"/>
              </c:ext>
            </c:extLst>
          </c:dPt>
          <c:dPt>
            <c:idx val="4"/>
            <c:invertIfNegative val="0"/>
            <c:bubble3D val="0"/>
            <c:spPr>
              <a:solidFill>
                <a:srgbClr val="FF5B5B"/>
              </a:solidFill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B6C-4ADE-9D7E-FDFEAFBAD6FA}"/>
              </c:ext>
            </c:extLst>
          </c:dPt>
          <c:dPt>
            <c:idx val="5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4B6C-4ADE-9D7E-FDFEAFBAD6FA}"/>
              </c:ext>
            </c:extLst>
          </c:dPt>
          <c:dPt>
            <c:idx val="6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4B6C-4ADE-9D7E-FDFEAFBAD6FA}"/>
              </c:ext>
            </c:extLst>
          </c:dPt>
          <c:dPt>
            <c:idx val="7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6-4B6C-4ADE-9D7E-FDFEAFBAD6FA}"/>
              </c:ext>
            </c:extLst>
          </c:dPt>
          <c:dPt>
            <c:idx val="8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4B6C-4ADE-9D7E-FDFEAFBAD6FA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HALLOTT RÓLA</c:v>
                </c:pt>
                <c:pt idx="1">
                  <c:v>hallottam erről és találkoztam is ezzel gyógyszeres dobozon</c:v>
                </c:pt>
                <c:pt idx="2">
                  <c:v>hallottam erről, de még nem láttam gyógyszeres dobozon</c:v>
                </c:pt>
                <c:pt idx="4">
                  <c:v>NEM HALLOTT RÓLA</c:v>
                </c:pt>
                <c:pt idx="5">
                  <c:v>nem hallottam erről, de csodálkoztam, hogy megváltozott a gyógyszerem doboza</c:v>
                </c:pt>
                <c:pt idx="6">
                  <c:v>nem hallottam erről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35.800000000000004</c:v>
                </c:pt>
                <c:pt idx="1">
                  <c:v>19.8</c:v>
                </c:pt>
                <c:pt idx="2">
                  <c:v>16</c:v>
                </c:pt>
                <c:pt idx="4">
                  <c:v>64.2</c:v>
                </c:pt>
                <c:pt idx="5">
                  <c:v>14</c:v>
                </c:pt>
                <c:pt idx="6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6C-4ADE-9D7E-FDFEAFBAD6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686016"/>
        <c:axId val="221691904"/>
      </c:barChart>
      <c:catAx>
        <c:axId val="2216860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800"/>
            </a:pPr>
            <a:endParaRPr lang="hu-HU"/>
          </a:p>
        </c:txPr>
        <c:crossAx val="22169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69190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1686016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91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noFill/>
            <a:ln w="20841">
              <a:solidFill>
                <a:srgbClr val="92D050"/>
              </a:solidFill>
            </a:ln>
          </c:spPr>
          <c:invertIfNegative val="0"/>
          <c:dPt>
            <c:idx val="0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258-4914-AB85-B54F3B5E5F68}"/>
              </c:ext>
            </c:extLst>
          </c:dPt>
          <c:dPt>
            <c:idx val="1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A258-4914-AB85-B54F3B5E5F68}"/>
              </c:ext>
            </c:extLst>
          </c:dPt>
          <c:dPt>
            <c:idx val="2"/>
            <c:invertIfNegative val="0"/>
            <c:bubble3D val="0"/>
            <c:spPr>
              <a:noFill/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A258-4914-AB85-B54F3B5E5F68}"/>
              </c:ext>
            </c:extLst>
          </c:dPt>
          <c:dPt>
            <c:idx val="3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A258-4914-AB85-B54F3B5E5F68}"/>
              </c:ext>
            </c:extLst>
          </c:dPt>
          <c:dPt>
            <c:idx val="4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A258-4914-AB85-B54F3B5E5F68}"/>
              </c:ext>
            </c:extLst>
          </c:dPt>
          <c:dPt>
            <c:idx val="5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A258-4914-AB85-B54F3B5E5F68}"/>
              </c:ext>
            </c:extLst>
          </c:dPt>
          <c:dPt>
            <c:idx val="6"/>
            <c:invertIfNegative val="0"/>
            <c:bubble3D val="0"/>
            <c:spPr>
              <a:noFill/>
              <a:ln w="20841">
                <a:solidFill>
                  <a:srgbClr val="FF5B5B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A258-4914-AB85-B54F3B5E5F68}"/>
              </c:ext>
            </c:extLst>
          </c:dPt>
          <c:dPt>
            <c:idx val="7"/>
            <c:invertIfNegative val="0"/>
            <c:bubble3D val="0"/>
            <c:spPr>
              <a:noFill/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A258-4914-AB85-B54F3B5E5F68}"/>
              </c:ext>
            </c:extLst>
          </c:dPt>
          <c:dPt>
            <c:idx val="8"/>
            <c:invertIfNegative val="0"/>
            <c:bubble3D val="0"/>
            <c:spPr>
              <a:noFill/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8-A258-4914-AB85-B54F3B5E5F68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hallottam erről és találkoztam is ezzel gyógyszeres dobozon</c:v>
                </c:pt>
                <c:pt idx="1">
                  <c:v>hallottam erről, de még nem láttam gyógyszeres dobozon</c:v>
                </c:pt>
                <c:pt idx="3">
                  <c:v>nem hallottam erről, de csodálkoztam, 
hogy megváltozott a gyógyszerem doboza</c:v>
                </c:pt>
                <c:pt idx="4">
                  <c:v>nem hallottam erről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24.3</c:v>
                </c:pt>
                <c:pt idx="1">
                  <c:v>17.8</c:v>
                </c:pt>
                <c:pt idx="3">
                  <c:v>12.7</c:v>
                </c:pt>
                <c:pt idx="4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258-4914-AB85-B54F3B5E5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1672704"/>
        <c:axId val="191674240"/>
      </c:barChart>
      <c:catAx>
        <c:axId val="19167270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191674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167424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191672704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47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chemeClr val="accent5"/>
            </a:solidFill>
            <a:ln w="20841">
              <a:solidFill>
                <a:schemeClr val="accent5"/>
              </a:solidFill>
            </a:ln>
          </c:spPr>
          <c:invertIfNegative val="0"/>
          <c:dPt>
            <c:idx val="24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26F-4383-9B0D-48D0D79B2E09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Sheet1!$A$1:$A$6</c:f>
              <c:strCache>
                <c:ptCount val="6"/>
                <c:pt idx="0">
                  <c:v>hírek / média (újság, internet, továbbá TV, rádió…)</c:v>
                </c:pt>
                <c:pt idx="1">
                  <c:v>gyógyszerésztől / a gyógyszertárban dolgozóktól</c:v>
                </c:pt>
                <c:pt idx="2">
                  <c:v>a háziorvosomtól</c:v>
                </c:pt>
                <c:pt idx="3">
                  <c:v>ismerőstől, családtagtól, szomszédtól</c:v>
                </c:pt>
                <c:pt idx="4">
                  <c:v>szakorvostól</c:v>
                </c:pt>
                <c:pt idx="5">
                  <c:v>az orvos asszisztensétől, nővértől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49.4</c:v>
                </c:pt>
                <c:pt idx="1">
                  <c:v>31.7</c:v>
                </c:pt>
                <c:pt idx="2">
                  <c:v>21.9</c:v>
                </c:pt>
                <c:pt idx="3">
                  <c:v>20.5</c:v>
                </c:pt>
                <c:pt idx="4">
                  <c:v>10.200000000000001</c:v>
                </c:pt>
                <c:pt idx="5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F-4383-9B0D-48D0D79B2E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4176384"/>
        <c:axId val="224182272"/>
      </c:barChart>
      <c:catAx>
        <c:axId val="22417638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224182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18227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4176384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13791853031515"/>
          <c:y val="0.23635204524684178"/>
          <c:w val="0.40196223950326887"/>
          <c:h val="0.64792480898612703"/>
        </c:manualLayout>
      </c:layout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Oszlop1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1232-4532-B6A3-752ED8CD3AA8}"/>
              </c:ext>
            </c:extLst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1232-4532-B6A3-752ED8CD3AA8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2-1232-4532-B6A3-752ED8CD3AA8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1232-4532-B6A3-752ED8CD3AA8}"/>
              </c:ext>
            </c:extLst>
          </c:dPt>
          <c:dPt>
            <c:idx val="4"/>
            <c:bubble3D val="0"/>
            <c:spPr>
              <a:solidFill>
                <a:schemeClr val="bg2">
                  <a:lumMod val="9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4-1232-4532-B6A3-752ED8CD3AA8}"/>
              </c:ext>
            </c:extLst>
          </c:dPt>
          <c:dLbls>
            <c:dLbl>
              <c:idx val="0"/>
              <c:layout>
                <c:manualLayout>
                  <c:x val="3.5400117368777087E-2"/>
                  <c:y val="-7.6107305539552056E-2"/>
                </c:manualLayout>
              </c:layout>
              <c:numFmt formatCode="#&quot;%&quot;" sourceLinked="0"/>
              <c:spPr/>
              <c:txPr>
                <a:bodyPr/>
                <a:lstStyle/>
                <a:p>
                  <a:pPr>
                    <a:defRPr sz="1000" b="1">
                      <a:latin typeface="+mj-lt"/>
                    </a:defRPr>
                  </a:pPr>
                  <a:endParaRPr lang="hu-HU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32-4532-B6A3-752ED8CD3AA8}"/>
                </c:ext>
              </c:extLst>
            </c:dLbl>
            <c:dLbl>
              <c:idx val="1"/>
              <c:layout>
                <c:manualLayout>
                  <c:x val="1.6043929138090003E-2"/>
                  <c:y val="2.610618261999225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32-4532-B6A3-752ED8CD3AA8}"/>
                </c:ext>
              </c:extLst>
            </c:dLbl>
            <c:dLbl>
              <c:idx val="2"/>
              <c:layout>
                <c:manualLayout>
                  <c:x val="-3.0040685241944448E-2"/>
                  <c:y val="3.48067083217753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32-4532-B6A3-752ED8CD3AA8}"/>
                </c:ext>
              </c:extLst>
            </c:dLbl>
            <c:dLbl>
              <c:idx val="3"/>
              <c:layout>
                <c:manualLayout>
                  <c:x val="-2.3172624057849908E-2"/>
                  <c:y val="4.06884000503063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32-4532-B6A3-752ED8CD3AA8}"/>
                </c:ext>
              </c:extLst>
            </c:dLbl>
            <c:dLbl>
              <c:idx val="4"/>
              <c:layout>
                <c:manualLayout>
                  <c:x val="-4.1774126222150217E-2"/>
                  <c:y val="-2.752061625988782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32-4532-B6A3-752ED8CD3AA8}"/>
                </c:ext>
              </c:extLst>
            </c:dLbl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>
                    <a:latin typeface="+mj-lt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∑ vásárolt gyógyszert internetes forrásból</c:v>
                </c:pt>
                <c:pt idx="1">
                  <c:v>nem vásárolt, de hallott a lehetőségről</c:v>
                </c:pt>
                <c:pt idx="2">
                  <c:v>nem hallott arról, hogy interneten is be lehet szerezni gyógyszert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23</c:v>
                </c:pt>
                <c:pt idx="1">
                  <c:v>60.3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32-4532-B6A3-752ED8CD3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80"/>
      </c:pieChart>
    </c:plotArea>
    <c:plotVisOnly val="1"/>
    <c:dispBlanksAs val="gap"/>
    <c:showDLblsOverMax val="0"/>
  </c:chart>
  <c:txPr>
    <a:bodyPr/>
    <a:lstStyle/>
    <a:p>
      <a:pPr>
        <a:defRPr sz="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40430838689707"/>
          <c:y val="0.11348659512276765"/>
          <c:w val="0.33693157020872888"/>
          <c:h val="0.720401127753468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Kimondottan kockázatos internetről gyógyszert vásárolni (4)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39.800000000000004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2-46B2-BBEB-F8C213B06D2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Az internetes gyógyszervásárlásnak több a kockázata, mint az előnye (3)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5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92-46B2-BBEB-F8C213B06D2A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92-46B2-BBEB-F8C213B06D2A}"/>
                </c:ext>
              </c:extLst>
            </c:dLbl>
            <c:dLbl>
              <c:idx val="3"/>
              <c:layout>
                <c:manualLayout>
                  <c:x val="8.580246804587592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92-46B2-BBEB-F8C213B06D2A}"/>
                </c:ext>
              </c:extLst>
            </c:dLbl>
            <c:dLbl>
              <c:idx val="4"/>
              <c:layout>
                <c:manualLayout>
                  <c:x val="4.1173487022416858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92-46B2-BBEB-F8C213B06D2A}"/>
                </c:ext>
              </c:extLst>
            </c:dLbl>
            <c:dLbl>
              <c:idx val="5"/>
              <c:layout>
                <c:manualLayout>
                  <c:x val="-1.7602398460683036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692-46B2-BBEB-F8C213B06D2A}"/>
                </c:ext>
              </c:extLst>
            </c:dLbl>
            <c:dLbl>
              <c:idx val="7"/>
              <c:layout>
                <c:manualLayout>
                  <c:x val="3.0019810508664247E-3"/>
                  <c:y val="-3.7415157201151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92-46B2-BBEB-F8C213B06D2A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692-46B2-BBEB-F8C213B06D2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Az internetes gyógyszervásárlásnak több az előnye, mint a kockázata (2)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061669829222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92-46B2-BBEB-F8C213B06D2A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692-46B2-BBEB-F8C213B06D2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Internetről gyógyszert vásárolni biztonságos, nincsenek, vagy alig vannak kockázatai (1)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TELJES MINTA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692-46B2-BBEB-F8C213B06D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0417408"/>
        <c:axId val="220451968"/>
      </c:barChart>
      <c:catAx>
        <c:axId val="22041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2045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45196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20417408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3.6341555977229614E-2"/>
          <c:y val="0.11371114729094972"/>
          <c:w val="0.41388199715370039"/>
          <c:h val="0.70084435096715969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66979384245193"/>
          <c:y val="6.5972051178605703E-2"/>
          <c:w val="0.69422251032958449"/>
          <c:h val="0.6768460395443852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Kimondottan kockázatos internetről gyógyszert vásárolni (4)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(Sheet1!$B$1;Sheet1!$C$1;Sheet1!$D$1:$H$1;Sheet1!$I$1;Sheet1!$O$1:$R$1)</c:f>
              <c:strCache>
                <c:ptCount val="12"/>
                <c:pt idx="0">
                  <c:v>TELJES MINTA</c:v>
                </c:pt>
                <c:pt idx="2">
                  <c:v>18-29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8">
                  <c:v>8 általános</c:v>
                </c:pt>
                <c:pt idx="9">
                  <c:v>szakmunkásképző</c:v>
                </c:pt>
                <c:pt idx="10">
                  <c:v>szakközépiskola, gimnázium</c:v>
                </c:pt>
                <c:pt idx="11">
                  <c:v>főiskola, egyetem</c:v>
                </c:pt>
              </c:strCache>
            </c:strRef>
          </c:cat>
          <c:val>
            <c:numRef>
              <c:f>(Sheet1!$B$2;Sheet1!$C$2;Sheet1!$D$2:$H$2;Sheet1!$I$2;Sheet1!$O$2:$R$2)</c:f>
              <c:numCache>
                <c:formatCode>General</c:formatCode>
                <c:ptCount val="12"/>
                <c:pt idx="0">
                  <c:v>39.800000000000004</c:v>
                </c:pt>
                <c:pt idx="2">
                  <c:v>36.300000000000004</c:v>
                </c:pt>
                <c:pt idx="3">
                  <c:v>35.6</c:v>
                </c:pt>
                <c:pt idx="4">
                  <c:v>38.5</c:v>
                </c:pt>
                <c:pt idx="5">
                  <c:v>40</c:v>
                </c:pt>
                <c:pt idx="6">
                  <c:v>51.1</c:v>
                </c:pt>
                <c:pt idx="8">
                  <c:v>54.5</c:v>
                </c:pt>
                <c:pt idx="9">
                  <c:v>43.6</c:v>
                </c:pt>
                <c:pt idx="10">
                  <c:v>37.300000000000004</c:v>
                </c:pt>
                <c:pt idx="11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10-4BCD-B3B8-F23F32F085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Az internetes gyógyszervásárlásnak több a kockázata, mint az előnye (3)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10-4BCD-B3B8-F23F32F0853E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10-4BCD-B3B8-F23F32F0853E}"/>
                </c:ext>
              </c:extLst>
            </c:dLbl>
            <c:dLbl>
              <c:idx val="3"/>
              <c:layout>
                <c:manualLayout>
                  <c:x val="8.5802468045875866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10-4BCD-B3B8-F23F32F0853E}"/>
                </c:ext>
              </c:extLst>
            </c:dLbl>
            <c:dLbl>
              <c:idx val="4"/>
              <c:layout>
                <c:manualLayout>
                  <c:x val="4.1173487022416825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10-4BCD-B3B8-F23F32F0853E}"/>
                </c:ext>
              </c:extLst>
            </c:dLbl>
            <c:dLbl>
              <c:idx val="5"/>
              <c:layout>
                <c:manualLayout>
                  <c:x val="-1.7602398460683031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10-4BCD-B3B8-F23F32F0853E}"/>
                </c:ext>
              </c:extLst>
            </c:dLbl>
            <c:dLbl>
              <c:idx val="7"/>
              <c:layout>
                <c:manualLayout>
                  <c:x val="3.0019810508664221E-3"/>
                  <c:y val="-3.741515720115142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10-4BCD-B3B8-F23F32F0853E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(Sheet1!$B$1;Sheet1!$C$1;Sheet1!$D$1:$H$1;Sheet1!$I$1;Sheet1!$O$1:$R$1)</c:f>
              <c:strCache>
                <c:ptCount val="12"/>
                <c:pt idx="0">
                  <c:v>TELJES MINTA</c:v>
                </c:pt>
                <c:pt idx="2">
                  <c:v>18-29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8">
                  <c:v>8 általános</c:v>
                </c:pt>
                <c:pt idx="9">
                  <c:v>szakmunkásképző</c:v>
                </c:pt>
                <c:pt idx="10">
                  <c:v>szakközépiskola, gimnázium</c:v>
                </c:pt>
                <c:pt idx="11">
                  <c:v>főiskola, egyetem</c:v>
                </c:pt>
              </c:strCache>
            </c:strRef>
          </c:cat>
          <c:val>
            <c:numRef>
              <c:f>(Sheet1!$B$3;Sheet1!$C$3;Sheet1!$D$3:$H$3;Sheet1!$I$3;Sheet1!$O$3:$R$3)</c:f>
              <c:numCache>
                <c:formatCode>General</c:formatCode>
                <c:ptCount val="12"/>
                <c:pt idx="0">
                  <c:v>35.1</c:v>
                </c:pt>
                <c:pt idx="2">
                  <c:v>34.800000000000004</c:v>
                </c:pt>
                <c:pt idx="3">
                  <c:v>36.4</c:v>
                </c:pt>
                <c:pt idx="4">
                  <c:v>35</c:v>
                </c:pt>
                <c:pt idx="5">
                  <c:v>38.1</c:v>
                </c:pt>
                <c:pt idx="6">
                  <c:v>30.2</c:v>
                </c:pt>
                <c:pt idx="8">
                  <c:v>28.7</c:v>
                </c:pt>
                <c:pt idx="9">
                  <c:v>35.4</c:v>
                </c:pt>
                <c:pt idx="10">
                  <c:v>36.6</c:v>
                </c:pt>
                <c:pt idx="11">
                  <c:v>34.700000000000003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10-4BCD-B3B8-F23F32F0853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Az internetes gyógyszervásárlásnak több az előnye, mint a kockázata (2)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(Sheet1!$B$1;Sheet1!$C$1;Sheet1!$D$1:$H$1;Sheet1!$I$1;Sheet1!$O$1:$R$1)</c:f>
              <c:strCache>
                <c:ptCount val="12"/>
                <c:pt idx="0">
                  <c:v>TELJES MINTA</c:v>
                </c:pt>
                <c:pt idx="2">
                  <c:v>18-29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8">
                  <c:v>8 általános</c:v>
                </c:pt>
                <c:pt idx="9">
                  <c:v>szakmunkásképző</c:v>
                </c:pt>
                <c:pt idx="10">
                  <c:v>szakközépiskola, gimnázium</c:v>
                </c:pt>
                <c:pt idx="11">
                  <c:v>főiskola, egyetem</c:v>
                </c:pt>
              </c:strCache>
            </c:strRef>
          </c:cat>
          <c:val>
            <c:numRef>
              <c:f>(Sheet1!$B$4;Sheet1!$C$4;Sheet1!$D$4:$H$4;Sheet1!$I$4;Sheet1!$O$4:$R$4)</c:f>
              <c:numCache>
                <c:formatCode>General</c:formatCode>
                <c:ptCount val="12"/>
                <c:pt idx="0">
                  <c:v>15.7</c:v>
                </c:pt>
                <c:pt idx="2">
                  <c:v>20.5</c:v>
                </c:pt>
                <c:pt idx="3">
                  <c:v>13.3</c:v>
                </c:pt>
                <c:pt idx="4">
                  <c:v>15</c:v>
                </c:pt>
                <c:pt idx="5">
                  <c:v>16.5</c:v>
                </c:pt>
                <c:pt idx="6">
                  <c:v>12.8</c:v>
                </c:pt>
                <c:pt idx="8">
                  <c:v>12.1</c:v>
                </c:pt>
                <c:pt idx="9">
                  <c:v>11.9</c:v>
                </c:pt>
                <c:pt idx="10">
                  <c:v>16.600000000000001</c:v>
                </c:pt>
                <c:pt idx="11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10-4BCD-B3B8-F23F32F0853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Internetről gyógyszert vásárolni biztonságos, nincsenek, vagy alig vannak kockázatai (1)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(Sheet1!$B$1;Sheet1!$C$1;Sheet1!$D$1:$H$1;Sheet1!$I$1;Sheet1!$O$1:$R$1)</c:f>
              <c:strCache>
                <c:ptCount val="12"/>
                <c:pt idx="0">
                  <c:v>TELJES MINTA</c:v>
                </c:pt>
                <c:pt idx="2">
                  <c:v>18-29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8">
                  <c:v>8 általános</c:v>
                </c:pt>
                <c:pt idx="9">
                  <c:v>szakmunkásképző</c:v>
                </c:pt>
                <c:pt idx="10">
                  <c:v>szakközépiskola, gimnázium</c:v>
                </c:pt>
                <c:pt idx="11">
                  <c:v>főiskola, egyetem</c:v>
                </c:pt>
              </c:strCache>
            </c:strRef>
          </c:cat>
          <c:val>
            <c:numRef>
              <c:f>(Sheet1!$B$5;Sheet1!$C$5;Sheet1!$D$5:$H$5;Sheet1!$I$5;Sheet1!$O$5:$R$5)</c:f>
              <c:numCache>
                <c:formatCode>General</c:formatCode>
                <c:ptCount val="12"/>
                <c:pt idx="0">
                  <c:v>9.4</c:v>
                </c:pt>
                <c:pt idx="2">
                  <c:v>8.4</c:v>
                </c:pt>
                <c:pt idx="3">
                  <c:v>14.7</c:v>
                </c:pt>
                <c:pt idx="4">
                  <c:v>11.5</c:v>
                </c:pt>
                <c:pt idx="5">
                  <c:v>5.4</c:v>
                </c:pt>
                <c:pt idx="6">
                  <c:v>5.9</c:v>
                </c:pt>
                <c:pt idx="8">
                  <c:v>4.7</c:v>
                </c:pt>
                <c:pt idx="9">
                  <c:v>9</c:v>
                </c:pt>
                <c:pt idx="10">
                  <c:v>9.6</c:v>
                </c:pt>
                <c:pt idx="1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410-4BCD-B3B8-F23F32F085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0650496"/>
        <c:axId val="220701440"/>
      </c:barChart>
      <c:catAx>
        <c:axId val="22065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-1560000" vert="horz"/>
          <a:lstStyle/>
          <a:p>
            <a:pPr>
              <a:defRPr sz="900"/>
            </a:pPr>
            <a:endParaRPr lang="hu-HU"/>
          </a:p>
        </c:txPr>
        <c:crossAx val="22070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70144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20650496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1.3463417681617851E-2"/>
          <c:y val="0.10183249288995501"/>
          <c:w val="0.21923396252182512"/>
          <c:h val="0.72779112524217482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66979384245216"/>
          <c:y val="6.5972051178605703E-2"/>
          <c:w val="0.69422251032958482"/>
          <c:h val="0.6768460395443858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Kimondottan kockázatos internetről gyógyszert vásárolni (4)</c:v>
                </c:pt>
              </c:strCache>
            </c:strRef>
          </c:tx>
          <c:spPr>
            <a:solidFill>
              <a:srgbClr val="FF5B5B"/>
            </a:solidFill>
            <a:ln w="28303">
              <a:noFill/>
            </a:ln>
          </c:spPr>
          <c:invertIfNegative val="0"/>
          <c:dLbls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(Sheet1!$B$1;Sheet1!$C$1;Sheet1!$D$1:$H$1;Sheet1!$I$1;Sheet1!$J$1:$J$1)</c:f>
              <c:strCache>
                <c:ptCount val="8"/>
                <c:pt idx="0">
                  <c:v>TELJES MINTA</c:v>
                </c:pt>
                <c:pt idx="2">
                  <c:v>aki rendszeres netes vásárló általánosságban</c:v>
                </c:pt>
                <c:pt idx="3">
                  <c:v>aki semmit nem vásárol neten</c:v>
                </c:pt>
                <c:pt idx="5">
                  <c:v>aki vásárolt gyógyszert online patikából</c:v>
                </c:pt>
                <c:pt idx="6">
                  <c:v>aki vásárolt gyógyszert egyéb webáruházból</c:v>
                </c:pt>
                <c:pt idx="7">
                  <c:v>aki vásárolt gyógyszert jófogásról, fb-ról, stb.</c:v>
                </c:pt>
              </c:strCache>
            </c:strRef>
          </c:cat>
          <c:val>
            <c:numRef>
              <c:f>(Sheet1!$B$2;Sheet1!$C$2;Sheet1!$D$2:$H$2;Sheet1!$I$2;Sheet1!$J$2:$J$2)</c:f>
              <c:numCache>
                <c:formatCode>General</c:formatCode>
                <c:ptCount val="9"/>
                <c:pt idx="0">
                  <c:v>39.800000000000004</c:v>
                </c:pt>
                <c:pt idx="2">
                  <c:v>24.1</c:v>
                </c:pt>
                <c:pt idx="3">
                  <c:v>59.6</c:v>
                </c:pt>
                <c:pt idx="5">
                  <c:v>10.6</c:v>
                </c:pt>
                <c:pt idx="6">
                  <c:v>16.600000000000001</c:v>
                </c:pt>
                <c:pt idx="7">
                  <c:v>22.3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0C-45EE-A939-8886279AB23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Az internetes gyógyszervásárlásnak több a kockázata, mint az előnye (3)</c:v>
                </c:pt>
              </c:strCache>
            </c:strRef>
          </c:tx>
          <c:spPr>
            <a:solidFill>
              <a:srgbClr val="FFA7A7"/>
            </a:solidFill>
            <a:ln w="28303">
              <a:noFill/>
            </a:ln>
          </c:spPr>
          <c:invertIfNegative val="0"/>
          <c:dLbls>
            <c:dLbl>
              <c:idx val="0"/>
              <c:layout>
                <c:manualLayout>
                  <c:x val="1.1097344652468081E-3"/>
                  <c:y val="3.7144813420062156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0C-45EE-A939-8886279AB23E}"/>
                </c:ext>
              </c:extLst>
            </c:dLbl>
            <c:dLbl>
              <c:idx val="2"/>
              <c:layout>
                <c:manualLayout>
                  <c:x val="6.0629807019190883E-4"/>
                  <c:y val="-7.027011804076538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0C-45EE-A939-8886279AB23E}"/>
                </c:ext>
              </c:extLst>
            </c:dLbl>
            <c:dLbl>
              <c:idx val="3"/>
              <c:layout>
                <c:manualLayout>
                  <c:x val="8.580246804587592E-4"/>
                  <c:y val="-6.22059984940434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0C-45EE-A939-8886279AB23E}"/>
                </c:ext>
              </c:extLst>
            </c:dLbl>
            <c:dLbl>
              <c:idx val="4"/>
              <c:layout>
                <c:manualLayout>
                  <c:x val="4.1173487022416858E-4"/>
                  <c:y val="8.957861640985272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0C-45EE-A939-8886279AB23E}"/>
                </c:ext>
              </c:extLst>
            </c:dLbl>
            <c:dLbl>
              <c:idx val="5"/>
              <c:layout>
                <c:manualLayout>
                  <c:x val="-1.7602398460683036E-3"/>
                  <c:y val="-6.510702358808708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0C-45EE-A939-8886279AB23E}"/>
                </c:ext>
              </c:extLst>
            </c:dLbl>
            <c:dLbl>
              <c:idx val="7"/>
              <c:layout>
                <c:manualLayout>
                  <c:x val="3.0019810508664247E-3"/>
                  <c:y val="-3.74151572011514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0C-45EE-A939-8886279AB23E}"/>
                </c:ext>
              </c:extLst>
            </c:dLbl>
            <c:numFmt formatCode="0&quot;%&quot;" sourceLinked="0"/>
            <c:spPr>
              <a:noFill/>
              <a:ln w="28303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(Sheet1!$B$1;Sheet1!$C$1;Sheet1!$D$1:$H$1;Sheet1!$I$1;Sheet1!$J$1:$J$1)</c:f>
              <c:strCache>
                <c:ptCount val="8"/>
                <c:pt idx="0">
                  <c:v>TELJES MINTA</c:v>
                </c:pt>
                <c:pt idx="2">
                  <c:v>aki rendszeres netes vásárló általánosságban</c:v>
                </c:pt>
                <c:pt idx="3">
                  <c:v>aki semmit nem vásárol neten</c:v>
                </c:pt>
                <c:pt idx="5">
                  <c:v>aki vásárolt gyógyszert online patikából</c:v>
                </c:pt>
                <c:pt idx="6">
                  <c:v>aki vásárolt gyógyszert egyéb webáruházból</c:v>
                </c:pt>
                <c:pt idx="7">
                  <c:v>aki vásárolt gyógyszert jófogásról, fb-ról, stb.</c:v>
                </c:pt>
              </c:strCache>
            </c:strRef>
          </c:cat>
          <c:val>
            <c:numRef>
              <c:f>(Sheet1!$B$3;Sheet1!$C$3;Sheet1!$D$3:$H$3;Sheet1!$I$3;Sheet1!$J$3:$J$3)</c:f>
              <c:numCache>
                <c:formatCode>General</c:formatCode>
                <c:ptCount val="9"/>
                <c:pt idx="0">
                  <c:v>35.1</c:v>
                </c:pt>
                <c:pt idx="2">
                  <c:v>32.800000000000004</c:v>
                </c:pt>
                <c:pt idx="3">
                  <c:v>31.5</c:v>
                </c:pt>
                <c:pt idx="5">
                  <c:v>21.1</c:v>
                </c:pt>
                <c:pt idx="6">
                  <c:v>29.3</c:v>
                </c:pt>
                <c:pt idx="7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E0C-45EE-A939-8886279AB23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Az internetes gyógyszervásárlásnak több az előnye, mint a kockázata (2)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(Sheet1!$B$1;Sheet1!$C$1;Sheet1!$D$1:$H$1;Sheet1!$I$1;Sheet1!$J$1:$J$1)</c:f>
              <c:strCache>
                <c:ptCount val="8"/>
                <c:pt idx="0">
                  <c:v>TELJES MINTA</c:v>
                </c:pt>
                <c:pt idx="2">
                  <c:v>aki rendszeres netes vásárló általánosságban</c:v>
                </c:pt>
                <c:pt idx="3">
                  <c:v>aki semmit nem vásárol neten</c:v>
                </c:pt>
                <c:pt idx="5">
                  <c:v>aki vásárolt gyógyszert online patikából</c:v>
                </c:pt>
                <c:pt idx="6">
                  <c:v>aki vásárolt gyógyszert egyéb webáruházból</c:v>
                </c:pt>
                <c:pt idx="7">
                  <c:v>aki vásárolt gyógyszert jófogásról, fb-ról, stb.</c:v>
                </c:pt>
              </c:strCache>
            </c:strRef>
          </c:cat>
          <c:val>
            <c:numRef>
              <c:f>(Sheet1!$B$4;Sheet1!$C$4;Sheet1!$D$4:$H$4;Sheet1!$I$4;Sheet1!$J$4:$J$4)</c:f>
              <c:numCache>
                <c:formatCode>General</c:formatCode>
                <c:ptCount val="9"/>
                <c:pt idx="0">
                  <c:v>15.7</c:v>
                </c:pt>
                <c:pt idx="2">
                  <c:v>26</c:v>
                </c:pt>
                <c:pt idx="3">
                  <c:v>5</c:v>
                </c:pt>
                <c:pt idx="5">
                  <c:v>42.7</c:v>
                </c:pt>
                <c:pt idx="6">
                  <c:v>36.5</c:v>
                </c:pt>
                <c:pt idx="7">
                  <c:v>28.4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0C-45EE-A939-8886279AB23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Internetről gyógyszert vásárolni biztonságos, nincsenek, vagy alig vannak kockázatai (1)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#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(Sheet1!$B$1;Sheet1!$C$1;Sheet1!$D$1:$H$1;Sheet1!$I$1;Sheet1!$J$1:$J$1)</c:f>
              <c:strCache>
                <c:ptCount val="8"/>
                <c:pt idx="0">
                  <c:v>TELJES MINTA</c:v>
                </c:pt>
                <c:pt idx="2">
                  <c:v>aki rendszeres netes vásárló általánosságban</c:v>
                </c:pt>
                <c:pt idx="3">
                  <c:v>aki semmit nem vásárol neten</c:v>
                </c:pt>
                <c:pt idx="5">
                  <c:v>aki vásárolt gyógyszert online patikából</c:v>
                </c:pt>
                <c:pt idx="6">
                  <c:v>aki vásárolt gyógyszert egyéb webáruházból</c:v>
                </c:pt>
                <c:pt idx="7">
                  <c:v>aki vásárolt gyógyszert jófogásról, fb-ról, stb.</c:v>
                </c:pt>
              </c:strCache>
            </c:strRef>
          </c:cat>
          <c:val>
            <c:numRef>
              <c:f>(Sheet1!$B$5;Sheet1!$C$5;Sheet1!$D$5:$H$5;Sheet1!$I$5;Sheet1!$J$5:$J$5)</c:f>
              <c:numCache>
                <c:formatCode>General</c:formatCode>
                <c:ptCount val="9"/>
                <c:pt idx="0">
                  <c:v>9.4</c:v>
                </c:pt>
                <c:pt idx="2">
                  <c:v>17.100000000000001</c:v>
                </c:pt>
                <c:pt idx="3">
                  <c:v>3.9</c:v>
                </c:pt>
                <c:pt idx="5">
                  <c:v>25.6</c:v>
                </c:pt>
                <c:pt idx="6">
                  <c:v>17.600000000000001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E0C-45EE-A939-8886279AB2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220845184"/>
        <c:axId val="220846720"/>
      </c:barChart>
      <c:catAx>
        <c:axId val="220845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0614">
            <a:noFill/>
          </a:ln>
        </c:spPr>
        <c:txPr>
          <a:bodyPr rot="-1560000" vert="horz"/>
          <a:lstStyle/>
          <a:p>
            <a:pPr>
              <a:defRPr sz="700"/>
            </a:pPr>
            <a:endParaRPr lang="hu-HU"/>
          </a:p>
        </c:txPr>
        <c:crossAx val="22084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084672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220845184"/>
        <c:crosses val="autoZero"/>
        <c:crossBetween val="between"/>
        <c:majorUnit val="0.2"/>
      </c:valAx>
      <c:spPr>
        <a:noFill/>
        <a:ln w="28303">
          <a:noFill/>
        </a:ln>
      </c:spPr>
    </c:plotArea>
    <c:legend>
      <c:legendPos val="l"/>
      <c:layout>
        <c:manualLayout>
          <c:xMode val="edge"/>
          <c:yMode val="edge"/>
          <c:x val="1.3463417681617859E-2"/>
          <c:y val="0.10183249288995501"/>
          <c:w val="0.21923396252182525"/>
          <c:h val="0.72779112524217504"/>
        </c:manualLayout>
      </c:layout>
      <c:overlay val="0"/>
      <c:spPr>
        <a:noFill/>
        <a:ln w="28303">
          <a:noFill/>
        </a:ln>
      </c:spPr>
      <c:txPr>
        <a:bodyPr/>
        <a:lstStyle/>
        <a:p>
          <a:pPr>
            <a:defRPr sz="900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36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noFill/>
            <a:ln w="20841">
              <a:solidFill>
                <a:schemeClr val="accent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1905-4096-802A-19DE44D0861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905-4096-802A-19DE44D08618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1905-4096-802A-19DE44D08618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905-4096-802A-19DE44D08618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1905-4096-802A-19DE44D08618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Sheet1!$A$1:$A$25</c:f>
              <c:strCache>
                <c:ptCount val="25"/>
                <c:pt idx="0">
                  <c:v>VESZÉLYES, ISMERETLEN, KÉTES</c:v>
                </c:pt>
                <c:pt idx="1">
                  <c:v>Veszélyes hatóanyag / összetevők</c:v>
                </c:pt>
                <c:pt idx="2">
                  <c:v>Nem ellenőrzött minőség / nem bevizsgált</c:v>
                </c:pt>
                <c:pt idx="3">
                  <c:v>Nem tudni az összetevőket / ismeretlen összetétel</c:v>
                </c:pt>
                <c:pt idx="4">
                  <c:v>Nem megfelelő / kétes összetevők</c:v>
                </c:pt>
                <c:pt idx="5">
                  <c:v>Mellékhatások / ismeretlen/súlyosabb mellékhatások</c:v>
                </c:pt>
                <c:pt idx="6">
                  <c:v>Eredete ismeretlen / bizonytalan gyártó</c:v>
                </c:pt>
                <c:pt idx="7">
                  <c:v>Nem megbízható/ellenőrizhető a weboldal</c:v>
                </c:pt>
                <c:pt idx="9">
                  <c:v>MÁS, MINT AMIT RENDELTEM</c:v>
                </c:pt>
                <c:pt idx="10">
                  <c:v>Nem azt küldik, amit rendeltem / nem a megfelelő gyógyszert</c:v>
                </c:pt>
                <c:pt idx="11">
                  <c:v>Hatásossága nem megfelelő / nincs benne a megfelelő hatóanyag</c:v>
                </c:pt>
                <c:pt idx="12">
                  <c:v>Nem ugyanaz a hatóanyag van benne</c:v>
                </c:pt>
                <c:pt idx="13">
                  <c:v>Gyengébb minőség / nem minőségi</c:v>
                </c:pt>
                <c:pt idx="14">
                  <c:v>Lejárt szavatosságú / átdátumozott terméket kapok</c:v>
                </c:pt>
                <c:pt idx="16">
                  <c:v>HAMIS</c:v>
                </c:pt>
                <c:pt idx="17">
                  <c:v>Hamis terméket küldenek / hamisítvány</c:v>
                </c:pt>
                <c:pt idx="18">
                  <c:v> </c:v>
                </c:pt>
                <c:pt idx="19">
                  <c:v>NINCS SZAKÉRTŐ TÁJÉKOZTATÁS</c:v>
                </c:pt>
                <c:pt idx="20">
                  <c:v>Bárkinek bármilyen gyógyszert eladhatnak / nincs szűrés</c:v>
                </c:pt>
                <c:pt idx="21">
                  <c:v>Hiányzik a személyesen tanácsadás / a gyógyszerész szakértelme</c:v>
                </c:pt>
                <c:pt idx="22">
                  <c:v>Hiányzó tájékoztatás / nincs mellékelt tájékoztató</c:v>
                </c:pt>
                <c:pt idx="23">
                  <c:v> </c:v>
                </c:pt>
                <c:pt idx="24">
                  <c:v>Nem tudja / nem válaszol</c:v>
                </c:pt>
              </c:strCache>
            </c:str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35.4</c:v>
                </c:pt>
                <c:pt idx="1">
                  <c:v>8.5</c:v>
                </c:pt>
                <c:pt idx="2">
                  <c:v>4.9000000000000004</c:v>
                </c:pt>
                <c:pt idx="3">
                  <c:v>4.2</c:v>
                </c:pt>
                <c:pt idx="4">
                  <c:v>3</c:v>
                </c:pt>
                <c:pt idx="5">
                  <c:v>2.1</c:v>
                </c:pt>
                <c:pt idx="6">
                  <c:v>8.2000000000000011</c:v>
                </c:pt>
                <c:pt idx="7">
                  <c:v>6.2</c:v>
                </c:pt>
                <c:pt idx="9">
                  <c:v>29.5</c:v>
                </c:pt>
                <c:pt idx="10">
                  <c:v>16.2</c:v>
                </c:pt>
                <c:pt idx="11">
                  <c:v>4</c:v>
                </c:pt>
                <c:pt idx="12">
                  <c:v>3.7</c:v>
                </c:pt>
                <c:pt idx="13">
                  <c:v>2.2000000000000002</c:v>
                </c:pt>
                <c:pt idx="14">
                  <c:v>4.8</c:v>
                </c:pt>
                <c:pt idx="16">
                  <c:v>19.8</c:v>
                </c:pt>
                <c:pt idx="17">
                  <c:v>19.8</c:v>
                </c:pt>
                <c:pt idx="19">
                  <c:v>9.6</c:v>
                </c:pt>
                <c:pt idx="20">
                  <c:v>3.7</c:v>
                </c:pt>
                <c:pt idx="21">
                  <c:v>3.6</c:v>
                </c:pt>
                <c:pt idx="22">
                  <c:v>1.9000000000000001</c:v>
                </c:pt>
                <c:pt idx="24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05-4096-802A-19DE44D086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086848"/>
        <c:axId val="221088384"/>
      </c:barChart>
      <c:catAx>
        <c:axId val="22108684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221088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08838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1086848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528004575024847"/>
          <c:y val="0"/>
          <c:w val="0.48819998013193477"/>
          <c:h val="0.94625798591577537"/>
        </c:manualLayout>
      </c:layout>
      <c:barChart>
        <c:barDir val="bar"/>
        <c:grouping val="clustered"/>
        <c:varyColors val="0"/>
        <c:ser>
          <c:idx val="7"/>
          <c:order val="0"/>
          <c:spPr>
            <a:noFill/>
            <a:ln w="20841">
              <a:solidFill>
                <a:schemeClr val="accent5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63F-4F30-874C-8E5D34A928D4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63F-4F30-874C-8E5D34A928D4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63F-4F30-874C-8E5D34A928D4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/>
              </a:solidFill>
              <a:ln w="20841">
                <a:solidFill>
                  <a:schemeClr val="accent5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63F-4F30-874C-8E5D34A928D4}"/>
              </c:ext>
            </c:extLst>
          </c:dPt>
          <c:dPt>
            <c:idx val="24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 w="20841"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63F-4F30-874C-8E5D34A928D4}"/>
              </c:ext>
            </c:extLst>
          </c:dPt>
          <c:dLbls>
            <c:numFmt formatCode="0&quot;%&quot;" sourceLinked="0"/>
            <c:spPr>
              <a:noFill/>
              <a:ln w="20841">
                <a:noFill/>
              </a:ln>
            </c:spPr>
            <c:txPr>
              <a:bodyPr/>
              <a:lstStyle/>
              <a:p>
                <a:pPr>
                  <a:defRPr sz="900" b="1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Sheet1!$A$1:$A$25</c:f>
              <c:strCache>
                <c:ptCount val="25"/>
                <c:pt idx="0">
                  <c:v>VESZÉLYES, ISMERETLEN, KÉTES</c:v>
                </c:pt>
                <c:pt idx="1">
                  <c:v>Veszélyes hatóanyag / összetevők</c:v>
                </c:pt>
                <c:pt idx="2">
                  <c:v>Nem ellenőrzött minőség / nem bevizsgált</c:v>
                </c:pt>
                <c:pt idx="3">
                  <c:v>Nem tudni az összetevőket / ismeretlen összetétel</c:v>
                </c:pt>
                <c:pt idx="4">
                  <c:v>Nem megfelelő / kétes összetevők</c:v>
                </c:pt>
                <c:pt idx="5">
                  <c:v>Mellékhatások / ismeretlen/súlyosabb mellékhatások</c:v>
                </c:pt>
                <c:pt idx="6">
                  <c:v>Eredete ismeretlen / bizonytalan gyártó</c:v>
                </c:pt>
                <c:pt idx="7">
                  <c:v>Nem megbízható/ellenőrizhető a weboldal</c:v>
                </c:pt>
                <c:pt idx="9">
                  <c:v>MÁS, MINT AMIT RENDELTEM</c:v>
                </c:pt>
                <c:pt idx="10">
                  <c:v>Nem azt küldik, amit rendeltem / nem a megfelelő gyógyszert</c:v>
                </c:pt>
                <c:pt idx="11">
                  <c:v>Hatásossága nem megfelelő / nincs benne a megfelelő hatóanyag</c:v>
                </c:pt>
                <c:pt idx="12">
                  <c:v>Nem ugyanaz a hatóanyag van benne</c:v>
                </c:pt>
                <c:pt idx="13">
                  <c:v>Gyengébb minőség / nem minőségi</c:v>
                </c:pt>
                <c:pt idx="14">
                  <c:v>Lejárt szavatosságú / átdátumozott terméket kapok</c:v>
                </c:pt>
                <c:pt idx="16">
                  <c:v>HAMIS</c:v>
                </c:pt>
                <c:pt idx="17">
                  <c:v>Hamis terméket küldenek / hamisítvány</c:v>
                </c:pt>
                <c:pt idx="18">
                  <c:v> </c:v>
                </c:pt>
                <c:pt idx="19">
                  <c:v>NINCS SZAKÉRTŐ TÁJÉKOZTATÁS</c:v>
                </c:pt>
                <c:pt idx="20">
                  <c:v>Bárkinek bármilyen gyógyszert eladhatnak / nincs szűrés</c:v>
                </c:pt>
                <c:pt idx="21">
                  <c:v>Hiányzik a személyesen tanácsadás / a gyógyszerész szakértelme</c:v>
                </c:pt>
                <c:pt idx="22">
                  <c:v>Hiányzó tájékoztatás / nincs mellékelt tájékoztató</c:v>
                </c:pt>
                <c:pt idx="23">
                  <c:v> </c:v>
                </c:pt>
                <c:pt idx="24">
                  <c:v>Nem tudja / nem válaszol</c:v>
                </c:pt>
              </c:strCache>
            </c:strRef>
          </c:cat>
          <c:val>
            <c:numRef>
              <c:f>Sheet1!$B$1:$B$25</c:f>
              <c:numCache>
                <c:formatCode>General</c:formatCode>
                <c:ptCount val="25"/>
                <c:pt idx="0">
                  <c:v>35.4</c:v>
                </c:pt>
                <c:pt idx="1">
                  <c:v>8.5</c:v>
                </c:pt>
                <c:pt idx="2">
                  <c:v>4.9000000000000004</c:v>
                </c:pt>
                <c:pt idx="3">
                  <c:v>4.2</c:v>
                </c:pt>
                <c:pt idx="4">
                  <c:v>3</c:v>
                </c:pt>
                <c:pt idx="5">
                  <c:v>2.1</c:v>
                </c:pt>
                <c:pt idx="6">
                  <c:v>8.2000000000000011</c:v>
                </c:pt>
                <c:pt idx="7">
                  <c:v>6.2</c:v>
                </c:pt>
                <c:pt idx="9">
                  <c:v>29.5</c:v>
                </c:pt>
                <c:pt idx="10">
                  <c:v>16.2</c:v>
                </c:pt>
                <c:pt idx="11">
                  <c:v>4</c:v>
                </c:pt>
                <c:pt idx="12">
                  <c:v>3.7</c:v>
                </c:pt>
                <c:pt idx="13">
                  <c:v>2.2000000000000002</c:v>
                </c:pt>
                <c:pt idx="14">
                  <c:v>4.8</c:v>
                </c:pt>
                <c:pt idx="16">
                  <c:v>19.8</c:v>
                </c:pt>
                <c:pt idx="17">
                  <c:v>19.8</c:v>
                </c:pt>
                <c:pt idx="19">
                  <c:v>9.6</c:v>
                </c:pt>
                <c:pt idx="20">
                  <c:v>3.7</c:v>
                </c:pt>
                <c:pt idx="21">
                  <c:v>3.6</c:v>
                </c:pt>
                <c:pt idx="22">
                  <c:v>1.9000000000000001</c:v>
                </c:pt>
                <c:pt idx="24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63F-4F30-874C-8E5D34A92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176576"/>
        <c:axId val="221178112"/>
      </c:barChart>
      <c:catAx>
        <c:axId val="22117657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900"/>
            </a:pPr>
            <a:endParaRPr lang="hu-HU"/>
          </a:p>
        </c:txPr>
        <c:crossAx val="221178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117811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1176576"/>
        <c:crosses val="autoZero"/>
        <c:crossBetween val="between"/>
        <c:majorUnit val="5.0000000000000539E-3"/>
        <c:minorUnit val="2.0000000000000052E-3"/>
      </c:valAx>
      <c:spPr>
        <a:noFill/>
        <a:ln w="2084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77700662351875"/>
          <c:y val="0.22308148326430224"/>
          <c:w val="0.57722299337648164"/>
          <c:h val="0.72406442748061484"/>
        </c:manualLayout>
      </c:layout>
      <c:barChart>
        <c:barDir val="bar"/>
        <c:grouping val="stack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5-teljes mértékben egyetértek</c:v>
                </c:pt>
              </c:strCache>
            </c:strRef>
          </c:tx>
          <c:spPr>
            <a:solidFill>
              <a:srgbClr val="FF5B5B"/>
            </a:solidFill>
            <a:ln w="23665">
              <a:noFill/>
            </a:ln>
          </c:spPr>
          <c:invertIfNegative val="0"/>
          <c:dLbls>
            <c:numFmt formatCode="#&quot;%&quot;" sourceLinked="0"/>
            <c:spPr>
              <a:noFill/>
              <a:ln w="23665"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52.1</c:v>
                </c:pt>
                <c:pt idx="1">
                  <c:v>49.4</c:v>
                </c:pt>
                <c:pt idx="2">
                  <c:v>48.4</c:v>
                </c:pt>
                <c:pt idx="3">
                  <c:v>44.2</c:v>
                </c:pt>
                <c:pt idx="4">
                  <c:v>42.5</c:v>
                </c:pt>
                <c:pt idx="5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7-4B31-881D-80562A03BA5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FA7A7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15.7</c:v>
                </c:pt>
                <c:pt idx="1">
                  <c:v>17.7</c:v>
                </c:pt>
                <c:pt idx="2">
                  <c:v>16</c:v>
                </c:pt>
                <c:pt idx="3">
                  <c:v>17.8</c:v>
                </c:pt>
                <c:pt idx="4">
                  <c:v>16.399999999999999</c:v>
                </c:pt>
                <c:pt idx="5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7-4B31-881D-80562A03BA5A}"/>
            </c:ext>
          </c:extLst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488679298384329E-3"/>
                  <c:y val="4.9319830221417088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27-4B31-881D-80562A03BA5A}"/>
                </c:ext>
              </c:extLst>
            </c:dLbl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15.5</c:v>
                </c:pt>
                <c:pt idx="1">
                  <c:v>15.8</c:v>
                </c:pt>
                <c:pt idx="2">
                  <c:v>15.9</c:v>
                </c:pt>
                <c:pt idx="3">
                  <c:v>16.8</c:v>
                </c:pt>
                <c:pt idx="4">
                  <c:v>18.3</c:v>
                </c:pt>
                <c:pt idx="5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27-4B31-881D-80562A03BA5A}"/>
            </c:ext>
          </c:extLst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5.0999999999999996</c:v>
                </c:pt>
                <c:pt idx="2">
                  <c:v>4.9000000000000004</c:v>
                </c:pt>
                <c:pt idx="3">
                  <c:v>6.2</c:v>
                </c:pt>
                <c:pt idx="4">
                  <c:v>5.3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27-4B31-881D-80562A03BA5A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1-egyáltalán nem értek egyet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4.8</c:v>
                </c:pt>
                <c:pt idx="1">
                  <c:v>4.4000000000000004</c:v>
                </c:pt>
                <c:pt idx="2">
                  <c:v>3.1</c:v>
                </c:pt>
                <c:pt idx="3">
                  <c:v>6.1</c:v>
                </c:pt>
                <c:pt idx="4">
                  <c:v>7.4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27-4B31-881D-80562A03BA5A}"/>
            </c:ext>
          </c:extLst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nem tudom megítélni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numFmt formatCode="0&quot;%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Internetes vásárlás esetén fennáll a veszélye annak, hogy 
hamis gyógyszert kapok</c:v>
                </c:pt>
                <c:pt idx="1">
                  <c:v>Internetes vásárlás esetén fennáll a veszélye annak, hogy nem a megfelelő készítményt választom a betegség kezelésére, és gyógyulás helyett rontok az állapotomon</c:v>
                </c:pt>
                <c:pt idx="2">
                  <c:v>Nehéz megállapítani, hogy egy gyógyszert árusító webáruháznak 
van-e erre engedélye, legálisan árusít-e gyógyszert</c:v>
                </c:pt>
                <c:pt idx="3">
                  <c:v>Internetes vásárlás esetén nem kapok megfelelő 
szakmai tájékoztatást a készítmények használatáról</c:v>
                </c:pt>
                <c:pt idx="4">
                  <c:v>Internetes vásárlás esetén nem megbízható, nem ellenőrzött forrásból kapom a készítményt</c:v>
                </c:pt>
                <c:pt idx="5">
                  <c:v>Olyan webáruházak is árusítanak gyógyszert az interneten, 
amelyeknek nincsen erre engedélyük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7.4</c:v>
                </c:pt>
                <c:pt idx="1">
                  <c:v>7.5</c:v>
                </c:pt>
                <c:pt idx="2">
                  <c:v>11.6</c:v>
                </c:pt>
                <c:pt idx="3">
                  <c:v>8.9</c:v>
                </c:pt>
                <c:pt idx="4">
                  <c:v>10.200000000000001</c:v>
                </c:pt>
                <c:pt idx="5">
                  <c:v>25.2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27-4B31-881D-80562A03B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24700288"/>
        <c:axId val="224701824"/>
      </c:barChart>
      <c:catAx>
        <c:axId val="2247002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2958">
            <a:noFill/>
            <a:prstDash val="solid"/>
          </a:ln>
        </c:spPr>
        <c:txPr>
          <a:bodyPr rot="0" vert="horz"/>
          <a:lstStyle/>
          <a:p>
            <a:pPr>
              <a:defRPr/>
            </a:pPr>
            <a:endParaRPr lang="hu-HU"/>
          </a:p>
        </c:txPr>
        <c:crossAx val="224701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70182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one"/>
        <c:crossAx val="224700288"/>
        <c:crosses val="autoZero"/>
        <c:crossBetween val="between"/>
        <c:majorUnit val="0.5"/>
        <c:minorUnit val="0.1"/>
      </c:valAx>
      <c:spPr>
        <a:noFill/>
        <a:ln w="23665">
          <a:noFill/>
        </a:ln>
      </c:spPr>
    </c:plotArea>
    <c:legend>
      <c:legendPos val="t"/>
      <c:layout>
        <c:manualLayout>
          <c:xMode val="edge"/>
          <c:yMode val="edge"/>
          <c:x val="0.41759737234769617"/>
          <c:y val="0.15095369755699226"/>
          <c:w val="0.58240262765230355"/>
          <c:h val="5.2849650470363212E-2"/>
        </c:manualLayout>
      </c:layout>
      <c:overlay val="0"/>
      <c:txPr>
        <a:bodyPr/>
        <a:lstStyle/>
        <a:p>
          <a:pPr>
            <a:defRPr sz="700" b="1"/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 b="0" i="0" u="none" strike="noStrike" baseline="0">
          <a:solidFill>
            <a:schemeClr val="tx1"/>
          </a:solidFill>
          <a:latin typeface="+mj-lt"/>
          <a:ea typeface="Trebuchet MS"/>
          <a:cs typeface="Trebuchet MS"/>
        </a:defRPr>
      </a:pPr>
      <a:endParaRPr lang="hu-H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7662-4373-44AC-901B-585AA566F4FF}" type="datetimeFigureOut">
              <a:rPr lang="hu-HU" smtClean="0"/>
              <a:pPr/>
              <a:t>2019.06.27.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C1F7F-932E-4629-8D3E-11AF39549675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>
            <a:lvl1pPr>
              <a:defRPr sz="1000">
                <a:latin typeface="+mj-lt"/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9" descr="logo-o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2" y="4916659"/>
            <a:ext cx="778986" cy="17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KÃ©ptalÃ¡lat a kÃ¶vetkezÅre: âhamisÃ­tÃ¡s elleni nemzeti testÃ¼let logoâ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6817" y="112541"/>
            <a:ext cx="655743" cy="555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425D-5B29-4631-94D0-019545B3A8CC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2019.06.27.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87E5-2C4E-445F-895B-3E099F6A4A26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677736" y="1208627"/>
            <a:ext cx="698919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Gyógyszerhamisítással, illegális gyógyszer-kereskedelemmel kapcsolatos ismeretek, attitűdök 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2000" dirty="0" smtClean="0">
                <a:solidFill>
                  <a:schemeClr val="accent5"/>
                </a:solidFill>
              </a:rPr>
              <a:t>Felmérés a lakosság körében</a:t>
            </a:r>
          </a:p>
          <a:p>
            <a:pPr lvl="0"/>
            <a:endParaRPr lang="hu-HU" sz="2000" dirty="0" smtClean="0">
              <a:solidFill>
                <a:schemeClr val="accent5"/>
              </a:solidFill>
            </a:endParaRPr>
          </a:p>
          <a:p>
            <a:pPr lvl="0"/>
            <a:r>
              <a:rPr lang="hu-HU" sz="1600" i="1" dirty="0" smtClean="0">
                <a:solidFill>
                  <a:schemeClr val="accent5"/>
                </a:solidFill>
              </a:rPr>
              <a:t>Készült a Hamisítás Elleni Nemzeti Testület megbízásából</a:t>
            </a:r>
          </a:p>
        </p:txBody>
      </p:sp>
      <p:pic>
        <p:nvPicPr>
          <p:cNvPr id="4" name="Picture 2" descr="KÃ©ptalÃ¡lat a kÃ¶vetkezÅre: âhamisÃ­tÃ¡s elleni nemzeti testÃ¼let logoâ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2327" y="4047172"/>
            <a:ext cx="1013793" cy="859082"/>
          </a:xfrm>
          <a:prstGeom prst="rect">
            <a:avLst/>
          </a:prstGeom>
          <a:noFill/>
        </p:spPr>
      </p:pic>
      <p:pic>
        <p:nvPicPr>
          <p:cNvPr id="5" name="Picture 9" descr="logo-o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4540" y="4664804"/>
            <a:ext cx="1085275" cy="24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08" y="942016"/>
            <a:ext cx="7912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(Q2a) Mit gondol Ön az internetes gyógyszervásárlásról? Kérem, jelölje az Önhöz legközelebb álló véleményt. 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8845468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4346517" y="1732511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8" name="Téglalap 17"/>
          <p:cNvSpPr/>
          <p:nvPr/>
        </p:nvSpPr>
        <p:spPr>
          <a:xfrm>
            <a:off x="5889071" y="3187599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19" name="Téglalap 18"/>
          <p:cNvSpPr/>
          <p:nvPr/>
        </p:nvSpPr>
        <p:spPr>
          <a:xfrm>
            <a:off x="6914790" y="3147842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0" name="Téglalap 19"/>
          <p:cNvSpPr/>
          <p:nvPr/>
        </p:nvSpPr>
        <p:spPr>
          <a:xfrm>
            <a:off x="7423675" y="326711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1" name="Téglalap 20"/>
          <p:cNvSpPr/>
          <p:nvPr/>
        </p:nvSpPr>
        <p:spPr>
          <a:xfrm>
            <a:off x="8449394" y="2090306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H="1" flipV="1">
            <a:off x="6854024" y="2528515"/>
            <a:ext cx="1542553" cy="540688"/>
          </a:xfrm>
          <a:prstGeom prst="straightConnector1">
            <a:avLst/>
          </a:prstGeom>
          <a:ln w="12700">
            <a:solidFill>
              <a:srgbClr val="FF5B5B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internetes gyógyszervásárlás percepciója biztonságosság szempontjából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Az alacsonyabb végzettségűek és az idősebbek körében erősebb a bizalmatlanság.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53208" y="942016"/>
            <a:ext cx="7912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(Q2a) Mit gondol Ön az internetes gyógyszervásárlásról? Kérem, jelölje az Önhöz legközelebb álló véleményt. 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31228"/>
          <a:ext cx="8845468" cy="341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4990574" y="3179643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V="1">
            <a:off x="6209969" y="2892335"/>
            <a:ext cx="1447137" cy="461176"/>
          </a:xfrm>
          <a:prstGeom prst="straightConnector1">
            <a:avLst/>
          </a:prstGeom>
          <a:ln w="12700">
            <a:solidFill>
              <a:srgbClr val="FF5B5B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églalap 23"/>
          <p:cNvSpPr/>
          <p:nvPr/>
        </p:nvSpPr>
        <p:spPr>
          <a:xfrm>
            <a:off x="4322665" y="1764311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5" name="Téglalap 24"/>
          <p:cNvSpPr/>
          <p:nvPr/>
        </p:nvSpPr>
        <p:spPr>
          <a:xfrm>
            <a:off x="4322665" y="2249342"/>
            <a:ext cx="2760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8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internetes gyógyszervásárlás percepciója biztonságosság szempontjából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Az általánosságban az online vásárlásban rutinnal nem rendelkezők körében erősebb a bizalmatlanság. </a:t>
            </a: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Az internetes gyógyszervásárlást kipróbálók a folyamat előnyeit emelik ki – kiváltképp a legális online patikák esetében.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internetes gyógyszervásárlás kockázatai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Jellemző asszociáció az összetétellel kapcsolatos bizonytalanság és a rendelttől eltérő vagy hamisított termék szállítása.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10803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72889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(Q2b) Ön szerint milyen kockázatai lehetnek az internetes gyógyszervásárlásnak? Kérem, soroljon fel mindent, amit Ön kockázatosnak érez ezzel kapcsolatban. NYITOTT KÉRDÉS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4432" y="1144989"/>
          <a:ext cx="7449140" cy="377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zövegdoboz 18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internetes gyógyszervásárlás kockázatai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Az internetes gyógyszervásárláshoz inkább előnyöket társítók is megfogalmazzák ezeket a kockázatokat – kisebb arányban. 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10803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72889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(Q2b) Ön szerint milyen kockázatai lehetnek az internetes gyógyszervásárlásnak? Kérem, soroljon fel mindent, amit Ön kockázatosnak érez ezzel kapcsolatban. NYITOTT KÉRDÉS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4432" y="1144989"/>
          <a:ext cx="7449140" cy="3776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Egyenes összekötő nyíllal 8"/>
          <p:cNvCxnSpPr/>
          <p:nvPr/>
        </p:nvCxnSpPr>
        <p:spPr>
          <a:xfrm>
            <a:off x="5510256" y="1232452"/>
            <a:ext cx="381663" cy="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5877838" y="1116013"/>
            <a:ext cx="2734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7175" algn="l"/>
                <a:tab pos="1701800" algn="ctr"/>
              </a:tabLst>
            </a:pPr>
            <a:r>
              <a:rPr lang="hu-HU" sz="700" u="sng" dirty="0" smtClean="0">
                <a:solidFill>
                  <a:schemeClr val="bg1">
                    <a:lumMod val="50000"/>
                  </a:schemeClr>
                </a:solidFill>
              </a:rPr>
              <a:t>VESZÉLYES, ISMERETLEN, KÉTES: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biztonságos  az internetes gyógyszervásárlás: 28%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kockázatos az internetes gyógyszervásárlás: 38%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5299213" y="2565952"/>
            <a:ext cx="381663" cy="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5666795" y="2449513"/>
            <a:ext cx="2734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7175" algn="l"/>
                <a:tab pos="1701800" algn="ctr"/>
              </a:tabLst>
            </a:pPr>
            <a:r>
              <a:rPr lang="hu-HU" sz="700" u="sng" dirty="0" smtClean="0">
                <a:solidFill>
                  <a:schemeClr val="bg1">
                    <a:lumMod val="50000"/>
                  </a:schemeClr>
                </a:solidFill>
              </a:rPr>
              <a:t>MÁS, MINT AMIT RENDELTEM: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biztonságos  az internetes gyógyszervásárlás: 24%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kockázatos az internetes gyógyszervásárlás: 31% </a:t>
            </a:r>
          </a:p>
        </p:txBody>
      </p:sp>
      <p:cxnSp>
        <p:nvCxnSpPr>
          <p:cNvPr id="15" name="Egyenes összekötő nyíllal 14"/>
          <p:cNvCxnSpPr/>
          <p:nvPr/>
        </p:nvCxnSpPr>
        <p:spPr>
          <a:xfrm>
            <a:off x="4930913" y="3607352"/>
            <a:ext cx="381663" cy="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5298495" y="3490913"/>
            <a:ext cx="2734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7175" algn="l"/>
                <a:tab pos="1701800" algn="ctr"/>
              </a:tabLst>
            </a:pPr>
            <a:r>
              <a:rPr lang="hu-HU" sz="700" u="sng" dirty="0" smtClean="0">
                <a:solidFill>
                  <a:schemeClr val="bg1">
                    <a:lumMod val="50000"/>
                  </a:schemeClr>
                </a:solidFill>
              </a:rPr>
              <a:t>HAMIS: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biztonságos  az internetes gyógyszervásárlás: 12%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kockázatos az internetes gyógyszervásárlás: 23%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4556263" y="4045502"/>
            <a:ext cx="381663" cy="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4923845" y="3929063"/>
            <a:ext cx="27342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7175" algn="l"/>
                <a:tab pos="1701800" algn="ctr"/>
              </a:tabLst>
            </a:pPr>
            <a:r>
              <a:rPr lang="hu-HU" sz="700" u="sng" dirty="0" smtClean="0">
                <a:solidFill>
                  <a:schemeClr val="bg1">
                    <a:lumMod val="50000"/>
                  </a:schemeClr>
                </a:solidFill>
              </a:rPr>
              <a:t>NINCS SZAKÉRTŐ TÁJÉKOZTATÁS: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biztonságos  az internetes gyógyszervásárlás: 7% </a:t>
            </a: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kockázatos az internetes gyógyszervásárlás: 11% </a:t>
            </a: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4962663" y="4782102"/>
            <a:ext cx="381663" cy="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5330245" y="4665663"/>
            <a:ext cx="2734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biztonságos  az internetes gyógyszervásárlás: 30%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527175" algn="l"/>
                <a:tab pos="1701800" algn="ctr"/>
              </a:tabLst>
            </a:pPr>
            <a:r>
              <a:rPr lang="hu-HU" sz="700" dirty="0" smtClean="0">
                <a:solidFill>
                  <a:schemeClr val="bg1">
                    <a:lumMod val="50000"/>
                  </a:schemeClr>
                </a:solidFill>
              </a:rPr>
              <a:t>Aki szerint inkább kockázatos az internetes gyógyszervásárlás: 18%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3622" y="914401"/>
          <a:ext cx="809442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internetes gyógyszervásárlás kockázatai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(állítások értékelése alapján)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10-ből 6 válaszadó számára nehézséget jelent a megbízható online kereskedők egyértelmű azonosítása.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548640" y="1836751"/>
            <a:ext cx="7704817" cy="445274"/>
          </a:xfrm>
          <a:prstGeom prst="rect">
            <a:avLst/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61159" y="942016"/>
            <a:ext cx="811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(Q3) Az internetes gyógyszervásárlásra gondolva, mennyire ért egyet a következő állításokkal?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11398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548640" y="4285752"/>
            <a:ext cx="7704817" cy="445274"/>
          </a:xfrm>
          <a:prstGeom prst="rect">
            <a:avLst/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Téglalap 18"/>
          <p:cNvSpPr/>
          <p:nvPr/>
        </p:nvSpPr>
        <p:spPr>
          <a:xfrm>
            <a:off x="302150" y="2814760"/>
            <a:ext cx="7951307" cy="445274"/>
          </a:xfrm>
          <a:prstGeom prst="rect">
            <a:avLst/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3622" y="914401"/>
          <a:ext cx="8094427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internetes gyógyszervásárlás kockázatai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(állítások értékelése alapján)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Az idősebbek, az alacsonyabb végzettségűek, valamint az internetes gyógyszervásárlással tapasztalatot még nem szerzők körében általánosan erősebb a kockázat-érzékelés.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61159" y="1037428"/>
            <a:ext cx="8119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(Q3) Az internetes gyógyszervásárlásra gondolva, mennyire ért egyet a következő állításokkal? 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(5-fokú skálán: 5=teljes mértékben egyetértek, 1=egyáltalán nem értek egyet)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211398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447852" y="3831392"/>
            <a:ext cx="165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60-69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érettségi nélküliek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525237" y="3401101"/>
            <a:ext cx="165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érettségi nélküliek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792518" y="2360402"/>
            <a:ext cx="165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5</a:t>
            </a:r>
            <a:r>
              <a:rPr lang="hu-HU" sz="600" dirty="0" smtClean="0">
                <a:solidFill>
                  <a:srgbClr val="FF5B5B"/>
                </a:solidFill>
              </a:rPr>
              <a:t>0-69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érettségi nélküliek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912096" y="1871088"/>
            <a:ext cx="165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60-69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alapfokú , középfokú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011763" y="4380948"/>
            <a:ext cx="165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739152" y="2833812"/>
            <a:ext cx="1751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60-69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18-29</a:t>
            </a:r>
            <a:r>
              <a:rPr lang="hu-HU" sz="600" dirty="0" smtClean="0">
                <a:solidFill>
                  <a:srgbClr val="FF5B5B"/>
                </a:solidFill>
              </a:rPr>
              <a:t>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5916" y="914401"/>
          <a:ext cx="7752508" cy="4055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224658"/>
            <a:ext cx="7592396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Magyarországon online legálisan árusítható kategóriák percepciója </a:t>
            </a:r>
          </a:p>
          <a:p>
            <a:pPr>
              <a:spcBef>
                <a:spcPct val="0"/>
              </a:spcBef>
              <a:defRPr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 kategóriák skálás értékelése alapján)</a:t>
            </a:r>
          </a:p>
          <a:p>
            <a:pPr>
              <a:spcBef>
                <a:spcPct val="0"/>
              </a:spcBef>
              <a:defRPr/>
            </a:pPr>
            <a:endParaRPr lang="hu-HU" sz="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többség különbséget tesz a vényköteles és az egyéb készítmények között – 10-ből 1 tartja lehetségesnek, hogy vényköteles készítmények is legálisan értékesíthetők online csatornán.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61159" y="1234116"/>
            <a:ext cx="811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(Q4) Ön szerint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Magyarországon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milyen gyógyszerek, készítmények árusíthatók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legálisan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az interneten?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7696871" y="2542669"/>
            <a:ext cx="137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u="sng" dirty="0" smtClean="0">
                <a:solidFill>
                  <a:srgbClr val="FF5B5B"/>
                </a:solidFill>
                <a:sym typeface="Wingdings"/>
              </a:rPr>
              <a:t>Inkább legális: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30-49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felsőfokú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online patikából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7696871" y="3226479"/>
            <a:ext cx="1375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u="sng" dirty="0" smtClean="0">
                <a:solidFill>
                  <a:srgbClr val="FF5B5B"/>
                </a:solidFill>
                <a:sym typeface="Wingdings"/>
              </a:rPr>
              <a:t>Inkább legális: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felsőfokú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online patikából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7696871" y="3838731"/>
            <a:ext cx="137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u="sng" dirty="0" smtClean="0">
                <a:solidFill>
                  <a:srgbClr val="FF5B5B"/>
                </a:solidFill>
                <a:sym typeface="Wingdings"/>
              </a:rPr>
              <a:t>Inkább legális:</a:t>
            </a:r>
            <a:endParaRPr lang="hu-HU" sz="600" b="1" dirty="0" smtClean="0">
              <a:solidFill>
                <a:srgbClr val="FF5B5B"/>
              </a:solidFill>
              <a:sym typeface="Wingdings"/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30-59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alapfokú , középfokú végzettségűek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256408"/>
            <a:ext cx="7942253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Magyarországon online gyógyszer-kereskedelemre engedéllyel rendelkező csatornák percepciója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 megadott válaszlehetőségek alapján)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10-ből 4 válaszadó nem feltételezne illegális tevékenységet, ha olyan webáruházban látna vény nélkül kapható gyógyszert, amit egyértelműen nem patika működtet.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61159" y="1335716"/>
            <a:ext cx="811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(Q5a) Ön szerint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Magyarországon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kik árusíthatnak gyógyszereket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legálisan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az interneten?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8432000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4173500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40840" y="3624041"/>
            <a:ext cx="10257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felsőfokú végzettségű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740840" y="2065590"/>
            <a:ext cx="9064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nem vásárolt gyógyszert interneten</a:t>
            </a:r>
          </a:p>
        </p:txBody>
      </p:sp>
      <p:sp>
        <p:nvSpPr>
          <p:cNvPr id="10" name="Téglalap 9"/>
          <p:cNvSpPr/>
          <p:nvPr/>
        </p:nvSpPr>
        <p:spPr>
          <a:xfrm>
            <a:off x="190832" y="3474717"/>
            <a:ext cx="3848431" cy="500938"/>
          </a:xfrm>
          <a:prstGeom prst="rect">
            <a:avLst/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Találkozás illegálisan gyógyszert értékesítő csatornával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(percepció)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célcsoport közel negyede találkozott már illegálisnak vélt internetes kereskedővel vagy a hirdetésével.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61159" y="942016"/>
            <a:ext cx="811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(Q5b) Látott-e Ön valaha olyan, gyógyszert kínáló hirdetést, vagy weboldalt, amiről gyanította, hogy valószínűleg illegálisan kereskedik ilyen készítményekkel?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659967" y="1431246"/>
          <a:ext cx="7084603" cy="331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zövegdoboz 12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794634" y="2351836"/>
            <a:ext cx="151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60-69 korosztály (elsősorban férfiak)</a:t>
            </a:r>
          </a:p>
          <a:p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718101" y="1772751"/>
            <a:ext cx="160413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accent5"/>
                </a:solidFill>
              </a:rPr>
              <a:t>Internetes gyógyszervásárlással tapasztalatot szerzők körében: 35%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 legális online gyógyszertárak azonosítása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közös uniós logó spontán ismertsége még viszonylag alacsony az internetes gyógyszervásárlást kipróbálók körében is.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152022" y="4158325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5809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(Q6a) Interneten csak vény nélkül kapható gyógyszerek árusíthatók, és csak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közforgalmú gyógyszertárak által működtetett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webáruházak rendelkeznek erre engedéllyel. Hallott-e Ön arról, hogy milyen ismertetőjel alapján ismerhetők fel ezek az engedéllyel rendelkező webáruházak, online patikák?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(Q6b) Milyen ismertetőjelről hallott, mit kell keresni, megfigyelni a weboldalon? Kérem, írjon le mindent, ami az eszébe jut, akkor is, ha úgy érzi, nem pontos, vagy hiányos. NYITOTT KÉRDÉS 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151069" y="1432782"/>
          <a:ext cx="4834385" cy="280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375362" y="2027582"/>
          <a:ext cx="4508390" cy="263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Jobbra nyíl 17"/>
          <p:cNvSpPr/>
          <p:nvPr/>
        </p:nvSpPr>
        <p:spPr>
          <a:xfrm>
            <a:off x="4335575" y="1752675"/>
            <a:ext cx="326003" cy="341906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648518" y="4745183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hallott ismertetőjelről (n=130)</a:t>
            </a:r>
            <a:endParaRPr lang="en-GB" sz="800" i="1" dirty="0">
              <a:latin typeface="+mj-lt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113918" y="1696681"/>
            <a:ext cx="20842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Ismertetőjelek (spontán említések):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2968275" y="2412830"/>
            <a:ext cx="142084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600" b="1" i="1" dirty="0" smtClean="0">
                <a:solidFill>
                  <a:schemeClr val="accent5"/>
                </a:solidFill>
              </a:rPr>
              <a:t>Internetes gyógyszervásárlással tapasztalatot szerzők körében: 23% 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600" b="1" i="1" dirty="0" smtClean="0">
              <a:solidFill>
                <a:schemeClr val="accent5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1329706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Háttér, módszer, minta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1658669" y="1412628"/>
            <a:ext cx="64755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Szellemi Tulajdon Nemzeti Hivatala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illegális gyógyszer-kereskedelemmel és gyógyszerhamisítással kapcsolatos ismeretek és attitűdök 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vizsgálatára irányuló felmérést kezdeményezett a magyar lakosság körében. 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a megbízó által jóváhagyott kérdőívre alapozva került lebonyolításra,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online panelen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önkitöltős módon. 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minta </a:t>
            </a:r>
            <a:r>
              <a:rPr lang="hu-HU" sz="13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reprezentatív</a:t>
            </a: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nem, életkor (18-69), iskolai végzettség, régió, településtípus szempontjából. Szűrőkritérium: gyógyszerészek, gyógyszertárban vagy gyógyszergyárban dolgozók, egészségügyi dolgozók kizárva.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Elemszám: N=1000.</a:t>
            </a:r>
          </a:p>
          <a:p>
            <a:pPr marL="266700" indent="-2667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adatfelvétel időszaka: 2019. május. </a:t>
            </a:r>
          </a:p>
        </p:txBody>
      </p:sp>
      <p:pic>
        <p:nvPicPr>
          <p:cNvPr id="9" name="Picture 2" descr="C:\Users\Moni\Downloads\noun_Medicine_242487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57" y="760663"/>
            <a:ext cx="1577163" cy="1577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online gyógyszertárakat azonosító közös uniós logó </a:t>
            </a:r>
          </a:p>
          <a:p>
            <a:pPr>
              <a:spcBef>
                <a:spcPct val="0"/>
              </a:spcBef>
              <a:defRPr/>
            </a:pP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(a bemutatott illusztrációk alapján – a valós logó mellett 2 helytelen válaszlehetőséggel)</a:t>
            </a:r>
          </a:p>
          <a:p>
            <a:pPr>
              <a:spcBef>
                <a:spcPct val="0"/>
              </a:spcBef>
              <a:defRPr/>
            </a:pPr>
            <a:endParaRPr lang="hu-HU" sz="5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közös uniós logó ismertsége magasabb az online patikából vásárlók körében – azonban 10-ből 5 érintett nem ismeri fel.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5" y="968016"/>
            <a:ext cx="39811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(Q7) Az internetes gyógyszerárusítás csak akkor legális,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ha a weboldalon szerepel az online gyógyszertárakat azonosító közös uniós logó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 Az alábbi 3 logó közül melyik lehet ez Ön szerint?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5219" y="1765664"/>
            <a:ext cx="1293030" cy="107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Diagram 16"/>
          <p:cNvGraphicFramePr/>
          <p:nvPr/>
        </p:nvGraphicFramePr>
        <p:xfrm>
          <a:off x="1693620" y="1637960"/>
          <a:ext cx="4834385" cy="280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Szövegdoboz 18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160397" y="3077147"/>
            <a:ext cx="2520563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87313" indent="-87313"/>
            <a:r>
              <a:rPr lang="hu-HU" sz="700" b="1" i="1" dirty="0" smtClean="0">
                <a:solidFill>
                  <a:schemeClr val="accent5"/>
                </a:solidFill>
              </a:rPr>
              <a:t>Online patikából vásárlók körében: 46%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b="1" i="1" dirty="0" smtClean="0">
              <a:solidFill>
                <a:schemeClr val="accent5"/>
              </a:solidFill>
            </a:endParaRPr>
          </a:p>
          <a:p>
            <a:pPr marL="87313" indent="-87313"/>
            <a:r>
              <a:rPr lang="hu-HU" sz="700" b="1" i="1" dirty="0" smtClean="0">
                <a:solidFill>
                  <a:schemeClr val="accent5"/>
                </a:solidFill>
              </a:rPr>
              <a:t>Aki hallott arról, hogy azonosíthatók az online patikák: 47% </a:t>
            </a:r>
            <a:r>
              <a:rPr lang="hu-HU" sz="700" b="1" dirty="0" smtClean="0">
                <a:solidFill>
                  <a:srgbClr val="FF5B5B"/>
                </a:solidFill>
                <a:sym typeface="Wingdings"/>
              </a:rPr>
              <a:t></a:t>
            </a:r>
            <a:endParaRPr lang="hu-HU" sz="700" b="1" i="1" dirty="0" smtClean="0">
              <a:solidFill>
                <a:schemeClr val="accent5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464140" y="2719346"/>
            <a:ext cx="614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i="1" dirty="0" smtClean="0">
                <a:solidFill>
                  <a:schemeClr val="accent5"/>
                </a:solidFill>
              </a:rPr>
              <a:t>Gyógyszerhamisítás, szerializáció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6240675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 gyógyszerhamisítás mint jelenség ismertsége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többség hallott a jelenségről de nincs személyes tapasztalata – utóbbi az online vásárlás, kiemelten az informális források esetében nagyobb arányban merült fel.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997673"/>
            <a:ext cx="580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(Q9) Hallott Ön arról, hogy létezik gyógyszerhamisítás? 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(Q8) Vásárolt-e valaha olyan gyógyszert, amivel kapcsolatban kibontáskor felmerült Önben, hogy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nem biztos, hogy eredeti volt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?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3514503" y="1304022"/>
          <a:ext cx="5231979" cy="348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553322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20" name="Diagram 19"/>
          <p:cNvGraphicFramePr/>
          <p:nvPr/>
        </p:nvGraphicFramePr>
        <p:xfrm>
          <a:off x="-508876" y="1304022"/>
          <a:ext cx="5231979" cy="348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Szövegdoboz 22"/>
          <p:cNvSpPr txBox="1"/>
          <p:nvPr/>
        </p:nvSpPr>
        <p:spPr>
          <a:xfrm>
            <a:off x="6543952" y="2574474"/>
            <a:ext cx="15107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gyógyszert interneten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gyógyszert jófogásról, vateráról, facebookról, stb.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</a:rPr>
              <a:t>18-39 korosztály 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 végzettségű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2941982" y="2709641"/>
            <a:ext cx="151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nők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60-69 </a:t>
            </a:r>
            <a:r>
              <a:rPr lang="hu-HU" sz="600" dirty="0" smtClean="0">
                <a:solidFill>
                  <a:srgbClr val="FF5B5B"/>
                </a:solidFill>
              </a:rPr>
              <a:t>korosztály 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középfokú, felsőfokú végzettségű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315204" y="2019628"/>
            <a:ext cx="1661825" cy="4462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600" b="1" i="1" dirty="0" smtClean="0">
                <a:solidFill>
                  <a:schemeClr val="accent5"/>
                </a:solidFill>
              </a:rPr>
              <a:t>Interneten gyógyszert vásárlók körében: 19%</a:t>
            </a:r>
          </a:p>
          <a:p>
            <a:pPr>
              <a:spcBef>
                <a:spcPts val="600"/>
              </a:spcBef>
            </a:pPr>
            <a:r>
              <a:rPr lang="hu-HU" sz="600" b="1" i="1" dirty="0" smtClean="0">
                <a:solidFill>
                  <a:schemeClr val="accent5"/>
                </a:solidFill>
              </a:rPr>
              <a:t>Jófogásról, vateráról, facebookról, stb. vásárlók körében: 46%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Gyógyszerhamisítás: a probléma mértékének percepciója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53208" y="942016"/>
            <a:ext cx="7912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(Q10) Ön szerint mekkora problémát jelent napjainkban a gyógyszerhamisítás Magyarországon?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187576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8432000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Szövegdoboz 26"/>
          <p:cNvSpPr txBox="1"/>
          <p:nvPr/>
        </p:nvSpPr>
        <p:spPr>
          <a:xfrm>
            <a:off x="4731028" y="3512727"/>
            <a:ext cx="152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alapfokú, középfokú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akik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szerint inkább kockázatos interneten gyógyszert vásárolni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4818489" y="2137142"/>
            <a:ext cx="144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felsőfokú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akik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szerint inkább biztonságos interneten gyógyszert vásárolni</a:t>
            </a:r>
          </a:p>
        </p:txBody>
      </p:sp>
      <p:sp>
        <p:nvSpPr>
          <p:cNvPr id="30" name="Jobb oldali kapcsos zárójel 29"/>
          <p:cNvSpPr/>
          <p:nvPr/>
        </p:nvSpPr>
        <p:spPr>
          <a:xfrm>
            <a:off x="4786686" y="1836751"/>
            <a:ext cx="79515" cy="882595"/>
          </a:xfrm>
          <a:prstGeom prst="rightBrace">
            <a:avLst>
              <a:gd name="adj1" fmla="val 63889"/>
              <a:gd name="adj2" fmla="val 5000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255541" y="142108"/>
            <a:ext cx="7846838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Transzparencia fontossága: teendő bizonytalan forrásból vásárolt gyógyszer okozta probléma esetén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 megadott válaszlehetőségekből választva)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61159" y="942016"/>
            <a:ext cx="811951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(Q14) Ha megtudná, hogy egy ismerőse, családtagja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bizonytalan helyről vásárolt gyógyszer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használatától valamilyen egészségügyi problémát tapasztal, mit tanácsolna neki?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3839558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8432000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5518236" y="2661939"/>
            <a:ext cx="11926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50-69 </a:t>
            </a:r>
            <a:r>
              <a:rPr lang="hu-HU" sz="600" dirty="0" smtClean="0">
                <a:solidFill>
                  <a:srgbClr val="FF5B5B"/>
                </a:solidFill>
              </a:rPr>
              <a:t>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nők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alapfokú </a:t>
            </a:r>
            <a:r>
              <a:rPr lang="hu-HU" sz="600" dirty="0" smtClean="0">
                <a:solidFill>
                  <a:srgbClr val="FF5B5B"/>
                </a:solidFill>
              </a:rPr>
              <a:t>végzettség felett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krónikus Rx szedők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Budapesten élők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804472" y="3981856"/>
            <a:ext cx="11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18-39 </a:t>
            </a:r>
            <a:r>
              <a:rPr lang="hu-HU" sz="600" dirty="0" smtClean="0">
                <a:solidFill>
                  <a:srgbClr val="FF5B5B"/>
                </a:solidFill>
              </a:rPr>
              <a:t>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férfiak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érettségi nélkül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804472" y="3512728"/>
            <a:ext cx="119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18-29 és 40-49 </a:t>
            </a:r>
            <a:r>
              <a:rPr lang="hu-HU" sz="600" dirty="0" smtClean="0">
                <a:solidFill>
                  <a:srgbClr val="FF5B5B"/>
                </a:solidFill>
              </a:rPr>
              <a:t>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faluban, községben élők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 alapfokú végzettségűek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 flipV="1">
            <a:off x="5478451" y="3681454"/>
            <a:ext cx="389612" cy="36576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5486402" y="4110824"/>
            <a:ext cx="381660" cy="63611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701990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Szerializáció, új biztonsági elemek ismertsége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(spontán említések)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gyógyszerhamisítás ellen bevezetett fejlesztések ténye a válaszadók közel harmada számára cseng ismerősen – a rendszeres gyógyszerszedők körében ez az arány magasabb.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1159973" y="4411214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21526"/>
            <a:ext cx="4625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(Q11a) Hallott-e Ön arról, hogy 2019 februárjától biztonságosabbá vált a vényköteles gyógyszerek csomagolása, új biztonsági elemekkel egészültek ki a gyógyszerhamisítás megelőzése érdekében?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(Q11b) Milyen változásról hallott, milyen új biztonsági elemeket kell keresni, megfigyelni a vényköteles gyógyszerek dobozán? Kérem, írjon le mindent, ami az eszébe jut, akkor is, ha úgy érzi, nem pontos, vagy hiányos. NYITOTT KÉRDÉS </a:t>
            </a:r>
          </a:p>
        </p:txBody>
      </p:sp>
      <p:graphicFrame>
        <p:nvGraphicFramePr>
          <p:cNvPr id="13" name="Diagram 12"/>
          <p:cNvGraphicFramePr/>
          <p:nvPr/>
        </p:nvGraphicFramePr>
        <p:xfrm>
          <a:off x="230579" y="1614112"/>
          <a:ext cx="4834385" cy="280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4643563" y="2234308"/>
          <a:ext cx="4349363" cy="198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Jobbra nyíl 17"/>
          <p:cNvSpPr/>
          <p:nvPr/>
        </p:nvSpPr>
        <p:spPr>
          <a:xfrm>
            <a:off x="4150550" y="2178664"/>
            <a:ext cx="326003" cy="341906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6678181" y="4252194"/>
            <a:ext cx="1850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hallott új biztonsági elemek bevezetéséről (n=294)</a:t>
            </a:r>
            <a:endParaRPr lang="en-GB" sz="800" i="1" dirty="0">
              <a:latin typeface="+mj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757971" y="1879561"/>
            <a:ext cx="24144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Új biztonsági elemek (spontán említések):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3077149" y="3170814"/>
            <a:ext cx="151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60-69</a:t>
            </a:r>
            <a:r>
              <a:rPr lang="hu-HU" sz="600" dirty="0" smtClean="0">
                <a:solidFill>
                  <a:srgbClr val="FF5B5B"/>
                </a:solidFill>
              </a:rPr>
              <a:t> korosztály 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krónikus Rx szedő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 vásárolt gyógyszert interneten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2809249" y="2866055"/>
            <a:ext cx="1301576" cy="18466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600" b="1" i="1" dirty="0" smtClean="0">
                <a:solidFill>
                  <a:schemeClr val="accent5"/>
                </a:solidFill>
              </a:rPr>
              <a:t>Krónikus Rx szedők körében: 40%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2494" y="1421648"/>
            <a:ext cx="4110842" cy="179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66982" y="3045337"/>
          <a:ext cx="3999506" cy="178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5216053" y="3045337"/>
          <a:ext cx="3999506" cy="1789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Szögletes összekötő 26"/>
          <p:cNvCxnSpPr/>
          <p:nvPr/>
        </p:nvCxnSpPr>
        <p:spPr>
          <a:xfrm rot="16200000" flipH="1">
            <a:off x="6146357" y="1924214"/>
            <a:ext cx="1017764" cy="1001864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zögletes összekötő 32"/>
          <p:cNvCxnSpPr/>
          <p:nvPr/>
        </p:nvCxnSpPr>
        <p:spPr>
          <a:xfrm rot="5400000">
            <a:off x="2170705" y="2242266"/>
            <a:ext cx="866690" cy="548642"/>
          </a:xfrm>
          <a:prstGeom prst="bentConnector3">
            <a:avLst>
              <a:gd name="adj1" fmla="val 50000"/>
            </a:avLst>
          </a:prstGeom>
          <a:ln w="127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3553322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Szerializáció, új biztonsági elemek ismertsége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 bemutatott illusztrációk alapján)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225074" y="862506"/>
            <a:ext cx="5674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(Q12) Az alábbiakban láthatja a vényköteles gyógyszerek hamisítás elleni biztonságát növelő változtatásokat. Kérem, mindegyik esetében jelölje, hogy észrevett-e ilyen változást az Ön által kiváltott vényköteles gyógyszerek dobozán, vagy akár csak hallott-e erről a változtatásról.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7862741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Szerializáció, új biztonsági elemek ismertsége </a:t>
            </a:r>
            <a:r>
              <a:rPr lang="hu-H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(a bemutatott illusztrációk alapján)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Segítséggel, 10-ből 4 megkérdezett azonosítja valamelyik új biztonsági elemet – elsősorban a rendszeres gyógyszerszedők.</a:t>
            </a:r>
            <a:endParaRPr lang="hu-HU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5674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(Q12) Az alábbiakban láthatja a vényköteles gyógyszerek hamisítás elleni biztonságát növelő változtatásokat. Kérem, mindegyik esetében jelölje, hogy észrevett-e ilyen változást az Ön által kiváltott vényköteles gyógyszerek dobozán, vagy akár csak hallott-e erről a változtatásról.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039277" y="2210455"/>
          <a:ext cx="4794629" cy="2480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Szövegdoboz 39"/>
          <p:cNvSpPr txBox="1"/>
          <p:nvPr/>
        </p:nvSpPr>
        <p:spPr>
          <a:xfrm>
            <a:off x="3553322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556" y="2550738"/>
            <a:ext cx="3641583" cy="15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doboz 12"/>
          <p:cNvSpPr txBox="1"/>
          <p:nvPr/>
        </p:nvSpPr>
        <p:spPr>
          <a:xfrm>
            <a:off x="755393" y="1590264"/>
            <a:ext cx="2687521" cy="677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hu-HU" sz="1100" b="1" i="1" dirty="0" smtClean="0">
                <a:solidFill>
                  <a:schemeClr val="accent5"/>
                </a:solidFill>
              </a:rPr>
              <a:t>Kép és leírás alapján, legalább az egyik új biztonságot növelő elemről hallott: 42%</a:t>
            </a:r>
          </a:p>
          <a:p>
            <a:pPr>
              <a:spcBef>
                <a:spcPts val="600"/>
              </a:spcBef>
            </a:pPr>
            <a:r>
              <a:rPr lang="hu-HU" sz="1100" b="1" i="1" dirty="0" smtClean="0">
                <a:solidFill>
                  <a:schemeClr val="accent5"/>
                </a:solidFill>
              </a:rPr>
              <a:t>Krónikus Rx szedők körében: 53%</a:t>
            </a:r>
            <a:endParaRPr lang="hu-HU" sz="1100" b="1" i="1" dirty="0">
              <a:solidFill>
                <a:schemeClr val="accent5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333451" y="1701578"/>
            <a:ext cx="46197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Kép és leírás alapján, </a:t>
            </a:r>
            <a:r>
              <a:rPr lang="hu-HU" sz="105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legalább az egyik</a:t>
            </a:r>
            <a:r>
              <a:rPr lang="hu-HU" sz="105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új biztonságot növelő elemre igaz:</a:t>
            </a:r>
            <a:endParaRPr lang="hu-HU" sz="105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7021012" y="2820955"/>
            <a:ext cx="151074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</a:rPr>
              <a:t>18-39 korosztály 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7665066" y="4188578"/>
            <a:ext cx="1168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30-59</a:t>
            </a:r>
            <a:r>
              <a:rPr lang="hu-HU" sz="600" dirty="0" smtClean="0">
                <a:solidFill>
                  <a:srgbClr val="FF5B5B"/>
                </a:solidFill>
              </a:rPr>
              <a:t>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nem (krónikus) Rx szedő</a:t>
            </a:r>
            <a:r>
              <a:rPr lang="hu-HU" sz="600" dirty="0" smtClean="0">
                <a:solidFill>
                  <a:srgbClr val="FF5B5B"/>
                </a:solidFill>
              </a:rPr>
              <a:t> 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7164153" y="2312070"/>
            <a:ext cx="1622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60-69 </a:t>
            </a:r>
            <a:r>
              <a:rPr lang="hu-HU" sz="600" dirty="0" smtClean="0">
                <a:solidFill>
                  <a:srgbClr val="FF5B5B"/>
                </a:solidFill>
              </a:rPr>
              <a:t>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krónikus Rx szedő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szerializációval, új biztonsági elemekkel kapcsolatos információforrások</a:t>
            </a:r>
            <a:endParaRPr lang="hu-HU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változásokkal kapcsolatos tájékoztatásban fontos szerepet játszott az írott sajtó, a gyógyszertárak és a kezelőorvosok.</a:t>
            </a:r>
            <a:endParaRPr lang="hu-H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72889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(Q13) Honnan, kitől hallott Ön ezekről a vényköteles gyógyszerek hamisítás elleni biztonságát növelő változtatásokról?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935897" y="1630015"/>
          <a:ext cx="5031934" cy="2798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556" y="2773366"/>
            <a:ext cx="3641583" cy="15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zövegdoboz 9"/>
          <p:cNvSpPr txBox="1"/>
          <p:nvPr/>
        </p:nvSpPr>
        <p:spPr>
          <a:xfrm>
            <a:off x="5270828" y="4435076"/>
            <a:ext cx="25214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legalább az egyik új elemről hallott (n=421)</a:t>
            </a:r>
            <a:endParaRPr lang="en-GB" sz="800" i="1" dirty="0">
              <a:latin typeface="+mj-lt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1176797" y="1351734"/>
            <a:ext cx="1439179" cy="7694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1100" b="1" i="1" dirty="0" smtClean="0">
                <a:solidFill>
                  <a:schemeClr val="accent5"/>
                </a:solidFill>
              </a:rPr>
              <a:t>Kép és leírás alapján, legalább az egyik új biztonságot növelő elemről hallott: 42%</a:t>
            </a:r>
            <a:endParaRPr lang="hu-HU" sz="1100" b="1" i="1" dirty="0">
              <a:solidFill>
                <a:schemeClr val="accent5"/>
              </a:solidFill>
            </a:endParaRPr>
          </a:p>
        </p:txBody>
      </p:sp>
      <p:sp>
        <p:nvSpPr>
          <p:cNvPr id="18" name="Jobbra nyíl 17"/>
          <p:cNvSpPr/>
          <p:nvPr/>
        </p:nvSpPr>
        <p:spPr>
          <a:xfrm>
            <a:off x="2854487" y="1590276"/>
            <a:ext cx="326003" cy="341906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1000954" y="2192807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7863870" y="1699827"/>
            <a:ext cx="1129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</a:t>
            </a:r>
            <a:r>
              <a:rPr lang="hu-HU" sz="600" dirty="0" smtClean="0">
                <a:solidFill>
                  <a:srgbClr val="FF5B5B"/>
                </a:solidFill>
              </a:rPr>
              <a:t>elsőfokú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50-69 </a:t>
            </a:r>
            <a:r>
              <a:rPr lang="hu-HU" sz="600" dirty="0" smtClean="0">
                <a:solidFill>
                  <a:srgbClr val="FF5B5B"/>
                </a:solidFill>
              </a:rPr>
              <a:t>korosztály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7235717" y="2638079"/>
            <a:ext cx="100183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férfiak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6957419" y="3472968"/>
            <a:ext cx="1001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férfiak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18-49 korosztály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6846105" y="3973896"/>
            <a:ext cx="100183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18-59 korosztály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7450406" y="2200755"/>
            <a:ext cx="100183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40-69 korosztály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180060" y="3083351"/>
            <a:ext cx="100183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18-39 korosztály</a:t>
            </a:r>
            <a:endParaRPr lang="hu-HU" sz="600" dirty="0" smtClean="0">
              <a:solidFill>
                <a:srgbClr val="FF5B5B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288111" y="2719346"/>
            <a:ext cx="7593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5"/>
                </a:solidFill>
              </a:rPr>
              <a:t>A felmérés főbb tanulságai</a:t>
            </a:r>
            <a:endParaRPr lang="hu-HU" sz="32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válaszadók jellemzői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Users\Moni\Downloads\noun_Medicine_165849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100" y="742950"/>
            <a:ext cx="1562100" cy="1562100"/>
          </a:xfrm>
          <a:prstGeom prst="rect">
            <a:avLst/>
          </a:prstGeom>
          <a:noFill/>
        </p:spPr>
      </p:pic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554491" y="1053213"/>
          <a:ext cx="2564836" cy="391196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183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Férfi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49%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Nő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51%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18-29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30-39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23%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40-49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50-59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21%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60-69 éves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Budapest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18%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Megyeszékhely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20%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Egyéb város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Falu, község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Közép-Magyarország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Észak-Magyarország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Észak-Alföld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Dél-Alföld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Dél-Dunántúl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Közép-Dunántúl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Nyugat-Dunántúl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8 általános vagy kevesebb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szakmunkásképző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szakközépiskola, gimnázium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főiskola, egyetem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19%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4671588" y="1053225"/>
          <a:ext cx="2903875" cy="240736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6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krónikus Rx szedő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46%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nem szedő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54%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Vásárolt Rx készítményt 2019. február után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67%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2019. február előtt vásárolt Rx készítményt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30%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Nem vásárolt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Vásárolt OTC készítményt 2019. február után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65%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2019. február előtt vásárolt OTC készítményt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Nem vásárolt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ÁLTALÁNOS INTERNETES VÁSÁRLÁS AFFINITÁS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72000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Rendszeresen vásárol interneten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31%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Több alkalommal vásárolt már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34%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Vásárolt már 1-2 alkalommal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23%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u="none" strike="noStrike" dirty="0"/>
                        <a:t>Nem vásárolt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3275" marT="3275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900" u="none" strike="noStrike" dirty="0"/>
                        <a:t>12%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3275" marR="72000" marT="327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(1)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1" y="759141"/>
            <a:ext cx="8444595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Bár a megkérdezettek több, mint 80%-a hallott arról, hogy gyógyszert interneten is lehet vásárolni, az elsődleges beszerzési forrás továbbra is a gyógyszertár felkeresése, és a drogériák szerepe is nagyobb jelentőségű az online csatornákhoz képest. A teljes mintára vetítve, csupán 10-ből 2 vásárolt már gyógyszert online: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ez az arány a krónikus Rx szedők valamint az OTC fogyasztók szegmensén belül sem magasabb, 1/4,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és az egyébként rendszeres, rutinos internetes vásárlók körében is hasonló, 1/3.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hu-HU" sz="13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megkérdezettek 18%-a patikaként azonosítja az általa használt online felületet, 13% vásárolt nem gyógyszertár(nak gondolt) webáruházból, informális online forrásból (pl. jófogás, vatera, facebook, blogger) 5% rendelt gyógyszert.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Figyelemreméltó átfedés figyelhető meg a vizsgált online csatornák kipróbálásában: az online patikából vásárlók fele állítása szerint egyéb, nem gyógyszertár webáruházból is vásárolt, és ötödük informális webes felületről is rendelt. Az online patikák és az egyéb webáruházak kereszthasználatát magyarázhatja a tudatosság alacsonyabb foka is: nem egyértelmű a fogyasztók számára, hogy melyik online felület tekinthető valóban patikának.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kipróbált online források, patikák közül kiemelkedik a Pingvin Patika és a Benu, ugyanakkor a megkérdezettek több, mint harmada nem tudta felidézni a weboldal nevét.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(2)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2" y="814798"/>
            <a:ext cx="8524108" cy="3870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megkérdezettek 40%-a kimondottan kockázatosnak ítéli az interneten történő gyógyszervásárlást, és összesen a célcsoport negyede szerint kínál az online csatorna teljes biztonságot vagy több előnyt a társított kockázatokhoz képest. </a:t>
            </a:r>
          </a:p>
          <a:p>
            <a:pPr marL="625475" lvl="1" indent="-168275">
              <a:spcBef>
                <a:spcPts val="600"/>
              </a:spcBef>
              <a:spcAft>
                <a:spcPts val="3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alacsonyabb végzettségűek, idősebbek, valamint az általánosságban az online vásárlásban rutinnal nem rendelkezők körében erősebb a bizalmatlanság.</a:t>
            </a:r>
          </a:p>
          <a:p>
            <a:pPr marL="625475" lvl="1" indent="-168275">
              <a:spcBef>
                <a:spcPts val="600"/>
              </a:spcBef>
              <a:spcAft>
                <a:spcPts val="3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informális online forrásokat használók is magasabbra értékelik a kockázatot, mint az online patikák használói (érzékelik, hogy ezek a források rejthetnek magukban kellemetlen meglepetéseket).</a:t>
            </a:r>
          </a:p>
          <a:p>
            <a:pPr marL="625475" lvl="1" indent="-168275">
              <a:spcBef>
                <a:spcPts val="600"/>
              </a:spcBef>
              <a:spcAft>
                <a:spcPts val="3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internetes gyógyszervásárlás lehetséges kockázataként spontán elsősorban az ismeretlen, ellenőrizetlen összetételt és ennek egészségügyi hatásait emelik ki (35% említi), hasonló arányban merül fel bizalmatlanság azzal kapcsolatban, hogy a megrendelt gyógyszer helyett más készítmény érkezik, vagy gyengébb minőségű, esetleg lejárt szavatosságú a termék. 10-ből 2 megkérdezett spontán kifejezi aggodalmát a gyógyszer eredetiségével kapcsolatban. Kisebb arányban, spontán felmerül a szakértői segítség hiánya is.</a:t>
            </a: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endParaRPr lang="hu-HU" sz="13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2563" indent="-182563">
              <a:spcBef>
                <a:spcPts val="6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online gyógyszervásárlás lehetséges kockázatait listán felkínálva és segítetten értékelve, figyelemfelkeltő, hogy a megkérdezettek jelentős hányada (10-ből 6) szerint nehéz megállapítani, hogy adott online felület megbízható-e, legálisan kereskedik-e gyógyszerekkel, és bizonytalanság látható azzal kapcsolatban, hogy vajon mennyire jellemző az illegális online gyógyszer-kereskedelem.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(3)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2" y="918161"/>
            <a:ext cx="8484350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Alig több, mint a megkérdezettek harmada azonosítja helyesen az online gyógyszer-kereskedelem kritériumait (Csak gyógyszertárak által működtetett webáruházak árusíthatnak, és csak vény nélkül kapható gyógyszereket), 10-ből 4 fogyasztó úgy véli, az OTC készítményekre nem érvényes ez a megkötés – a felsőfokú végzettségűek körében ez az arány valamelyest magasabb.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percepciók alapján, a célcsoport közel negyede találkozott már illegálisnak vélt internetes beszerzési forrással vagy a hirdetésével. Amint az online gyógyszervásárlás lehetséges kockázatainak értékelésekor is látható volt, nehézséget okozhat a megbízható, legális kereskedők azonosítása. Ez visszaköszön az engedéllyel rendelkező online patikák ismertetőjelére vonatkozó eredményekben is: 10-ből 1 válaszadó hallott ilyen kezdeményezésről, azonban jellemzően nem ismerik a részleteket, és a bemutatott lehetséges uniós logók közül is korlátozottan tudták kiválasztani a valódit.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többség (91%) hallott a gyógyszerhamisításról mint jelenségről – kiemelten a fő gyógyszervásárló vagy fogyasztó idősebb korosztály, nők, valamint a magasabb végzettségűek. Mindössze 7%-ban merült fel valaha kétség a megvásárolt készítmény eredetiségével kapcsolatban – ez az arány szignifikánsan magasabb az internetes gyógyszervásárlást kipróbálók, és ezen belül kiemelten az informális online forrásokból (pl. jófogásról, vateráról, facebookról, stb.) vásárlók esetében (19% és 46%).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Amennyiben bizonytalan forrásból származó gyógyszer használata mellékhatást, nemkívánatos eseményt idéz elő, a megkérdezettek többsége érti a transzparencia fontosságát: orvos segítségét kérni, nyíltan elmondva a hátteret. 10-ből 1 tartana az orvos beavatásától és ennek következményeitől – elsősorban alacsonyabb végzettségű, fiatalabb válaszadók.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hu-H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felmérés főbb tanulságai (4)</a:t>
            </a:r>
            <a:endParaRPr kumimoji="0" lang="hu-HU" sz="1800" b="0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46181" y="886357"/>
            <a:ext cx="8611572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gyógyszerhamisítás ellen bevezetett, csomagolást érintő fejlesztések ténye a válaszadók közel harmada számára cseng ismerősen – kevesen vállalkoznak részletek felidézésére. Képes-magyarázatos segítséggel, 10-ből 4 megkérdezett azonosítja valamelyik új biztonsági elemet – elsősorban a rendszeres gyógyszerszedők.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szerializációval kapcsolatos ismereteket az érintettek jellemzően 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 írott sajtóból szerezték (kiemelten a felsőfokú végzettségűek),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vagy a gyógyszerésztől kapták (40+ korosztály).</a:t>
            </a:r>
          </a:p>
          <a:p>
            <a:pPr marL="625475" lvl="1" indent="-168275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&gt;"/>
            </a:pPr>
            <a:r>
              <a:rPr lang="hu-HU" sz="13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Emellett a tájékoztatásban szerepet játszott a háziorvos és az informális csatornák is (családtagok, ismerősök).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464140" y="2719346"/>
            <a:ext cx="614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dirty="0" smtClean="0">
                <a:solidFill>
                  <a:schemeClr val="accent5"/>
                </a:solidFill>
              </a:rPr>
              <a:t>Eredmények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464140" y="2719346"/>
            <a:ext cx="614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3200" i="1" dirty="0" smtClean="0">
                <a:solidFill>
                  <a:schemeClr val="accent5"/>
                </a:solidFill>
              </a:rPr>
              <a:t>Beszerzési források, online vásárlás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Gyógyszerek beszerzési forrásai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A vezető forrás a gyógyszertár és a drogéria – az online patikák rendszeres használata még nem jellemző. </a:t>
            </a: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Kisebb arányban informális és (vélhetően) nem legális források is előfordulnak.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1037428"/>
            <a:ext cx="60007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(Q1a) Vásárolt Ön valaha gyógyszert, akár saját részre, akár hozzátartozó részére,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következő beszerzési forrásokból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?</a:t>
            </a: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190831" y="1009821"/>
          <a:ext cx="7943353" cy="369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4" name="Táblázat 23"/>
          <p:cNvGraphicFramePr>
            <a:graphicFrameLocks noGrp="1"/>
          </p:cNvGraphicFramePr>
          <p:nvPr/>
        </p:nvGraphicFramePr>
        <p:xfrm>
          <a:off x="8195170" y="1566884"/>
          <a:ext cx="609600" cy="2949452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∑ Vásárolt</a:t>
                      </a:r>
                      <a:endParaRPr lang="hu-HU" sz="9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95%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42%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20%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18%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endParaRPr lang="hu-HU" sz="9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1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églalap 9"/>
          <p:cNvSpPr/>
          <p:nvPr/>
        </p:nvSpPr>
        <p:spPr>
          <a:xfrm>
            <a:off x="917158" y="4867473"/>
            <a:ext cx="28801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</a:rPr>
              <a:t>*A kérdés vásárlásra vonatkozott, azonban nem zárható ki, hogy a válaszadók egy része ide sorolta azokat az eseteket is, amikor ingyenesen segítették ki gyógyszerrel</a:t>
            </a:r>
            <a:endParaRPr lang="hu-HU" sz="1400" dirty="0"/>
          </a:p>
        </p:txBody>
      </p:sp>
      <p:sp>
        <p:nvSpPr>
          <p:cNvPr id="12" name="Téglalap 11"/>
          <p:cNvSpPr/>
          <p:nvPr/>
        </p:nvSpPr>
        <p:spPr>
          <a:xfrm>
            <a:off x="707390" y="2630501"/>
            <a:ext cx="8049260" cy="284149"/>
          </a:xfrm>
          <a:prstGeom prst="rect">
            <a:avLst/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Gyógyszerek beszerzési forrásai: online patika és egyéb webáruház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862506"/>
            <a:ext cx="600079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(Q1a) Vásárolt Ön valaha gyógyszert, akár saját részre, akár hozzátartozó részére,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következő beszerzési forrásokból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?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4432" y="1693630"/>
          <a:ext cx="8022876" cy="297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Szövegdoboz 21"/>
          <p:cNvSpPr txBox="1"/>
          <p:nvPr/>
        </p:nvSpPr>
        <p:spPr>
          <a:xfrm>
            <a:off x="4398287" y="1378627"/>
            <a:ext cx="25923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∑ </a:t>
            </a:r>
            <a:r>
              <a:rPr lang="hu-HU" sz="1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Vásárolt (többször is + néhány alkalommal)</a:t>
            </a:r>
            <a:endParaRPr lang="hu-HU" sz="1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464050" y="3467100"/>
            <a:ext cx="552450" cy="101600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5057027" y="3433297"/>
            <a:ext cx="3800725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900" b="1" i="1" dirty="0" smtClean="0">
                <a:solidFill>
                  <a:schemeClr val="accent5"/>
                </a:solidFill>
              </a:rPr>
              <a:t>Jelentős átfedés (kereszthasználat): </a:t>
            </a:r>
          </a:p>
          <a:p>
            <a:endParaRPr lang="hu-HU" sz="900" b="1" i="1" dirty="0" smtClean="0">
              <a:solidFill>
                <a:schemeClr val="accent5"/>
              </a:solidFill>
            </a:endParaRPr>
          </a:p>
          <a:p>
            <a:pPr marL="87313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az online patikából vásárlók </a:t>
            </a:r>
          </a:p>
          <a:p>
            <a:pPr marL="544513" lvl="1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52%-a egyéb webáruházból is vásárolt már gyógyszert</a:t>
            </a:r>
          </a:p>
          <a:p>
            <a:pPr marL="544513" lvl="1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21%-a informális webes felületről (jófogás, vatera, fb, blogger) is</a:t>
            </a:r>
          </a:p>
          <a:p>
            <a:pPr marL="544513" lvl="1" indent="-87313">
              <a:buFontTx/>
              <a:buChar char="-"/>
            </a:pPr>
            <a:endParaRPr lang="hu-HU" sz="900" b="1" i="1" dirty="0" smtClean="0">
              <a:solidFill>
                <a:schemeClr val="accent5"/>
              </a:solidFill>
            </a:endParaRPr>
          </a:p>
          <a:p>
            <a:pPr marL="87313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az egyéb webáruházból gyógyszert vásárlók </a:t>
            </a:r>
          </a:p>
          <a:p>
            <a:pPr marL="544513" lvl="1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72%-a online patikából is vásárolt</a:t>
            </a:r>
          </a:p>
          <a:p>
            <a:pPr marL="544513" lvl="1" indent="-87313">
              <a:buFontTx/>
              <a:buChar char="-"/>
            </a:pPr>
            <a:r>
              <a:rPr lang="hu-HU" sz="900" b="1" i="1" dirty="0" smtClean="0">
                <a:solidFill>
                  <a:schemeClr val="accent5"/>
                </a:solidFill>
              </a:rPr>
              <a:t>32%-a informális webes felületről (jófogás, vatera, fb, blogger) is</a:t>
            </a:r>
          </a:p>
        </p:txBody>
      </p:sp>
      <p:cxnSp>
        <p:nvCxnSpPr>
          <p:cNvPr id="21" name="Egyenes összekötő nyíllal 20"/>
          <p:cNvCxnSpPr/>
          <p:nvPr/>
        </p:nvCxnSpPr>
        <p:spPr>
          <a:xfrm>
            <a:off x="4495800" y="2755900"/>
            <a:ext cx="527050" cy="755650"/>
          </a:xfrm>
          <a:prstGeom prst="straightConnector1">
            <a:avLst/>
          </a:prstGeom>
          <a:ln w="12700">
            <a:solidFill>
              <a:srgbClr val="92D05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4089400" y="3635292"/>
            <a:ext cx="927872" cy="377908"/>
          </a:xfrm>
          <a:prstGeom prst="straightConnector1">
            <a:avLst/>
          </a:prstGeom>
          <a:ln w="12700">
            <a:solidFill>
              <a:srgbClr val="FF5B5B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églalap 44"/>
          <p:cNvSpPr/>
          <p:nvPr/>
        </p:nvSpPr>
        <p:spPr>
          <a:xfrm>
            <a:off x="917158" y="4867473"/>
            <a:ext cx="28801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600" b="1" i="1" dirty="0" smtClean="0">
                <a:solidFill>
                  <a:schemeClr val="bg1">
                    <a:lumMod val="50000"/>
                  </a:schemeClr>
                </a:solidFill>
              </a:rPr>
              <a:t>*A kérdés vásárlásra vonatkozott, azonban nem zárható ki, hogy a válaszadók egy része ide sorolta azokat az eseteket is, amikor ingyenesen segítették ki gyógyszerrel</a:t>
            </a:r>
            <a:endParaRPr lang="hu-HU" sz="1400" dirty="0"/>
          </a:p>
        </p:txBody>
      </p:sp>
      <p:sp>
        <p:nvSpPr>
          <p:cNvPr id="46" name="Szövegdoboz 45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>
          <a:xfrm>
            <a:off x="255541" y="142108"/>
            <a:ext cx="6868828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Internetes gyógyszervásárlás lehetőségének ismertsége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Bár a megkérdezettek több, mint 80%-a hallott arról, hogy gyógyszert interneten is lehet vásárolni, csupán 10-ből 2 vásárolt már gyógyszert online – a rutinos online vásárlók körében valamivel nagyobb arányban.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225074" y="973820"/>
            <a:ext cx="60007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(Q1a) Vásárolt Ön valaha gyógyszert, akár saját részre, akár hozzátartozó részére, </a:t>
            </a:r>
            <a:r>
              <a:rPr lang="hu-HU" sz="700" b="1" i="1" u="sng" dirty="0" smtClean="0">
                <a:solidFill>
                  <a:schemeClr val="bg1">
                    <a:lumMod val="50000"/>
                  </a:schemeClr>
                </a:solidFill>
              </a:rPr>
              <a:t>a következő beszerzési forrásokból</a:t>
            </a:r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(Q1c) HA NEM VÁSÁROLT GYÓGYSZERT INTERNETEN: Hallott-e már arról, hogy gyógyszereket az interneten is be lehet szerezni?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1598222" y="1391478"/>
          <a:ext cx="5383033" cy="3339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églalap 17"/>
          <p:cNvSpPr/>
          <p:nvPr/>
        </p:nvSpPr>
        <p:spPr>
          <a:xfrm>
            <a:off x="1050509" y="4835723"/>
            <a:ext cx="2432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</a:rPr>
              <a:t>∑ vásárolt gyógyszert internetes forrásból: Q1a / összes internetes beszerzési forrás (szabályos + nem szabályos)</a:t>
            </a:r>
            <a:endParaRPr lang="hu-HU" sz="1600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3736195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655733" y="2129188"/>
            <a:ext cx="787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nők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akik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rendszeres netes vásárlók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1940117" y="4212440"/>
            <a:ext cx="1224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férfiak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18-29 korosztály</a:t>
            </a:r>
            <a:endParaRPr lang="hu-HU" sz="600" dirty="0" smtClean="0">
              <a:solidFill>
                <a:srgbClr val="FF5B5B"/>
              </a:solidFill>
            </a:endParaRP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 végzettségűek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609901" y="1550501"/>
            <a:ext cx="1685677" cy="46679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87313" indent="-87313">
              <a:spcBef>
                <a:spcPts val="200"/>
              </a:spcBef>
            </a:pPr>
            <a:r>
              <a:rPr lang="hu-HU" sz="700" b="1" i="1" dirty="0" smtClean="0">
                <a:solidFill>
                  <a:schemeClr val="accent5"/>
                </a:solidFill>
              </a:rPr>
              <a:t>Krónikus Rx szedők körében: 24%</a:t>
            </a:r>
          </a:p>
          <a:p>
            <a:pPr marL="87313" indent="-87313">
              <a:spcBef>
                <a:spcPts val="200"/>
              </a:spcBef>
            </a:pPr>
            <a:r>
              <a:rPr lang="hu-HU" sz="700" b="1" i="1" dirty="0" smtClean="0">
                <a:solidFill>
                  <a:schemeClr val="accent5"/>
                </a:solidFill>
              </a:rPr>
              <a:t>OTC vásárlók körében: 23% </a:t>
            </a:r>
          </a:p>
          <a:p>
            <a:pPr marL="87313" indent="-87313">
              <a:spcBef>
                <a:spcPts val="200"/>
              </a:spcBef>
            </a:pPr>
            <a:r>
              <a:rPr lang="hu-HU" sz="700" b="1" i="1" dirty="0" smtClean="0">
                <a:solidFill>
                  <a:schemeClr val="accent5"/>
                </a:solidFill>
              </a:rPr>
              <a:t>Rendszeres netes vásárlók körében: 34%</a:t>
            </a:r>
          </a:p>
        </p:txBody>
      </p:sp>
      <p:sp>
        <p:nvSpPr>
          <p:cNvPr id="15" name="Szövegdoboz 14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1"/>
          <p:cNvSpPr>
            <a:spLocks noGrp="1"/>
          </p:cNvSpPr>
          <p:nvPr>
            <p:ph type="sldNum" sz="quarter" idx="12"/>
          </p:nvPr>
        </p:nvSpPr>
        <p:spPr>
          <a:xfrm>
            <a:off x="8643430" y="4865993"/>
            <a:ext cx="477416" cy="273844"/>
          </a:xfrm>
        </p:spPr>
        <p:txBody>
          <a:bodyPr/>
          <a:lstStyle/>
          <a:p>
            <a:fld id="{D4FE87E5-2C4E-445F-895B-3E099F6A4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19830"/>
              </p:ext>
            </p:extLst>
          </p:nvPr>
        </p:nvGraphicFramePr>
        <p:xfrm>
          <a:off x="107701" y="1463957"/>
          <a:ext cx="8432000" cy="3207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4173500" y="4928056"/>
            <a:ext cx="18500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800" i="1" dirty="0" smtClean="0">
                <a:latin typeface="+mj-lt"/>
              </a:rPr>
              <a:t>Bázis: teljes minta (n=1000)</a:t>
            </a:r>
            <a:endParaRPr lang="en-GB" sz="800" i="1" dirty="0">
              <a:latin typeface="+mj-lt"/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740840" y="3512727"/>
            <a:ext cx="152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alapfokú, középfokú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60-69  korosztály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akik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semmit nem vásárolnak interneten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5541" y="142108"/>
            <a:ext cx="810128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hu-H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Az internetes gyógyszervásárlás percepciója biztonságosság szempontjából</a:t>
            </a:r>
          </a:p>
          <a:p>
            <a:pPr>
              <a:spcBef>
                <a:spcPct val="0"/>
              </a:spcBef>
              <a:defRPr/>
            </a:pPr>
            <a:endParaRPr lang="hu-HU" sz="400" i="1" dirty="0" smtClean="0">
              <a:solidFill>
                <a:schemeClr val="accent5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hu-HU" sz="1200" i="1" dirty="0" smtClean="0">
                <a:solidFill>
                  <a:schemeClr val="accent5"/>
                </a:solidFill>
              </a:rPr>
              <a:t>A megkérdezettek többsége elsősorban kockázatokat társít az interneten történő gyógyszervásárláshoz.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253208" y="942016"/>
            <a:ext cx="79127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b="1" i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(Q2a) Mit gondol Ön az internetes gyógyszervásárlásról? Kérem, jelölje az Önhöz legközelebb álló véleményt. </a:t>
            </a:r>
          </a:p>
        </p:txBody>
      </p:sp>
      <p:sp>
        <p:nvSpPr>
          <p:cNvPr id="17" name="Szövegdoboz 16"/>
          <p:cNvSpPr txBox="1"/>
          <p:nvPr/>
        </p:nvSpPr>
        <p:spPr>
          <a:xfrm>
            <a:off x="5740840" y="1906563"/>
            <a:ext cx="15266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felsőfokú végzettségűek</a:t>
            </a:r>
          </a:p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akik</a:t>
            </a:r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 </a:t>
            </a:r>
            <a:r>
              <a:rPr lang="hu-HU" sz="600" dirty="0" smtClean="0">
                <a:solidFill>
                  <a:srgbClr val="FF5B5B"/>
                </a:solidFill>
                <a:sym typeface="Wingdings"/>
              </a:rPr>
              <a:t>rendszeres internetes vásárlók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5915774" y="4951909"/>
            <a:ext cx="236612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" b="1" dirty="0" smtClean="0">
                <a:solidFill>
                  <a:srgbClr val="FF5B5B"/>
                </a:solidFill>
                <a:sym typeface="Wingdings"/>
              </a:rPr>
              <a:t></a:t>
            </a:r>
            <a:r>
              <a:rPr lang="hu-HU" sz="600" dirty="0" smtClean="0">
                <a:solidFill>
                  <a:srgbClr val="FF5B5B"/>
                </a:solidFill>
              </a:rPr>
              <a:t>Szignifikánsan magasabb érték egy vagy több szegmenshez képest</a:t>
            </a:r>
            <a:endParaRPr lang="hu-HU" sz="600" dirty="0">
              <a:solidFill>
                <a:srgbClr val="FF5B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101104</TotalTime>
  <Words>3414</Words>
  <Application>Microsoft Office PowerPoint</Application>
  <PresentationFormat>Diavetítés a képernyőre (16:9 oldalarány)</PresentationFormat>
  <Paragraphs>414</Paragraphs>
  <Slides>33</Slides>
  <Notes>0</Notes>
  <HiddenSlides>6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1_Office-téma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Kati</dc:creator>
  <cp:lastModifiedBy>LOVAS</cp:lastModifiedBy>
  <cp:revision>7275</cp:revision>
  <dcterms:created xsi:type="dcterms:W3CDTF">2011-10-06T06:44:52Z</dcterms:created>
  <dcterms:modified xsi:type="dcterms:W3CDTF">2019-06-27T07:38:29Z</dcterms:modified>
</cp:coreProperties>
</file>