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82" r:id="rId4"/>
    <p:sldId id="283" r:id="rId5"/>
    <p:sldId id="284" r:id="rId6"/>
    <p:sldId id="285" r:id="rId7"/>
    <p:sldId id="307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1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ex.hu/techtud/2019/11/15/szuperbakterium-antibiotikum-rezisztens_bakteriumok_amerika-gyogyszer-cdc/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chter.hu/hu-HU/rolunk/Pages/Imidzskampany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39899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Gyógyszerhamisítás veszélyei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600" b="1" dirty="0" smtClean="0"/>
              <a:t>Szellemitulajdonjog-védelem </a:t>
            </a:r>
            <a:r>
              <a:rPr lang="hu-HU" sz="3600" b="1" dirty="0"/>
              <a:t>a gyakorlatban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3100" b="1" dirty="0" smtClean="0"/>
              <a:t>III. rész</a:t>
            </a:r>
            <a:endParaRPr lang="hu-HU" sz="3100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TextBox 2"/>
          <p:cNvSpPr txBox="1"/>
          <p:nvPr/>
        </p:nvSpPr>
        <p:spPr>
          <a:xfrm>
            <a:off x="904875" y="2105025"/>
            <a:ext cx="62388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Amit egy középiskolásnak tudni illik...</a:t>
            </a:r>
          </a:p>
          <a:p>
            <a:endParaRPr lang="hu-HU" sz="2400" b="1" dirty="0"/>
          </a:p>
          <a:p>
            <a:r>
              <a:rPr lang="hu-HU" sz="4400" b="1" dirty="0" smtClean="0">
                <a:solidFill>
                  <a:srgbClr val="FF0000"/>
                </a:solidFill>
              </a:rPr>
              <a:t>TE DÖNTHETSZ!</a:t>
            </a:r>
          </a:p>
          <a:p>
            <a:endParaRPr lang="hu-HU" sz="2400" b="1" dirty="0"/>
          </a:p>
          <a:p>
            <a:endParaRPr lang="hu-HU" sz="2400" dirty="0"/>
          </a:p>
        </p:txBody>
      </p:sp>
      <p:pic>
        <p:nvPicPr>
          <p:cNvPr id="6" name="Kép 5" descr="HENT_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106" y="4753039"/>
            <a:ext cx="3707937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2632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Gyógyszerhamisítás?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27758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9" name="Tartalom hely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-783" r="7065" b="18362"/>
          <a:stretch>
            <a:fillRect/>
          </a:stretch>
        </p:blipFill>
        <p:spPr>
          <a:xfrm>
            <a:off x="449263" y="2329841"/>
            <a:ext cx="4133850" cy="2805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Tartalom hely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-764" r="13158" b="18974"/>
          <a:stretch>
            <a:fillRect/>
          </a:stretch>
        </p:blipFill>
        <p:spPr>
          <a:xfrm>
            <a:off x="4539711" y="2333297"/>
            <a:ext cx="4050252" cy="28023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263" y="1503123"/>
            <a:ext cx="374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Raktározás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759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4574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Gyógyszerhamisítás?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27758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11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t="11896" r="32018" b="31042"/>
          <a:stretch>
            <a:fillRect/>
          </a:stretch>
        </p:blipFill>
        <p:spPr>
          <a:xfrm>
            <a:off x="323850" y="2578100"/>
            <a:ext cx="3670300" cy="33035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Tartalom hely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-764" r="16721" b="-2"/>
          <a:stretch>
            <a:fillRect/>
          </a:stretch>
        </p:blipFill>
        <p:spPr>
          <a:xfrm>
            <a:off x="4278313" y="2601310"/>
            <a:ext cx="4397375" cy="32756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850" y="1590805"/>
            <a:ext cx="533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Értékesítés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677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Gyógyszerhamisítás?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89" y="1162309"/>
            <a:ext cx="5248407" cy="39363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6" y="4195291"/>
            <a:ext cx="7360238" cy="175587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87589" y="6041739"/>
            <a:ext cx="7899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https://index.hu/techtud/2019/11/15/szuperbakterium-antibiotikum-rezisztens_bakteriumok_amerika-gyogyszer-cdc/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72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238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03365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638827" y="1640910"/>
            <a:ext cx="52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Melyek a leggyakrabban hamisított gyógyszerek?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61" y="2734844"/>
            <a:ext cx="5135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Fogyasztószerek</a:t>
            </a:r>
          </a:p>
          <a:p>
            <a:r>
              <a:rPr lang="hu-HU" sz="2800" b="1" dirty="0" smtClean="0"/>
              <a:t>Teljesítményfokozók</a:t>
            </a:r>
          </a:p>
          <a:p>
            <a:r>
              <a:rPr lang="hu-HU" sz="2800" b="1" dirty="0" smtClean="0"/>
              <a:t>Vágyfokozók</a:t>
            </a:r>
          </a:p>
          <a:p>
            <a:r>
              <a:rPr lang="hu-HU" sz="2800" b="1" dirty="0" smtClean="0"/>
              <a:t>Rákgyógyszerek</a:t>
            </a:r>
          </a:p>
          <a:p>
            <a:r>
              <a:rPr lang="hu-HU" sz="2800" b="1" dirty="0"/>
              <a:t>Antibiotikumok</a:t>
            </a:r>
          </a:p>
          <a:p>
            <a:r>
              <a:rPr lang="hu-HU" sz="2800" b="1" dirty="0" smtClean="0"/>
              <a:t>Cukorbetegség elleni gyógyszerek</a:t>
            </a:r>
          </a:p>
          <a:p>
            <a:r>
              <a:rPr lang="hu-HU" sz="2800" b="1" dirty="0" smtClean="0"/>
              <a:t>Bármi más</a:t>
            </a:r>
            <a:endParaRPr lang="hu-HU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8" y="1828311"/>
            <a:ext cx="3674301" cy="2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24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832245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839244" y="2229633"/>
            <a:ext cx="4772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Mekkora a valószínűsége, hogy hamis gyógyszert kapunk?</a:t>
            </a:r>
            <a:endParaRPr lang="hu-HU" sz="2800" b="1" dirty="0">
              <a:solidFill>
                <a:srgbClr val="FF0000"/>
              </a:solidFill>
            </a:endParaRPr>
          </a:p>
        </p:txBody>
      </p:sp>
      <p:grpSp>
        <p:nvGrpSpPr>
          <p:cNvPr id="3" name="Csoportba foglalás 76"/>
          <p:cNvGrpSpPr/>
          <p:nvPr/>
        </p:nvGrpSpPr>
        <p:grpSpPr>
          <a:xfrm>
            <a:off x="4477406" y="3216166"/>
            <a:ext cx="2825927" cy="1579563"/>
            <a:chOff x="5300135" y="3440425"/>
            <a:chExt cx="1689100" cy="1570038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9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843009" y="2974964"/>
            <a:ext cx="199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         </a:t>
            </a:r>
            <a:r>
              <a:rPr lang="hu-HU" sz="3200" b="1" dirty="0" smtClean="0">
                <a:solidFill>
                  <a:srgbClr val="002060"/>
                </a:solidFill>
              </a:rPr>
              <a:t>Szerinted?</a:t>
            </a:r>
          </a:p>
          <a:p>
            <a:endParaRPr lang="hu-HU" sz="3200" b="1" dirty="0">
              <a:solidFill>
                <a:srgbClr val="002060"/>
              </a:solidFill>
            </a:endParaRPr>
          </a:p>
        </p:txBody>
      </p:sp>
      <p:pic>
        <p:nvPicPr>
          <p:cNvPr id="15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  <a:prstGeom prst="rect">
            <a:avLst/>
          </a:prstGeom>
        </p:spPr>
      </p:pic>
      <p:pic>
        <p:nvPicPr>
          <p:cNvPr id="16" name="Kép 1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3981" y="37921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12526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vásárolt már internetes</a:t>
            </a:r>
            <a:br>
              <a:rPr lang="hu-H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oldalon?</a:t>
            </a:r>
            <a:endParaRPr lang="hu-HU" sz="6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</p:spTree>
    <p:extLst>
      <p:ext uri="{BB962C8B-B14F-4D97-AF65-F5344CB8AC3E}">
        <p14:creationId xmlns:p14="http://schemas.microsoft.com/office/powerpoint/2010/main" val="39266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b="1" dirty="0" smtClean="0">
                <a:solidFill>
                  <a:srgbClr val="FF0000"/>
                </a:solidFill>
              </a:rPr>
              <a:t>Dehát ki akar </a:t>
            </a:r>
            <a:r>
              <a:rPr lang="hu-HU" sz="6000" b="1" dirty="0">
                <a:solidFill>
                  <a:srgbClr val="FF0000"/>
                </a:solidFill>
              </a:rPr>
              <a:t>a neten </a:t>
            </a:r>
            <a:r>
              <a:rPr lang="hu-HU" sz="6000" b="1" dirty="0" smtClean="0">
                <a:solidFill>
                  <a:srgbClr val="FF0000"/>
                </a:solidFill>
              </a:rPr>
              <a:t>rendelni gyógyszert</a:t>
            </a:r>
            <a:r>
              <a:rPr lang="hu-HU" sz="6000" b="1" dirty="0">
                <a:solidFill>
                  <a:srgbClr val="FF0000"/>
                </a:solidFill>
              </a:rPr>
              <a:t>?</a:t>
            </a: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TextBox 2"/>
          <p:cNvSpPr txBox="1"/>
          <p:nvPr/>
        </p:nvSpPr>
        <p:spPr>
          <a:xfrm>
            <a:off x="663879" y="2956142"/>
            <a:ext cx="5611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Akinek nincs ideje semmire</a:t>
            </a:r>
          </a:p>
          <a:p>
            <a:r>
              <a:rPr lang="hu-HU" sz="2800" b="1" dirty="0" smtClean="0"/>
              <a:t>Aki nem akar orvoshoz rohangálni</a:t>
            </a:r>
          </a:p>
          <a:p>
            <a:r>
              <a:rPr lang="hu-HU" sz="2800" b="1" dirty="0" smtClean="0"/>
              <a:t>Akinek ciki orvoshoz menni</a:t>
            </a:r>
          </a:p>
          <a:p>
            <a:r>
              <a:rPr lang="hu-HU" sz="2800" b="1" dirty="0" smtClean="0"/>
              <a:t>Aki kényelmes</a:t>
            </a:r>
          </a:p>
          <a:p>
            <a:r>
              <a:rPr lang="hu-HU" sz="2800" b="1" dirty="0" smtClean="0"/>
              <a:t>Aki spórolni akar az árán</a:t>
            </a:r>
          </a:p>
          <a:p>
            <a:endParaRPr lang="hu-HU" sz="2800" b="1" dirty="0"/>
          </a:p>
          <a:p>
            <a:r>
              <a:rPr lang="hu-HU" sz="2800" b="1" dirty="0" smtClean="0">
                <a:solidFill>
                  <a:srgbClr val="FF0000"/>
                </a:solidFill>
              </a:rPr>
              <a:t>Aki nem gondolja át a következményeit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63047" y="87683"/>
            <a:ext cx="8605380" cy="1565753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b="1" dirty="0" smtClean="0"/>
              <a:t/>
            </a:r>
            <a:br>
              <a:rPr lang="hu-HU" sz="6000" b="1" dirty="0" smtClean="0"/>
            </a:br>
            <a:r>
              <a:rPr lang="hu-HU" sz="6000" b="1" dirty="0"/>
              <a:t/>
            </a:r>
            <a:br>
              <a:rPr lang="hu-HU" sz="6000" b="1" dirty="0"/>
            </a:br>
            <a:r>
              <a:rPr lang="hu-HU" sz="6000" b="1" dirty="0" smtClean="0"/>
              <a:t/>
            </a:r>
            <a:br>
              <a:rPr lang="hu-HU" sz="6000" b="1" dirty="0" smtClean="0"/>
            </a:br>
            <a:r>
              <a:rPr lang="hu-HU" sz="4900" b="1" dirty="0" smtClean="0"/>
              <a:t>Nézd, milyen ravaszul próbálnak megbízhatónak látszani!</a:t>
            </a:r>
            <a:r>
              <a:rPr lang="hu-HU" sz="6000" b="1" dirty="0" smtClean="0"/>
              <a:t/>
            </a:r>
            <a:br>
              <a:rPr lang="hu-HU" sz="6000" b="1" dirty="0" smtClean="0"/>
            </a:br>
            <a:r>
              <a:rPr lang="hu-HU" sz="6000" b="1" dirty="0" smtClean="0"/>
              <a:t> </a:t>
            </a:r>
            <a:r>
              <a:rPr lang="hu-HU" sz="6000" b="1" dirty="0"/>
              <a:t/>
            </a:r>
            <a:br>
              <a:rPr lang="hu-HU" sz="6000" b="1" dirty="0"/>
            </a:br>
            <a:r>
              <a:rPr lang="hu-HU" sz="6000" b="1" dirty="0" smtClean="0"/>
              <a:t/>
            </a:r>
            <a:br>
              <a:rPr lang="hu-HU" sz="6000" b="1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5416" r="12214"/>
          <a:stretch/>
        </p:blipFill>
        <p:spPr bwMode="auto">
          <a:xfrm rot="21120703">
            <a:off x="66365" y="1720781"/>
            <a:ext cx="5284925" cy="34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7626" r="17570" b="6073"/>
          <a:stretch/>
        </p:blipFill>
        <p:spPr bwMode="auto">
          <a:xfrm rot="20533552">
            <a:off x="522972" y="3564269"/>
            <a:ext cx="5144851" cy="35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6921" y="1528175"/>
            <a:ext cx="31690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Megbízható országok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Kanadai (valójában indiai</a:t>
            </a:r>
            <a:r>
              <a:rPr lang="hu-HU" sz="2400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Nyugalom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Doktornő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Ne aggódj, nem kell recept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Világos, tiszta </a:t>
            </a:r>
            <a:r>
              <a:rPr lang="hu-HU" sz="2400" b="1" dirty="0" smtClean="0">
                <a:solidFill>
                  <a:srgbClr val="FF0000"/>
                </a:solidFill>
              </a:rPr>
              <a:t>háttér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Boldogság</a:t>
            </a:r>
            <a:endParaRPr lang="hu-HU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Ismerős megjelenésű gyógyszerek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90599" y="1784958"/>
            <a:ext cx="4396634" cy="2567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23145" y="2129425"/>
            <a:ext cx="740522" cy="162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6406" y="2292264"/>
            <a:ext cx="5210827" cy="21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301353" y="2943617"/>
            <a:ext cx="2562314" cy="253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98929" y="4667098"/>
            <a:ext cx="388304" cy="155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76617" y="3258772"/>
            <a:ext cx="5110616" cy="3497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23145" y="3945699"/>
            <a:ext cx="740522" cy="4025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721718" y="5025542"/>
            <a:ext cx="2165515" cy="348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985361" y="5373667"/>
            <a:ext cx="878306" cy="9895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817" y="945931"/>
            <a:ext cx="8490514" cy="4678255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defRPr/>
            </a:pPr>
            <a:endParaRPr lang="hu-HU" b="1" dirty="0" smtClean="0"/>
          </a:p>
          <a:p>
            <a:pPr algn="just">
              <a:defRPr/>
            </a:pPr>
            <a:r>
              <a:rPr lang="hu-HU" b="1" dirty="0" smtClean="0"/>
              <a:t>LEGITSCRIPT ADATOK ALAPJÁN</a:t>
            </a:r>
          </a:p>
          <a:p>
            <a:pPr algn="just">
              <a:defRPr/>
            </a:pPr>
            <a:endParaRPr lang="hu-HU" b="1" dirty="0" smtClean="0"/>
          </a:p>
          <a:p>
            <a:pPr algn="just">
              <a:buNone/>
              <a:defRPr/>
            </a:pPr>
            <a:r>
              <a:rPr lang="hu-HU" b="1" dirty="0" smtClean="0"/>
              <a:t>   Az </a:t>
            </a:r>
            <a:r>
              <a:rPr lang="hu-HU" b="1" dirty="0"/>
              <a:t>Amerikai Egyesült Államokban  </a:t>
            </a:r>
            <a:r>
              <a:rPr lang="hu-HU" b="1" dirty="0" smtClean="0"/>
              <a:t>működő, internetes </a:t>
            </a:r>
            <a:r>
              <a:rPr lang="hu-HU" b="1" dirty="0"/>
              <a:t>gyógyszertárakat ellenőrző szervezet </a:t>
            </a:r>
            <a:r>
              <a:rPr lang="hu-HU" b="1" dirty="0" smtClean="0"/>
              <a:t>(Legitscript) adatbázisában </a:t>
            </a:r>
            <a:r>
              <a:rPr lang="hu-HU" b="1" dirty="0"/>
              <a:t>kb. </a:t>
            </a:r>
            <a:r>
              <a:rPr lang="hu-HU" b="1" dirty="0">
                <a:solidFill>
                  <a:srgbClr val="FF0000"/>
                </a:solidFill>
              </a:rPr>
              <a:t>35 000 </a:t>
            </a:r>
            <a:r>
              <a:rPr lang="hu-HU" b="1" dirty="0"/>
              <a:t>aktív internetes gyógyszertár szerepel. </a:t>
            </a:r>
          </a:p>
          <a:p>
            <a:pPr algn="just">
              <a:buNone/>
              <a:defRPr/>
            </a:pPr>
            <a:endParaRPr lang="hu-HU" b="1" dirty="0" smtClean="0"/>
          </a:p>
          <a:p>
            <a:pPr algn="just">
              <a:defRPr/>
            </a:pPr>
            <a:endParaRPr lang="hu-HU" b="1" dirty="0"/>
          </a:p>
          <a:p>
            <a:pPr>
              <a:defRPr/>
            </a:pPr>
            <a:r>
              <a:rPr lang="hu-HU" sz="6600" b="1" dirty="0"/>
              <a:t>Ebből </a:t>
            </a:r>
            <a:r>
              <a:rPr lang="hu-HU" sz="6600" b="1" dirty="0" smtClean="0"/>
              <a:t>legális kb. </a:t>
            </a:r>
            <a:r>
              <a:rPr lang="hu-HU" sz="6600" b="1" dirty="0" smtClean="0">
                <a:solidFill>
                  <a:srgbClr val="FF0000"/>
                </a:solidFill>
              </a:rPr>
              <a:t>200!</a:t>
            </a:r>
            <a:endParaRPr lang="hu-HU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                                                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35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u-HU" b="1" dirty="0" smtClean="0"/>
              <a:t>Mi történik, ha mégis neten rendelsz?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- Legjobb esetben csak a pénzed veszted el és </a:t>
            </a:r>
          </a:p>
          <a:p>
            <a:pPr marL="0" indent="0">
              <a:buNone/>
            </a:pPr>
            <a:r>
              <a:rPr lang="hu-HU" b="1" dirty="0"/>
              <a:t>n</a:t>
            </a:r>
            <a:r>
              <a:rPr lang="hu-HU" b="1" dirty="0" smtClean="0"/>
              <a:t>em kapsz semmit        </a:t>
            </a:r>
          </a:p>
          <a:p>
            <a:pPr marL="0" indent="0">
              <a:buNone/>
            </a:pPr>
            <a:r>
              <a:rPr lang="hu-HU" b="1" dirty="0" smtClean="0"/>
              <a:t>                      vagy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- Kapsz egy ilyen csomagot                                                </a:t>
            </a:r>
            <a:endParaRPr lang="hu-HU" b="1" dirty="0"/>
          </a:p>
        </p:txBody>
      </p:sp>
      <p:pic>
        <p:nvPicPr>
          <p:cNvPr id="13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07" y="-438411"/>
            <a:ext cx="2079893" cy="3336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16" y="3429000"/>
            <a:ext cx="3267099" cy="2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30620" y="365126"/>
            <a:ext cx="7884729" cy="2551496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254000" dist="368300" dir="4500000" algn="tl">
                    <a:schemeClr val="tx1">
                      <a:alpha val="73000"/>
                    </a:schemeClr>
                  </a:outerShdw>
                </a:effectLst>
              </a:rPr>
              <a:t>Miért veszélyes a gyógyszerhamisítás?</a:t>
            </a:r>
            <a:endParaRPr lang="hu-H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254000" dist="368300" dir="4500000" algn="tl">
                  <a:schemeClr val="tx1">
                    <a:alpha val="73000"/>
                  </a:schemeClr>
                </a:outerShdw>
              </a:effectLst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pic>
        <p:nvPicPr>
          <p:cNvPr id="6" name="Kép 5" descr="20161010_171508.jpg"/>
          <p:cNvPicPr>
            <a:picLocks noChangeAspect="1"/>
          </p:cNvPicPr>
          <p:nvPr/>
        </p:nvPicPr>
        <p:blipFill rotWithShape="1">
          <a:blip r:embed="rId4" cstate="print"/>
          <a:srcRect l="50000" t="22273" r="6465" b="12762"/>
          <a:stretch/>
        </p:blipFill>
        <p:spPr>
          <a:xfrm>
            <a:off x="2195906" y="2890837"/>
            <a:ext cx="3890570" cy="236696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13945" y="5454869"/>
            <a:ext cx="439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Mottó: Gyógyszert a gyógyszertárból!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5122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És vajon mi lesz a csomagban?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Azt </a:t>
            </a:r>
            <a:r>
              <a:rPr lang="hu-HU" b="1" dirty="0">
                <a:solidFill>
                  <a:srgbClr val="FF0000"/>
                </a:solidFill>
              </a:rPr>
              <a:t>senki nem tudja</a:t>
            </a:r>
          </a:p>
          <a:p>
            <a:pPr marL="0" indent="0">
              <a:buNone/>
            </a:pPr>
            <a:r>
              <a:rPr lang="hu-HU" b="1" dirty="0" smtClean="0"/>
              <a:t>- gyógyszer</a:t>
            </a:r>
            <a:endParaRPr lang="hu-HU" b="1" dirty="0"/>
          </a:p>
          <a:p>
            <a:pPr>
              <a:buFontTx/>
              <a:buChar char="-"/>
            </a:pPr>
            <a:r>
              <a:rPr lang="hu-HU" b="1" dirty="0" smtClean="0"/>
              <a:t>hatóanyag </a:t>
            </a:r>
            <a:r>
              <a:rPr lang="hu-HU" b="1" dirty="0"/>
              <a:t>nélküli </a:t>
            </a:r>
            <a:r>
              <a:rPr lang="hu-HU" b="1" dirty="0" smtClean="0"/>
              <a:t>vagy kevés</a:t>
            </a:r>
          </a:p>
          <a:p>
            <a:pPr marL="0" indent="0">
              <a:buNone/>
            </a:pPr>
            <a:r>
              <a:rPr lang="hu-HU" b="1" dirty="0" smtClean="0"/>
              <a:t>   hatóanyagú tabletta</a:t>
            </a:r>
          </a:p>
          <a:p>
            <a:pPr marL="0" indent="0">
              <a:buNone/>
            </a:pPr>
            <a:r>
              <a:rPr lang="hu-HU" b="1" dirty="0" smtClean="0"/>
              <a:t>- tabletta más hatóanyaggal</a:t>
            </a: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- cukorka</a:t>
            </a: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- drog</a:t>
            </a: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- patkányméreg</a:t>
            </a:r>
          </a:p>
          <a:p>
            <a:pPr marL="0" indent="0">
              <a:buNone/>
            </a:pPr>
            <a:r>
              <a:rPr lang="hu-HU" b="1" dirty="0" smtClean="0"/>
              <a:t>- semmi</a:t>
            </a:r>
            <a:endParaRPr lang="hu-HU" b="1" dirty="0"/>
          </a:p>
        </p:txBody>
      </p:sp>
      <p:pic>
        <p:nvPicPr>
          <p:cNvPr id="13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07" y="-438411"/>
            <a:ext cx="2079893" cy="3336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42" y="2898291"/>
            <a:ext cx="3597522" cy="32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220" y="365126"/>
            <a:ext cx="7780228" cy="5639308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Vannak legális magyarországi internetpatikák?</a:t>
            </a:r>
          </a:p>
          <a:p>
            <a:pPr marL="0" indent="0" algn="just">
              <a:buNone/>
              <a:defRPr/>
            </a:pPr>
            <a:endParaRPr lang="hu-HU" dirty="0" smtClean="0"/>
          </a:p>
          <a:p>
            <a:pPr marL="0" indent="0" algn="just">
              <a:buNone/>
              <a:defRPr/>
            </a:pPr>
            <a:r>
              <a:rPr lang="hu-HU" b="1" dirty="0" smtClean="0"/>
              <a:t>- 2015 óta közös Uniós logó kötelező feltüntetése a legális internetes patikában: az ellenőrző </a:t>
            </a:r>
          </a:p>
          <a:p>
            <a:pPr marL="0" indent="0" algn="just">
              <a:buNone/>
              <a:defRPr/>
            </a:pPr>
            <a:r>
              <a:rPr lang="hu-HU" b="1" dirty="0" smtClean="0"/>
              <a:t>hatóság honlapjára irányít (OGYÉI)</a:t>
            </a:r>
          </a:p>
          <a:p>
            <a:pPr marL="0" indent="0" algn="just">
              <a:buNone/>
              <a:defRPr/>
            </a:pPr>
            <a:endParaRPr lang="hu-HU" b="1" dirty="0"/>
          </a:p>
          <a:p>
            <a:pPr marL="0" indent="0" algn="just">
              <a:buNone/>
              <a:defRPr/>
            </a:pPr>
            <a:endParaRPr lang="hu-HU" b="1" dirty="0" smtClean="0"/>
          </a:p>
          <a:p>
            <a:pPr marL="0" indent="0" algn="just">
              <a:buNone/>
              <a:defRPr/>
            </a:pPr>
            <a:endParaRPr lang="hu-HU" b="1" dirty="0"/>
          </a:p>
          <a:p>
            <a:pPr marL="0" indent="0" algn="just">
              <a:buNone/>
              <a:defRPr/>
            </a:pPr>
            <a:endParaRPr lang="hu-HU" b="1" dirty="0" smtClean="0"/>
          </a:p>
          <a:p>
            <a:pPr marL="0" indent="0" algn="just">
              <a:buNone/>
              <a:defRPr/>
            </a:pPr>
            <a:endParaRPr lang="hu-HU" b="1" dirty="0" smtClean="0"/>
          </a:p>
          <a:p>
            <a:pPr marL="0" indent="0" algn="just">
              <a:buNone/>
              <a:defRPr/>
            </a:pPr>
            <a:r>
              <a:rPr lang="hu-HU" b="1" dirty="0" smtClean="0"/>
              <a:t>- Magyarországon </a:t>
            </a:r>
            <a:r>
              <a:rPr lang="hu-HU" b="1" dirty="0"/>
              <a:t>csak olyan internetes patika árulhat gyógyszert, amely mögött tényleges, fizikailag is működő, engedéllyel rendelkező gyógyszertár </a:t>
            </a:r>
            <a:r>
              <a:rPr lang="hu-HU" b="1" dirty="0" smtClean="0"/>
              <a:t>áll</a:t>
            </a:r>
            <a:r>
              <a:rPr lang="hu-HU" b="1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3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60" y="-1013687"/>
            <a:ext cx="1894454" cy="30392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59" y="2025521"/>
            <a:ext cx="2981314" cy="23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0296" y="621102"/>
            <a:ext cx="7886700" cy="5572663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Legális magyarországi internetpatikák</a:t>
            </a:r>
          </a:p>
          <a:p>
            <a:pPr marL="0" indent="0" algn="just">
              <a:buNone/>
              <a:defRPr/>
            </a:pPr>
            <a:endParaRPr lang="hu-HU" dirty="0" smtClean="0"/>
          </a:p>
          <a:p>
            <a:pPr marL="0" indent="0">
              <a:buNone/>
            </a:pPr>
            <a:r>
              <a:rPr lang="hu-HU" b="1" dirty="0"/>
              <a:t>Ezek is csak olyan gyógyszereket árulhatnak a neten, </a:t>
            </a:r>
            <a:r>
              <a:rPr lang="hu-HU" b="1" dirty="0" smtClean="0"/>
              <a:t>amelyeket </a:t>
            </a:r>
            <a:r>
              <a:rPr lang="hu-HU" b="1" dirty="0"/>
              <a:t>vény nélkül is meg lehet venni</a:t>
            </a:r>
            <a:r>
              <a:rPr lang="hu-HU" b="1" dirty="0" smtClean="0"/>
              <a:t>.</a:t>
            </a:r>
          </a:p>
          <a:p>
            <a:r>
              <a:rPr lang="hu-HU" b="1" dirty="0" smtClean="0"/>
              <a:t>Megfázás elleni szerek</a:t>
            </a:r>
          </a:p>
          <a:p>
            <a:r>
              <a:rPr lang="hu-HU" b="1" dirty="0" smtClean="0"/>
              <a:t>Fertőtlenítők, maszkok</a:t>
            </a:r>
          </a:p>
          <a:p>
            <a:r>
              <a:rPr lang="hu-HU" b="1" dirty="0" smtClean="0"/>
              <a:t>Fájdalomcsillapítók</a:t>
            </a:r>
          </a:p>
          <a:p>
            <a:r>
              <a:rPr lang="hu-HU" b="1" dirty="0" smtClean="0"/>
              <a:t>Táplálék-kiegészítők</a:t>
            </a:r>
          </a:p>
          <a:p>
            <a:r>
              <a:rPr lang="hu-HU" b="1" dirty="0"/>
              <a:t>K</a:t>
            </a:r>
            <a:r>
              <a:rPr lang="hu-HU" b="1" dirty="0" smtClean="0"/>
              <a:t>ozmetikumok</a:t>
            </a:r>
          </a:p>
          <a:p>
            <a:r>
              <a:rPr lang="hu-HU" b="1" dirty="0" smtClean="0"/>
              <a:t>Vitaminok</a:t>
            </a:r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3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05" y="2857064"/>
            <a:ext cx="2079893" cy="33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9379" y="249603"/>
            <a:ext cx="7886700" cy="6037544"/>
          </a:xfr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Szerinted hol árulnak még Magyarországon gyógyszert illegálisan?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Piacokon, utcán, konditermekben, közösségi és aukciós oldalakon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" y="2004977"/>
            <a:ext cx="4081456" cy="25267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9" y="1604041"/>
            <a:ext cx="3404295" cy="255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004" y="3609123"/>
            <a:ext cx="4174617" cy="27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3362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8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tehetünk?</a:t>
            </a:r>
            <a:r>
              <a:rPr lang="hu-HU" sz="6000" dirty="0" smtClean="0">
                <a:solidFill>
                  <a:schemeClr val="bg1"/>
                </a:solidFill>
              </a:rPr>
              <a:t/>
            </a:r>
            <a:br>
              <a:rPr lang="hu-HU" sz="6000" dirty="0" smtClean="0">
                <a:solidFill>
                  <a:schemeClr val="bg1"/>
                </a:solidFill>
              </a:rPr>
            </a:br>
            <a:r>
              <a:rPr lang="hu-HU" sz="6000" dirty="0" smtClean="0">
                <a:solidFill>
                  <a:schemeClr val="bg1"/>
                </a:solidFill>
              </a:rPr>
              <a:t/>
            </a:r>
            <a:br>
              <a:rPr lang="hu-HU" sz="6000" dirty="0" smtClean="0">
                <a:solidFill>
                  <a:schemeClr val="bg1"/>
                </a:solidFill>
              </a:rPr>
            </a:b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Rectangle 2"/>
          <p:cNvSpPr/>
          <p:nvPr/>
        </p:nvSpPr>
        <p:spPr>
          <a:xfrm>
            <a:off x="237995" y="1937349"/>
            <a:ext cx="6801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altLang="hu-HU" sz="3600" b="1" dirty="0">
                <a:solidFill>
                  <a:srgbClr val="C00000"/>
                </a:solidFill>
              </a:rPr>
              <a:t>Mielőtt gyógyszert  </a:t>
            </a:r>
            <a:r>
              <a:rPr lang="hu-HU" altLang="hu-HU" sz="3600" b="1" dirty="0" smtClean="0">
                <a:solidFill>
                  <a:srgbClr val="C00000"/>
                </a:solidFill>
              </a:rPr>
              <a:t>rendelünk, </a:t>
            </a:r>
            <a:r>
              <a:rPr lang="hu-HU" altLang="hu-HU" sz="3600" b="1" dirty="0">
                <a:solidFill>
                  <a:srgbClr val="C00000"/>
                </a:solidFill>
              </a:rPr>
              <a:t>bizonyosodjunk meg arról, hogy az oldal legális-e.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altLang="hu-HU" sz="3600" b="1" dirty="0">
                <a:solidFill>
                  <a:srgbClr val="C00000"/>
                </a:solidFill>
              </a:rPr>
              <a:t>Senkitől ne vegyünk </a:t>
            </a:r>
            <a:r>
              <a:rPr lang="hu-HU" altLang="hu-HU" sz="3600" b="1" dirty="0" smtClean="0">
                <a:solidFill>
                  <a:srgbClr val="C00000"/>
                </a:solidFill>
              </a:rPr>
              <a:t>át </a:t>
            </a:r>
            <a:r>
              <a:rPr lang="hu-HU" altLang="hu-HU" sz="3600" b="1" dirty="0">
                <a:solidFill>
                  <a:srgbClr val="C00000"/>
                </a:solidFill>
              </a:rPr>
              <a:t>vagy fogadjunk el gyógyszert.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altLang="hu-HU" sz="3600" b="1" dirty="0">
                <a:solidFill>
                  <a:srgbClr val="C00000"/>
                </a:solidFill>
              </a:rPr>
              <a:t>Kérdezzük meg a </a:t>
            </a:r>
            <a:r>
              <a:rPr lang="hu-HU" altLang="hu-HU" sz="3600" b="1" dirty="0" smtClean="0">
                <a:solidFill>
                  <a:srgbClr val="C00000"/>
                </a:solidFill>
              </a:rPr>
              <a:t>szüleinket!</a:t>
            </a:r>
            <a:endParaRPr lang="hu-HU" altLang="hu-HU" sz="36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altLang="hu-HU" sz="3600" b="1" dirty="0">
                <a:solidFill>
                  <a:srgbClr val="C00000"/>
                </a:solidFill>
              </a:rPr>
              <a:t>Kérdezzük meg az </a:t>
            </a:r>
            <a:r>
              <a:rPr lang="hu-HU" altLang="hu-HU" sz="3600" b="1" dirty="0" smtClean="0">
                <a:solidFill>
                  <a:srgbClr val="C00000"/>
                </a:solidFill>
              </a:rPr>
              <a:t>orvosunkat!</a:t>
            </a:r>
            <a:endParaRPr lang="hu-HU" altLang="hu-HU" sz="36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altLang="hu-HU" sz="3600" b="1" dirty="0">
                <a:solidFill>
                  <a:srgbClr val="C00000"/>
                </a:solidFill>
              </a:rPr>
              <a:t>Kérdezzük meg a </a:t>
            </a:r>
            <a:r>
              <a:rPr lang="hu-HU" altLang="hu-HU" sz="3600" b="1" dirty="0" smtClean="0">
                <a:solidFill>
                  <a:srgbClr val="C00000"/>
                </a:solidFill>
              </a:rPr>
              <a:t>gyógyszerészt!</a:t>
            </a:r>
            <a:endParaRPr lang="hu-HU" altLang="hu-H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3362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6" name="Freeform 22"/>
          <p:cNvSpPr>
            <a:spLocks/>
          </p:cNvSpPr>
          <p:nvPr/>
        </p:nvSpPr>
        <p:spPr bwMode="auto">
          <a:xfrm flipH="1">
            <a:off x="588219" y="1828801"/>
            <a:ext cx="5599639" cy="3227414"/>
          </a:xfrm>
          <a:custGeom>
            <a:avLst/>
            <a:gdLst>
              <a:gd name="T0" fmla="*/ 180 w 1179"/>
              <a:gd name="T1" fmla="*/ 605 h 821"/>
              <a:gd name="T2" fmla="*/ 128 w 1179"/>
              <a:gd name="T3" fmla="*/ 583 h 821"/>
              <a:gd name="T4" fmla="*/ 84 w 1179"/>
              <a:gd name="T5" fmla="*/ 549 h 821"/>
              <a:gd name="T6" fmla="*/ 48 w 1179"/>
              <a:gd name="T7" fmla="*/ 505 h 821"/>
              <a:gd name="T8" fmla="*/ 20 w 1179"/>
              <a:gd name="T9" fmla="*/ 456 h 821"/>
              <a:gd name="T10" fmla="*/ 4 w 1179"/>
              <a:gd name="T11" fmla="*/ 400 h 821"/>
              <a:gd name="T12" fmla="*/ 0 w 1179"/>
              <a:gd name="T13" fmla="*/ 344 h 821"/>
              <a:gd name="T14" fmla="*/ 6 w 1179"/>
              <a:gd name="T15" fmla="*/ 288 h 821"/>
              <a:gd name="T16" fmla="*/ 26 w 1179"/>
              <a:gd name="T17" fmla="*/ 234 h 821"/>
              <a:gd name="T18" fmla="*/ 46 w 1179"/>
              <a:gd name="T19" fmla="*/ 202 h 821"/>
              <a:gd name="T20" fmla="*/ 96 w 1179"/>
              <a:gd name="T21" fmla="*/ 146 h 821"/>
              <a:gd name="T22" fmla="*/ 156 w 1179"/>
              <a:gd name="T23" fmla="*/ 100 h 821"/>
              <a:gd name="T24" fmla="*/ 226 w 1179"/>
              <a:gd name="T25" fmla="*/ 64 h 821"/>
              <a:gd name="T26" fmla="*/ 302 w 1179"/>
              <a:gd name="T27" fmla="*/ 36 h 821"/>
              <a:gd name="T28" fmla="*/ 381 w 1179"/>
              <a:gd name="T29" fmla="*/ 16 h 821"/>
              <a:gd name="T30" fmla="*/ 461 w 1179"/>
              <a:gd name="T31" fmla="*/ 4 h 821"/>
              <a:gd name="T32" fmla="*/ 537 w 1179"/>
              <a:gd name="T33" fmla="*/ 0 h 821"/>
              <a:gd name="T34" fmla="*/ 573 w 1179"/>
              <a:gd name="T35" fmla="*/ 0 h 821"/>
              <a:gd name="T36" fmla="*/ 703 w 1179"/>
              <a:gd name="T37" fmla="*/ 12 h 821"/>
              <a:gd name="T38" fmla="*/ 805 w 1179"/>
              <a:gd name="T39" fmla="*/ 32 h 821"/>
              <a:gd name="T40" fmla="*/ 871 w 1179"/>
              <a:gd name="T41" fmla="*/ 50 h 821"/>
              <a:gd name="T42" fmla="*/ 937 w 1179"/>
              <a:gd name="T43" fmla="*/ 74 h 821"/>
              <a:gd name="T44" fmla="*/ 997 w 1179"/>
              <a:gd name="T45" fmla="*/ 104 h 821"/>
              <a:gd name="T46" fmla="*/ 1053 w 1179"/>
              <a:gd name="T47" fmla="*/ 140 h 821"/>
              <a:gd name="T48" fmla="*/ 1079 w 1179"/>
              <a:gd name="T49" fmla="*/ 158 h 821"/>
              <a:gd name="T50" fmla="*/ 1109 w 1179"/>
              <a:gd name="T51" fmla="*/ 188 h 821"/>
              <a:gd name="T52" fmla="*/ 1133 w 1179"/>
              <a:gd name="T53" fmla="*/ 220 h 821"/>
              <a:gd name="T54" fmla="*/ 1153 w 1179"/>
              <a:gd name="T55" fmla="*/ 254 h 821"/>
              <a:gd name="T56" fmla="*/ 1167 w 1179"/>
              <a:gd name="T57" fmla="*/ 290 h 821"/>
              <a:gd name="T58" fmla="*/ 1175 w 1179"/>
              <a:gd name="T59" fmla="*/ 326 h 821"/>
              <a:gd name="T60" fmla="*/ 1179 w 1179"/>
              <a:gd name="T61" fmla="*/ 364 h 821"/>
              <a:gd name="T62" fmla="*/ 1173 w 1179"/>
              <a:gd name="T63" fmla="*/ 442 h 821"/>
              <a:gd name="T64" fmla="*/ 1151 w 1179"/>
              <a:gd name="T65" fmla="*/ 515 h 821"/>
              <a:gd name="T66" fmla="*/ 1111 w 1179"/>
              <a:gd name="T67" fmla="*/ 583 h 821"/>
              <a:gd name="T68" fmla="*/ 1059 w 1179"/>
              <a:gd name="T69" fmla="*/ 641 h 821"/>
              <a:gd name="T70" fmla="*/ 995 w 1179"/>
              <a:gd name="T71" fmla="*/ 687 h 821"/>
              <a:gd name="T72" fmla="*/ 981 w 1179"/>
              <a:gd name="T73" fmla="*/ 695 h 821"/>
              <a:gd name="T74" fmla="*/ 929 w 1179"/>
              <a:gd name="T75" fmla="*/ 711 h 821"/>
              <a:gd name="T76" fmla="*/ 847 w 1179"/>
              <a:gd name="T77" fmla="*/ 725 h 821"/>
              <a:gd name="T78" fmla="*/ 751 w 1179"/>
              <a:gd name="T79" fmla="*/ 729 h 821"/>
              <a:gd name="T80" fmla="*/ 653 w 1179"/>
              <a:gd name="T81" fmla="*/ 725 h 821"/>
              <a:gd name="T82" fmla="*/ 557 w 1179"/>
              <a:gd name="T83" fmla="*/ 715 h 821"/>
              <a:gd name="T84" fmla="*/ 471 w 1179"/>
              <a:gd name="T85" fmla="*/ 703 h 821"/>
              <a:gd name="T86" fmla="*/ 405 w 1179"/>
              <a:gd name="T87" fmla="*/ 687 h 821"/>
              <a:gd name="T88" fmla="*/ 361 w 1179"/>
              <a:gd name="T89" fmla="*/ 671 h 821"/>
              <a:gd name="T90" fmla="*/ 329 w 1179"/>
              <a:gd name="T91" fmla="*/ 697 h 821"/>
              <a:gd name="T92" fmla="*/ 258 w 1179"/>
              <a:gd name="T93" fmla="*/ 743 h 821"/>
              <a:gd name="T94" fmla="*/ 184 w 1179"/>
              <a:gd name="T95" fmla="*/ 781 h 821"/>
              <a:gd name="T96" fmla="*/ 106 w 1179"/>
              <a:gd name="T97" fmla="*/ 809 h 821"/>
              <a:gd name="T98" fmla="*/ 66 w 1179"/>
              <a:gd name="T99" fmla="*/ 821 h 821"/>
              <a:gd name="T100" fmla="*/ 92 w 1179"/>
              <a:gd name="T101" fmla="*/ 781 h 821"/>
              <a:gd name="T102" fmla="*/ 146 w 1179"/>
              <a:gd name="T103" fmla="*/ 687 h 821"/>
              <a:gd name="T104" fmla="*/ 160 w 1179"/>
              <a:gd name="T105" fmla="*/ 657 h 821"/>
              <a:gd name="T106" fmla="*/ 180 w 1179"/>
              <a:gd name="T107" fmla="*/ 6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9" h="821">
                <a:moveTo>
                  <a:pt x="180" y="605"/>
                </a:moveTo>
                <a:lnTo>
                  <a:pt x="180" y="605"/>
                </a:lnTo>
                <a:lnTo>
                  <a:pt x="154" y="595"/>
                </a:lnTo>
                <a:lnTo>
                  <a:pt x="128" y="583"/>
                </a:lnTo>
                <a:lnTo>
                  <a:pt x="104" y="567"/>
                </a:lnTo>
                <a:lnTo>
                  <a:pt x="84" y="549"/>
                </a:lnTo>
                <a:lnTo>
                  <a:pt x="64" y="527"/>
                </a:lnTo>
                <a:lnTo>
                  <a:pt x="48" y="505"/>
                </a:lnTo>
                <a:lnTo>
                  <a:pt x="32" y="482"/>
                </a:lnTo>
                <a:lnTo>
                  <a:pt x="20" y="456"/>
                </a:lnTo>
                <a:lnTo>
                  <a:pt x="10" y="428"/>
                </a:lnTo>
                <a:lnTo>
                  <a:pt x="4" y="400"/>
                </a:lnTo>
                <a:lnTo>
                  <a:pt x="0" y="372"/>
                </a:lnTo>
                <a:lnTo>
                  <a:pt x="0" y="344"/>
                </a:lnTo>
                <a:lnTo>
                  <a:pt x="2" y="316"/>
                </a:lnTo>
                <a:lnTo>
                  <a:pt x="6" y="288"/>
                </a:lnTo>
                <a:lnTo>
                  <a:pt x="14" y="260"/>
                </a:lnTo>
                <a:lnTo>
                  <a:pt x="26" y="234"/>
                </a:lnTo>
                <a:lnTo>
                  <a:pt x="26" y="234"/>
                </a:lnTo>
                <a:lnTo>
                  <a:pt x="46" y="202"/>
                </a:lnTo>
                <a:lnTo>
                  <a:pt x="70" y="174"/>
                </a:lnTo>
                <a:lnTo>
                  <a:pt x="96" y="146"/>
                </a:lnTo>
                <a:lnTo>
                  <a:pt x="124" y="122"/>
                </a:lnTo>
                <a:lnTo>
                  <a:pt x="156" y="100"/>
                </a:lnTo>
                <a:lnTo>
                  <a:pt x="190" y="80"/>
                </a:lnTo>
                <a:lnTo>
                  <a:pt x="226" y="64"/>
                </a:lnTo>
                <a:lnTo>
                  <a:pt x="264" y="48"/>
                </a:lnTo>
                <a:lnTo>
                  <a:pt x="302" y="36"/>
                </a:lnTo>
                <a:lnTo>
                  <a:pt x="343" y="24"/>
                </a:lnTo>
                <a:lnTo>
                  <a:pt x="381" y="16"/>
                </a:lnTo>
                <a:lnTo>
                  <a:pt x="421" y="10"/>
                </a:lnTo>
                <a:lnTo>
                  <a:pt x="461" y="4"/>
                </a:lnTo>
                <a:lnTo>
                  <a:pt x="499" y="0"/>
                </a:lnTo>
                <a:lnTo>
                  <a:pt x="537" y="0"/>
                </a:lnTo>
                <a:lnTo>
                  <a:pt x="573" y="0"/>
                </a:lnTo>
                <a:lnTo>
                  <a:pt x="573" y="0"/>
                </a:lnTo>
                <a:lnTo>
                  <a:pt x="637" y="4"/>
                </a:lnTo>
                <a:lnTo>
                  <a:pt x="703" y="12"/>
                </a:lnTo>
                <a:lnTo>
                  <a:pt x="771" y="24"/>
                </a:lnTo>
                <a:lnTo>
                  <a:pt x="805" y="32"/>
                </a:lnTo>
                <a:lnTo>
                  <a:pt x="839" y="40"/>
                </a:lnTo>
                <a:lnTo>
                  <a:pt x="871" y="50"/>
                </a:lnTo>
                <a:lnTo>
                  <a:pt x="905" y="62"/>
                </a:lnTo>
                <a:lnTo>
                  <a:pt x="937" y="74"/>
                </a:lnTo>
                <a:lnTo>
                  <a:pt x="967" y="88"/>
                </a:lnTo>
                <a:lnTo>
                  <a:pt x="997" y="104"/>
                </a:lnTo>
                <a:lnTo>
                  <a:pt x="1027" y="120"/>
                </a:lnTo>
                <a:lnTo>
                  <a:pt x="1053" y="140"/>
                </a:lnTo>
                <a:lnTo>
                  <a:pt x="1079" y="158"/>
                </a:lnTo>
                <a:lnTo>
                  <a:pt x="1079" y="158"/>
                </a:lnTo>
                <a:lnTo>
                  <a:pt x="1095" y="174"/>
                </a:lnTo>
                <a:lnTo>
                  <a:pt x="1109" y="188"/>
                </a:lnTo>
                <a:lnTo>
                  <a:pt x="1123" y="204"/>
                </a:lnTo>
                <a:lnTo>
                  <a:pt x="1133" y="220"/>
                </a:lnTo>
                <a:lnTo>
                  <a:pt x="1145" y="236"/>
                </a:lnTo>
                <a:lnTo>
                  <a:pt x="1153" y="254"/>
                </a:lnTo>
                <a:lnTo>
                  <a:pt x="1161" y="272"/>
                </a:lnTo>
                <a:lnTo>
                  <a:pt x="1167" y="290"/>
                </a:lnTo>
                <a:lnTo>
                  <a:pt x="1173" y="308"/>
                </a:lnTo>
                <a:lnTo>
                  <a:pt x="1175" y="326"/>
                </a:lnTo>
                <a:lnTo>
                  <a:pt x="1179" y="346"/>
                </a:lnTo>
                <a:lnTo>
                  <a:pt x="1179" y="364"/>
                </a:lnTo>
                <a:lnTo>
                  <a:pt x="1179" y="402"/>
                </a:lnTo>
                <a:lnTo>
                  <a:pt x="1173" y="442"/>
                </a:lnTo>
                <a:lnTo>
                  <a:pt x="1165" y="478"/>
                </a:lnTo>
                <a:lnTo>
                  <a:pt x="1151" y="515"/>
                </a:lnTo>
                <a:lnTo>
                  <a:pt x="1133" y="549"/>
                </a:lnTo>
                <a:lnTo>
                  <a:pt x="1111" y="583"/>
                </a:lnTo>
                <a:lnTo>
                  <a:pt x="1087" y="613"/>
                </a:lnTo>
                <a:lnTo>
                  <a:pt x="1059" y="641"/>
                </a:lnTo>
                <a:lnTo>
                  <a:pt x="1029" y="667"/>
                </a:lnTo>
                <a:lnTo>
                  <a:pt x="995" y="687"/>
                </a:lnTo>
                <a:lnTo>
                  <a:pt x="995" y="687"/>
                </a:lnTo>
                <a:lnTo>
                  <a:pt x="981" y="695"/>
                </a:lnTo>
                <a:lnTo>
                  <a:pt x="965" y="701"/>
                </a:lnTo>
                <a:lnTo>
                  <a:pt x="929" y="711"/>
                </a:lnTo>
                <a:lnTo>
                  <a:pt x="889" y="719"/>
                </a:lnTo>
                <a:lnTo>
                  <a:pt x="847" y="725"/>
                </a:lnTo>
                <a:lnTo>
                  <a:pt x="799" y="727"/>
                </a:lnTo>
                <a:lnTo>
                  <a:pt x="751" y="729"/>
                </a:lnTo>
                <a:lnTo>
                  <a:pt x="703" y="727"/>
                </a:lnTo>
                <a:lnTo>
                  <a:pt x="653" y="725"/>
                </a:lnTo>
                <a:lnTo>
                  <a:pt x="605" y="721"/>
                </a:lnTo>
                <a:lnTo>
                  <a:pt x="557" y="715"/>
                </a:lnTo>
                <a:lnTo>
                  <a:pt x="513" y="709"/>
                </a:lnTo>
                <a:lnTo>
                  <a:pt x="471" y="703"/>
                </a:lnTo>
                <a:lnTo>
                  <a:pt x="435" y="695"/>
                </a:lnTo>
                <a:lnTo>
                  <a:pt x="405" y="687"/>
                </a:lnTo>
                <a:lnTo>
                  <a:pt x="379" y="679"/>
                </a:lnTo>
                <a:lnTo>
                  <a:pt x="361" y="671"/>
                </a:lnTo>
                <a:lnTo>
                  <a:pt x="361" y="671"/>
                </a:lnTo>
                <a:lnTo>
                  <a:pt x="329" y="697"/>
                </a:lnTo>
                <a:lnTo>
                  <a:pt x="294" y="721"/>
                </a:lnTo>
                <a:lnTo>
                  <a:pt x="258" y="743"/>
                </a:lnTo>
                <a:lnTo>
                  <a:pt x="222" y="763"/>
                </a:lnTo>
                <a:lnTo>
                  <a:pt x="184" y="781"/>
                </a:lnTo>
                <a:lnTo>
                  <a:pt x="144" y="797"/>
                </a:lnTo>
                <a:lnTo>
                  <a:pt x="106" y="809"/>
                </a:lnTo>
                <a:lnTo>
                  <a:pt x="66" y="821"/>
                </a:lnTo>
                <a:lnTo>
                  <a:pt x="66" y="821"/>
                </a:lnTo>
                <a:lnTo>
                  <a:pt x="78" y="803"/>
                </a:lnTo>
                <a:lnTo>
                  <a:pt x="92" y="781"/>
                </a:lnTo>
                <a:lnTo>
                  <a:pt x="120" y="733"/>
                </a:lnTo>
                <a:lnTo>
                  <a:pt x="146" y="687"/>
                </a:lnTo>
                <a:lnTo>
                  <a:pt x="160" y="657"/>
                </a:lnTo>
                <a:lnTo>
                  <a:pt x="160" y="657"/>
                </a:lnTo>
                <a:lnTo>
                  <a:pt x="180" y="605"/>
                </a:lnTo>
                <a:lnTo>
                  <a:pt x="180" y="605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571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1578279" y="2492679"/>
            <a:ext cx="368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 </a:t>
            </a:r>
            <a:r>
              <a:rPr lang="hu-HU" sz="5400" b="1" dirty="0" smtClean="0">
                <a:solidFill>
                  <a:schemeClr val="accent2"/>
                </a:solidFill>
              </a:rPr>
              <a:t>Te mit gondolsz?</a:t>
            </a:r>
            <a:endParaRPr lang="hu-H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7" y="162838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Autofit/>
          </a:bodyPr>
          <a:lstStyle/>
          <a:p>
            <a:r>
              <a:rPr lang="hu-H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 használt már életében valamilyen gyógyszert ?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grpSp>
        <p:nvGrpSpPr>
          <p:cNvPr id="3" name="Csoportba foglalás 40"/>
          <p:cNvGrpSpPr/>
          <p:nvPr/>
        </p:nvGrpSpPr>
        <p:grpSpPr>
          <a:xfrm>
            <a:off x="200416" y="2642992"/>
            <a:ext cx="2755726" cy="2091846"/>
            <a:chOff x="4799063" y="2961507"/>
            <a:chExt cx="1973263" cy="1319213"/>
          </a:xfrm>
        </p:grpSpPr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4878438" y="2969444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 smtClean="0"/>
            </a:p>
            <a:p>
              <a:pPr algn="ctr"/>
              <a:endParaRPr lang="hu-HU" sz="1000" dirty="0" smtClean="0">
                <a:solidFill>
                  <a:srgbClr val="C00000"/>
                </a:solidFill>
                <a:latin typeface="Baskerville Old Face" panose="02020602080505020303" pitchFamily="18" charset="0"/>
              </a:endParaRPr>
            </a:p>
            <a:p>
              <a:pPr algn="ctr"/>
              <a:r>
                <a:rPr lang="hu-HU" dirty="0" smtClean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Én még </a:t>
              </a:r>
              <a:endParaRPr lang="hu-HU" dirty="0">
                <a:solidFill>
                  <a:srgbClr val="C00000"/>
                </a:solidFill>
                <a:latin typeface="Baskerville Old Face" panose="02020602080505020303" pitchFamily="18" charset="0"/>
              </a:endParaRPr>
            </a:p>
            <a:p>
              <a:pPr algn="ctr"/>
              <a:r>
                <a:rPr lang="hu-HU" dirty="0" smtClean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fájdalomcsillapítót se  </a:t>
              </a:r>
            </a:p>
            <a:p>
              <a:pPr algn="ctr"/>
              <a:r>
                <a:rPr lang="hu-HU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hu-HU" dirty="0" smtClean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   veszek be......</a:t>
              </a:r>
              <a:endParaRPr lang="hu-HU" dirty="0">
                <a:solidFill>
                  <a:srgbClr val="C00000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8" name="Csoportba foglalás 40"/>
          <p:cNvGrpSpPr/>
          <p:nvPr/>
        </p:nvGrpSpPr>
        <p:grpSpPr>
          <a:xfrm>
            <a:off x="3530522" y="3150697"/>
            <a:ext cx="1973263" cy="1319213"/>
            <a:chOff x="4799063" y="2961507"/>
            <a:chExt cx="1973263" cy="1319213"/>
          </a:xfrm>
          <a:blipFill>
            <a:blip r:embed="rId5"/>
            <a:tile tx="0" ty="0" sx="100000" sy="100000" flip="none" algn="tl"/>
          </a:blipFill>
        </p:grpSpPr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3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807912" y="3455497"/>
            <a:ext cx="13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Vitamint szedek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5" name="Csoportba foglalás 76"/>
          <p:cNvGrpSpPr/>
          <p:nvPr/>
        </p:nvGrpSpPr>
        <p:grpSpPr>
          <a:xfrm>
            <a:off x="914400" y="4722251"/>
            <a:ext cx="3319397" cy="2069324"/>
            <a:chOff x="5300135" y="3440425"/>
            <a:chExt cx="1689100" cy="1570038"/>
          </a:xfrm>
          <a:blipFill>
            <a:blip r:embed="rId6"/>
            <a:tile tx="0" ty="0" sx="100000" sy="100000" flip="none" algn="tl"/>
          </a:blip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9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431957" y="4975693"/>
            <a:ext cx="2236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Minden nap</a:t>
            </a:r>
            <a:r>
              <a:rPr lang="hu-HU" sz="2800" b="1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.</a:t>
            </a:r>
            <a:r>
              <a:rPr lang="hu-HU" sz="2800" dirty="0" smtClean="0">
                <a:solidFill>
                  <a:srgbClr val="00206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</a:t>
            </a:r>
            <a:endParaRPr lang="hu-HU" sz="2800" dirty="0" smtClean="0">
              <a:solidFill>
                <a:srgbClr val="002060"/>
              </a:solidFill>
              <a:latin typeface="Brush Script MT" panose="03060802040406070304" pitchFamily="66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Magas a vérnyomásom</a:t>
            </a:r>
            <a:r>
              <a:rPr lang="hu-HU" sz="2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....</a:t>
            </a:r>
            <a:endParaRPr lang="hu-HU" sz="2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/>
          </a:bodyPr>
          <a:lstStyle/>
          <a:p>
            <a:r>
              <a:rPr lang="hu-H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válasz </a:t>
            </a:r>
            <a:r>
              <a:rPr lang="hu-H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egyszerűbb, </a:t>
            </a:r>
            <a:r>
              <a:rPr lang="hu-H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mint </a:t>
            </a:r>
            <a:r>
              <a:rPr lang="hu-H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gondolnánk</a:t>
            </a:r>
            <a:endParaRPr lang="hu-H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Rectangle 2"/>
          <p:cNvSpPr/>
          <p:nvPr/>
        </p:nvSpPr>
        <p:spPr>
          <a:xfrm>
            <a:off x="926927" y="2967335"/>
            <a:ext cx="59310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Mindenki használt már életében valamilyen </a:t>
            </a:r>
            <a:r>
              <a:rPr lang="hu-H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gyógyszert. Egy </a:t>
            </a:r>
            <a:r>
              <a:rPr lang="hu-H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újszülött  már </a:t>
            </a:r>
            <a:r>
              <a:rPr lang="hu-H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életének </a:t>
            </a:r>
            <a:r>
              <a:rPr lang="hu-H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első napjaiban </a:t>
            </a:r>
            <a:r>
              <a:rPr lang="hu-H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kap </a:t>
            </a:r>
            <a:r>
              <a:rPr lang="hu-H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védőoltást</a:t>
            </a:r>
            <a:r>
              <a:rPr lang="hu-H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482600" dist="50800" dir="5460000">
                    <a:schemeClr val="tx1">
                      <a:alpha val="63000"/>
                    </a:schemeClr>
                  </a:innerShdw>
                </a:effectLst>
              </a:rPr>
              <a:t>. </a:t>
            </a:r>
          </a:p>
        </p:txBody>
      </p:sp>
      <p:pic>
        <p:nvPicPr>
          <p:cNvPr id="6" name="Kép 5" descr="maszol.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272" y="1435976"/>
            <a:ext cx="2400300" cy="1905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905297" y="3531476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800" dirty="0" err="1" smtClean="0">
                <a:latin typeface="Arial" pitchFamily="34" charset="0"/>
                <a:cs typeface="Arial" pitchFamily="34" charset="0"/>
              </a:rPr>
              <a:t>maszol.ro</a:t>
            </a:r>
            <a:endParaRPr lang="hu-H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559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b="1" dirty="0" smtClean="0">
                <a:solidFill>
                  <a:srgbClr val="FF0000"/>
                </a:solidFill>
              </a:rPr>
              <a:t>Nem </a:t>
            </a:r>
            <a:r>
              <a:rPr lang="hu-HU" sz="6000" b="1" dirty="0">
                <a:solidFill>
                  <a:srgbClr val="FF0000"/>
                </a:solidFill>
              </a:rPr>
              <a:t>mehetünk el a </a:t>
            </a:r>
            <a:r>
              <a:rPr lang="hu-HU" sz="6000" b="1" dirty="0" smtClean="0">
                <a:solidFill>
                  <a:srgbClr val="FF0000"/>
                </a:solidFill>
              </a:rPr>
              <a:t>gyógyszerhamisítás mellett</a:t>
            </a:r>
            <a:r>
              <a:rPr lang="hu-HU" sz="6000" b="1" dirty="0">
                <a:solidFill>
                  <a:srgbClr val="FF0000"/>
                </a:solidFill>
              </a:rPr>
              <a:t>, </a:t>
            </a:r>
            <a:r>
              <a:rPr lang="hu-HU" sz="6000" b="1" dirty="0" smtClean="0">
                <a:solidFill>
                  <a:srgbClr val="FF0000"/>
                </a:solidFill>
              </a:rPr>
              <a:t>mert </a:t>
            </a:r>
            <a:r>
              <a:rPr lang="hu-HU" sz="6000" b="1" dirty="0">
                <a:solidFill>
                  <a:srgbClr val="FF0000"/>
                </a:solidFill>
              </a:rPr>
              <a:t>egy rossz döntés az életünkbe kerülhet. 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</p:spTree>
    <p:extLst>
      <p:ext uri="{BB962C8B-B14F-4D97-AF65-F5344CB8AC3E}">
        <p14:creationId xmlns:p14="http://schemas.microsoft.com/office/powerpoint/2010/main" val="3002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195"/>
            <a:ext cx="7886700" cy="1325563"/>
          </a:xfrm>
        </p:spPr>
        <p:txBody>
          <a:bodyPr/>
          <a:lstStyle/>
          <a:p>
            <a:r>
              <a:rPr lang="hu-H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Gyógyszerhamisítás?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44636"/>
            <a:ext cx="9167445" cy="4970909"/>
          </a:xfrm>
          <a:prstGeom prst="rect">
            <a:avLst/>
          </a:prstGeom>
        </p:spPr>
      </p:pic>
      <p:grpSp>
        <p:nvGrpSpPr>
          <p:cNvPr id="7" name="Csoportba foglalás 38"/>
          <p:cNvGrpSpPr/>
          <p:nvPr/>
        </p:nvGrpSpPr>
        <p:grpSpPr>
          <a:xfrm>
            <a:off x="508844" y="1985451"/>
            <a:ext cx="3587167" cy="1684675"/>
            <a:chOff x="4799063" y="2961507"/>
            <a:chExt cx="1973263" cy="1319213"/>
          </a:xfrm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4808588" y="3259957"/>
              <a:ext cx="1741488" cy="1014413"/>
            </a:xfrm>
            <a:custGeom>
              <a:avLst/>
              <a:gdLst>
                <a:gd name="T0" fmla="*/ 1045 w 1097"/>
                <a:gd name="T1" fmla="*/ 505 h 639"/>
                <a:gd name="T2" fmla="*/ 1015 w 1097"/>
                <a:gd name="T3" fmla="*/ 519 h 639"/>
                <a:gd name="T4" fmla="*/ 939 w 1097"/>
                <a:gd name="T5" fmla="*/ 537 h 639"/>
                <a:gd name="T6" fmla="*/ 849 w 1097"/>
                <a:gd name="T7" fmla="*/ 545 h 639"/>
                <a:gd name="T8" fmla="*/ 753 w 1097"/>
                <a:gd name="T9" fmla="*/ 545 h 639"/>
                <a:gd name="T10" fmla="*/ 655 w 1097"/>
                <a:gd name="T11" fmla="*/ 539 h 639"/>
                <a:gd name="T12" fmla="*/ 563 w 1097"/>
                <a:gd name="T13" fmla="*/ 527 h 639"/>
                <a:gd name="T14" fmla="*/ 485 w 1097"/>
                <a:gd name="T15" fmla="*/ 513 h 639"/>
                <a:gd name="T16" fmla="*/ 429 w 1097"/>
                <a:gd name="T17" fmla="*/ 497 h 639"/>
                <a:gd name="T18" fmla="*/ 411 w 1097"/>
                <a:gd name="T19" fmla="*/ 489 h 639"/>
                <a:gd name="T20" fmla="*/ 344 w 1097"/>
                <a:gd name="T21" fmla="*/ 539 h 639"/>
                <a:gd name="T22" fmla="*/ 272 w 1097"/>
                <a:gd name="T23" fmla="*/ 581 h 639"/>
                <a:gd name="T24" fmla="*/ 194 w 1097"/>
                <a:gd name="T25" fmla="*/ 615 h 639"/>
                <a:gd name="T26" fmla="*/ 116 w 1097"/>
                <a:gd name="T27" fmla="*/ 639 h 639"/>
                <a:gd name="T28" fmla="*/ 128 w 1097"/>
                <a:gd name="T29" fmla="*/ 621 h 639"/>
                <a:gd name="T30" fmla="*/ 170 w 1097"/>
                <a:gd name="T31" fmla="*/ 551 h 639"/>
                <a:gd name="T32" fmla="*/ 210 w 1097"/>
                <a:gd name="T33" fmla="*/ 475 h 639"/>
                <a:gd name="T34" fmla="*/ 230 w 1097"/>
                <a:gd name="T35" fmla="*/ 423 h 639"/>
                <a:gd name="T36" fmla="*/ 204 w 1097"/>
                <a:gd name="T37" fmla="*/ 413 h 639"/>
                <a:gd name="T38" fmla="*/ 154 w 1097"/>
                <a:gd name="T39" fmla="*/ 385 h 639"/>
                <a:gd name="T40" fmla="*/ 114 w 1097"/>
                <a:gd name="T41" fmla="*/ 345 h 639"/>
                <a:gd name="T42" fmla="*/ 82 w 1097"/>
                <a:gd name="T43" fmla="*/ 300 h 639"/>
                <a:gd name="T44" fmla="*/ 60 w 1097"/>
                <a:gd name="T45" fmla="*/ 246 h 639"/>
                <a:gd name="T46" fmla="*/ 50 w 1097"/>
                <a:gd name="T47" fmla="*/ 190 h 639"/>
                <a:gd name="T48" fmla="*/ 52 w 1097"/>
                <a:gd name="T49" fmla="*/ 134 h 639"/>
                <a:gd name="T50" fmla="*/ 64 w 1097"/>
                <a:gd name="T51" fmla="*/ 78 h 639"/>
                <a:gd name="T52" fmla="*/ 76 w 1097"/>
                <a:gd name="T53" fmla="*/ 52 h 639"/>
                <a:gd name="T54" fmla="*/ 112 w 1097"/>
                <a:gd name="T55" fmla="*/ 0 h 639"/>
                <a:gd name="T56" fmla="*/ 88 w 1097"/>
                <a:gd name="T57" fmla="*/ 22 h 639"/>
                <a:gd name="T58" fmla="*/ 46 w 1097"/>
                <a:gd name="T59" fmla="*/ 72 h 639"/>
                <a:gd name="T60" fmla="*/ 28 w 1097"/>
                <a:gd name="T61" fmla="*/ 100 h 639"/>
                <a:gd name="T62" fmla="*/ 8 w 1097"/>
                <a:gd name="T63" fmla="*/ 154 h 639"/>
                <a:gd name="T64" fmla="*/ 0 w 1097"/>
                <a:gd name="T65" fmla="*/ 208 h 639"/>
                <a:gd name="T66" fmla="*/ 6 w 1097"/>
                <a:gd name="T67" fmla="*/ 264 h 639"/>
                <a:gd name="T68" fmla="*/ 20 w 1097"/>
                <a:gd name="T69" fmla="*/ 315 h 639"/>
                <a:gd name="T70" fmla="*/ 48 w 1097"/>
                <a:gd name="T71" fmla="*/ 363 h 639"/>
                <a:gd name="T72" fmla="*/ 82 w 1097"/>
                <a:gd name="T73" fmla="*/ 405 h 639"/>
                <a:gd name="T74" fmla="*/ 128 w 1097"/>
                <a:gd name="T75" fmla="*/ 439 h 639"/>
                <a:gd name="T76" fmla="*/ 180 w 1097"/>
                <a:gd name="T77" fmla="*/ 461 h 639"/>
                <a:gd name="T78" fmla="*/ 172 w 1097"/>
                <a:gd name="T79" fmla="*/ 489 h 639"/>
                <a:gd name="T80" fmla="*/ 162 w 1097"/>
                <a:gd name="T81" fmla="*/ 523 h 639"/>
                <a:gd name="T82" fmla="*/ 146 w 1097"/>
                <a:gd name="T83" fmla="*/ 575 h 639"/>
                <a:gd name="T84" fmla="*/ 136 w 1097"/>
                <a:gd name="T85" fmla="*/ 607 h 639"/>
                <a:gd name="T86" fmla="*/ 116 w 1097"/>
                <a:gd name="T87" fmla="*/ 639 h 639"/>
                <a:gd name="T88" fmla="*/ 154 w 1097"/>
                <a:gd name="T89" fmla="*/ 629 h 639"/>
                <a:gd name="T90" fmla="*/ 218 w 1097"/>
                <a:gd name="T91" fmla="*/ 611 h 639"/>
                <a:gd name="T92" fmla="*/ 276 w 1097"/>
                <a:gd name="T93" fmla="*/ 585 h 639"/>
                <a:gd name="T94" fmla="*/ 334 w 1097"/>
                <a:gd name="T95" fmla="*/ 547 h 639"/>
                <a:gd name="T96" fmla="*/ 368 w 1097"/>
                <a:gd name="T97" fmla="*/ 523 h 639"/>
                <a:gd name="T98" fmla="*/ 411 w 1097"/>
                <a:gd name="T99" fmla="*/ 541 h 639"/>
                <a:gd name="T100" fmla="*/ 477 w 1097"/>
                <a:gd name="T101" fmla="*/ 557 h 639"/>
                <a:gd name="T102" fmla="*/ 563 w 1097"/>
                <a:gd name="T103" fmla="*/ 573 h 639"/>
                <a:gd name="T104" fmla="*/ 657 w 1097"/>
                <a:gd name="T105" fmla="*/ 585 h 639"/>
                <a:gd name="T106" fmla="*/ 755 w 1097"/>
                <a:gd name="T107" fmla="*/ 589 h 639"/>
                <a:gd name="T108" fmla="*/ 849 w 1097"/>
                <a:gd name="T109" fmla="*/ 589 h 639"/>
                <a:gd name="T110" fmla="*/ 931 w 1097"/>
                <a:gd name="T111" fmla="*/ 577 h 639"/>
                <a:gd name="T112" fmla="*/ 983 w 1097"/>
                <a:gd name="T113" fmla="*/ 561 h 639"/>
                <a:gd name="T114" fmla="*/ 997 w 1097"/>
                <a:gd name="T115" fmla="*/ 553 h 639"/>
                <a:gd name="T116" fmla="*/ 1051 w 1097"/>
                <a:gd name="T117" fmla="*/ 517 h 639"/>
                <a:gd name="T118" fmla="*/ 1097 w 1097"/>
                <a:gd name="T119" fmla="*/ 471 h 639"/>
                <a:gd name="T120" fmla="*/ 1071 w 1097"/>
                <a:gd name="T121" fmla="*/ 489 h 639"/>
                <a:gd name="T122" fmla="*/ 1045 w 1097"/>
                <a:gd name="T123" fmla="*/ 50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7" h="639">
                  <a:moveTo>
                    <a:pt x="1045" y="505"/>
                  </a:moveTo>
                  <a:lnTo>
                    <a:pt x="1045" y="505"/>
                  </a:lnTo>
                  <a:lnTo>
                    <a:pt x="1031" y="513"/>
                  </a:lnTo>
                  <a:lnTo>
                    <a:pt x="1015" y="519"/>
                  </a:lnTo>
                  <a:lnTo>
                    <a:pt x="979" y="529"/>
                  </a:lnTo>
                  <a:lnTo>
                    <a:pt x="939" y="537"/>
                  </a:lnTo>
                  <a:lnTo>
                    <a:pt x="897" y="543"/>
                  </a:lnTo>
                  <a:lnTo>
                    <a:pt x="849" y="545"/>
                  </a:lnTo>
                  <a:lnTo>
                    <a:pt x="801" y="547"/>
                  </a:lnTo>
                  <a:lnTo>
                    <a:pt x="753" y="545"/>
                  </a:lnTo>
                  <a:lnTo>
                    <a:pt x="703" y="543"/>
                  </a:lnTo>
                  <a:lnTo>
                    <a:pt x="655" y="539"/>
                  </a:lnTo>
                  <a:lnTo>
                    <a:pt x="607" y="533"/>
                  </a:lnTo>
                  <a:lnTo>
                    <a:pt x="563" y="527"/>
                  </a:lnTo>
                  <a:lnTo>
                    <a:pt x="521" y="521"/>
                  </a:lnTo>
                  <a:lnTo>
                    <a:pt x="485" y="513"/>
                  </a:lnTo>
                  <a:lnTo>
                    <a:pt x="455" y="505"/>
                  </a:lnTo>
                  <a:lnTo>
                    <a:pt x="429" y="497"/>
                  </a:lnTo>
                  <a:lnTo>
                    <a:pt x="411" y="489"/>
                  </a:lnTo>
                  <a:lnTo>
                    <a:pt x="411" y="489"/>
                  </a:lnTo>
                  <a:lnTo>
                    <a:pt x="379" y="515"/>
                  </a:lnTo>
                  <a:lnTo>
                    <a:pt x="344" y="539"/>
                  </a:lnTo>
                  <a:lnTo>
                    <a:pt x="308" y="561"/>
                  </a:lnTo>
                  <a:lnTo>
                    <a:pt x="272" y="581"/>
                  </a:lnTo>
                  <a:lnTo>
                    <a:pt x="234" y="599"/>
                  </a:lnTo>
                  <a:lnTo>
                    <a:pt x="194" y="615"/>
                  </a:lnTo>
                  <a:lnTo>
                    <a:pt x="156" y="627"/>
                  </a:lnTo>
                  <a:lnTo>
                    <a:pt x="116" y="639"/>
                  </a:lnTo>
                  <a:lnTo>
                    <a:pt x="116" y="639"/>
                  </a:lnTo>
                  <a:lnTo>
                    <a:pt x="128" y="621"/>
                  </a:lnTo>
                  <a:lnTo>
                    <a:pt x="142" y="599"/>
                  </a:lnTo>
                  <a:lnTo>
                    <a:pt x="170" y="551"/>
                  </a:lnTo>
                  <a:lnTo>
                    <a:pt x="196" y="50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30" y="423"/>
                  </a:lnTo>
                  <a:lnTo>
                    <a:pt x="230" y="423"/>
                  </a:lnTo>
                  <a:lnTo>
                    <a:pt x="204" y="413"/>
                  </a:lnTo>
                  <a:lnTo>
                    <a:pt x="178" y="401"/>
                  </a:lnTo>
                  <a:lnTo>
                    <a:pt x="154" y="385"/>
                  </a:lnTo>
                  <a:lnTo>
                    <a:pt x="134" y="367"/>
                  </a:lnTo>
                  <a:lnTo>
                    <a:pt x="114" y="345"/>
                  </a:lnTo>
                  <a:lnTo>
                    <a:pt x="98" y="323"/>
                  </a:lnTo>
                  <a:lnTo>
                    <a:pt x="82" y="300"/>
                  </a:lnTo>
                  <a:lnTo>
                    <a:pt x="70" y="274"/>
                  </a:lnTo>
                  <a:lnTo>
                    <a:pt x="60" y="246"/>
                  </a:lnTo>
                  <a:lnTo>
                    <a:pt x="54" y="218"/>
                  </a:lnTo>
                  <a:lnTo>
                    <a:pt x="50" y="190"/>
                  </a:lnTo>
                  <a:lnTo>
                    <a:pt x="50" y="162"/>
                  </a:lnTo>
                  <a:lnTo>
                    <a:pt x="52" y="134"/>
                  </a:lnTo>
                  <a:lnTo>
                    <a:pt x="56" y="106"/>
                  </a:lnTo>
                  <a:lnTo>
                    <a:pt x="64" y="7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92" y="26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66" y="46"/>
                  </a:lnTo>
                  <a:lnTo>
                    <a:pt x="46" y="72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16" y="126"/>
                  </a:lnTo>
                  <a:lnTo>
                    <a:pt x="8" y="154"/>
                  </a:lnTo>
                  <a:lnTo>
                    <a:pt x="2" y="180"/>
                  </a:lnTo>
                  <a:lnTo>
                    <a:pt x="0" y="208"/>
                  </a:lnTo>
                  <a:lnTo>
                    <a:pt x="2" y="236"/>
                  </a:lnTo>
                  <a:lnTo>
                    <a:pt x="6" y="264"/>
                  </a:lnTo>
                  <a:lnTo>
                    <a:pt x="12" y="290"/>
                  </a:lnTo>
                  <a:lnTo>
                    <a:pt x="20" y="315"/>
                  </a:lnTo>
                  <a:lnTo>
                    <a:pt x="32" y="341"/>
                  </a:lnTo>
                  <a:lnTo>
                    <a:pt x="48" y="363"/>
                  </a:lnTo>
                  <a:lnTo>
                    <a:pt x="64" y="385"/>
                  </a:lnTo>
                  <a:lnTo>
                    <a:pt x="82" y="405"/>
                  </a:lnTo>
                  <a:lnTo>
                    <a:pt x="104" y="423"/>
                  </a:lnTo>
                  <a:lnTo>
                    <a:pt x="128" y="439"/>
                  </a:lnTo>
                  <a:lnTo>
                    <a:pt x="152" y="45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72" y="489"/>
                  </a:lnTo>
                  <a:lnTo>
                    <a:pt x="162" y="523"/>
                  </a:lnTo>
                  <a:lnTo>
                    <a:pt x="162" y="523"/>
                  </a:lnTo>
                  <a:lnTo>
                    <a:pt x="154" y="545"/>
                  </a:lnTo>
                  <a:lnTo>
                    <a:pt x="146" y="575"/>
                  </a:lnTo>
                  <a:lnTo>
                    <a:pt x="142" y="591"/>
                  </a:lnTo>
                  <a:lnTo>
                    <a:pt x="136" y="607"/>
                  </a:lnTo>
                  <a:lnTo>
                    <a:pt x="126" y="623"/>
                  </a:lnTo>
                  <a:lnTo>
                    <a:pt x="116" y="639"/>
                  </a:lnTo>
                  <a:lnTo>
                    <a:pt x="116" y="639"/>
                  </a:lnTo>
                  <a:lnTo>
                    <a:pt x="154" y="629"/>
                  </a:lnTo>
                  <a:lnTo>
                    <a:pt x="188" y="621"/>
                  </a:lnTo>
                  <a:lnTo>
                    <a:pt x="218" y="611"/>
                  </a:lnTo>
                  <a:lnTo>
                    <a:pt x="248" y="599"/>
                  </a:lnTo>
                  <a:lnTo>
                    <a:pt x="276" y="585"/>
                  </a:lnTo>
                  <a:lnTo>
                    <a:pt x="304" y="567"/>
                  </a:lnTo>
                  <a:lnTo>
                    <a:pt x="334" y="547"/>
                  </a:lnTo>
                  <a:lnTo>
                    <a:pt x="368" y="523"/>
                  </a:lnTo>
                  <a:lnTo>
                    <a:pt x="368" y="523"/>
                  </a:lnTo>
                  <a:lnTo>
                    <a:pt x="385" y="531"/>
                  </a:lnTo>
                  <a:lnTo>
                    <a:pt x="411" y="541"/>
                  </a:lnTo>
                  <a:lnTo>
                    <a:pt x="441" y="549"/>
                  </a:lnTo>
                  <a:lnTo>
                    <a:pt x="477" y="557"/>
                  </a:lnTo>
                  <a:lnTo>
                    <a:pt x="519" y="565"/>
                  </a:lnTo>
                  <a:lnTo>
                    <a:pt x="563" y="573"/>
                  </a:lnTo>
                  <a:lnTo>
                    <a:pt x="609" y="579"/>
                  </a:lnTo>
                  <a:lnTo>
                    <a:pt x="657" y="585"/>
                  </a:lnTo>
                  <a:lnTo>
                    <a:pt x="707" y="587"/>
                  </a:lnTo>
                  <a:lnTo>
                    <a:pt x="755" y="589"/>
                  </a:lnTo>
                  <a:lnTo>
                    <a:pt x="803" y="591"/>
                  </a:lnTo>
                  <a:lnTo>
                    <a:pt x="849" y="589"/>
                  </a:lnTo>
                  <a:lnTo>
                    <a:pt x="893" y="583"/>
                  </a:lnTo>
                  <a:lnTo>
                    <a:pt x="931" y="577"/>
                  </a:lnTo>
                  <a:lnTo>
                    <a:pt x="967" y="567"/>
                  </a:lnTo>
                  <a:lnTo>
                    <a:pt x="983" y="561"/>
                  </a:lnTo>
                  <a:lnTo>
                    <a:pt x="997" y="553"/>
                  </a:lnTo>
                  <a:lnTo>
                    <a:pt x="997" y="553"/>
                  </a:lnTo>
                  <a:lnTo>
                    <a:pt x="1025" y="537"/>
                  </a:lnTo>
                  <a:lnTo>
                    <a:pt x="1051" y="517"/>
                  </a:lnTo>
                  <a:lnTo>
                    <a:pt x="1075" y="495"/>
                  </a:lnTo>
                  <a:lnTo>
                    <a:pt x="1097" y="471"/>
                  </a:lnTo>
                  <a:lnTo>
                    <a:pt x="1097" y="471"/>
                  </a:lnTo>
                  <a:lnTo>
                    <a:pt x="1071" y="489"/>
                  </a:lnTo>
                  <a:lnTo>
                    <a:pt x="1045" y="505"/>
                  </a:lnTo>
                  <a:lnTo>
                    <a:pt x="104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4799063" y="3253607"/>
              <a:ext cx="1763713" cy="1023938"/>
            </a:xfrm>
            <a:custGeom>
              <a:avLst/>
              <a:gdLst>
                <a:gd name="T0" fmla="*/ 987 w 1111"/>
                <a:gd name="T1" fmla="*/ 531 h 645"/>
                <a:gd name="T2" fmla="*/ 789 w 1111"/>
                <a:gd name="T3" fmla="*/ 547 h 645"/>
                <a:gd name="T4" fmla="*/ 541 w 1111"/>
                <a:gd name="T5" fmla="*/ 523 h 645"/>
                <a:gd name="T6" fmla="*/ 425 w 1111"/>
                <a:gd name="T7" fmla="*/ 489 h 645"/>
                <a:gd name="T8" fmla="*/ 411 w 1111"/>
                <a:gd name="T9" fmla="*/ 491 h 645"/>
                <a:gd name="T10" fmla="*/ 254 w 1111"/>
                <a:gd name="T11" fmla="*/ 593 h 645"/>
                <a:gd name="T12" fmla="*/ 134 w 1111"/>
                <a:gd name="T13" fmla="*/ 637 h 645"/>
                <a:gd name="T14" fmla="*/ 204 w 1111"/>
                <a:gd name="T15" fmla="*/ 519 h 645"/>
                <a:gd name="T16" fmla="*/ 242 w 1111"/>
                <a:gd name="T17" fmla="*/ 423 h 645"/>
                <a:gd name="T18" fmla="*/ 140 w 1111"/>
                <a:gd name="T19" fmla="*/ 359 h 645"/>
                <a:gd name="T20" fmla="*/ 78 w 1111"/>
                <a:gd name="T21" fmla="*/ 256 h 645"/>
                <a:gd name="T22" fmla="*/ 76 w 1111"/>
                <a:gd name="T23" fmla="*/ 92 h 645"/>
                <a:gd name="T24" fmla="*/ 126 w 1111"/>
                <a:gd name="T25" fmla="*/ 2 h 645"/>
                <a:gd name="T26" fmla="*/ 92 w 1111"/>
                <a:gd name="T27" fmla="*/ 22 h 645"/>
                <a:gd name="T28" fmla="*/ 22 w 1111"/>
                <a:gd name="T29" fmla="*/ 124 h 645"/>
                <a:gd name="T30" fmla="*/ 0 w 1111"/>
                <a:gd name="T31" fmla="*/ 240 h 645"/>
                <a:gd name="T32" fmla="*/ 40 w 1111"/>
                <a:gd name="T33" fmla="*/ 361 h 645"/>
                <a:gd name="T34" fmla="*/ 98 w 1111"/>
                <a:gd name="T35" fmla="*/ 427 h 645"/>
                <a:gd name="T36" fmla="*/ 178 w 1111"/>
                <a:gd name="T37" fmla="*/ 467 h 645"/>
                <a:gd name="T38" fmla="*/ 138 w 1111"/>
                <a:gd name="T39" fmla="*/ 603 h 645"/>
                <a:gd name="T40" fmla="*/ 118 w 1111"/>
                <a:gd name="T41" fmla="*/ 645 h 645"/>
                <a:gd name="T42" fmla="*/ 226 w 1111"/>
                <a:gd name="T43" fmla="*/ 615 h 645"/>
                <a:gd name="T44" fmla="*/ 381 w 1111"/>
                <a:gd name="T45" fmla="*/ 527 h 645"/>
                <a:gd name="T46" fmla="*/ 397 w 1111"/>
                <a:gd name="T47" fmla="*/ 545 h 645"/>
                <a:gd name="T48" fmla="*/ 555 w 1111"/>
                <a:gd name="T49" fmla="*/ 579 h 645"/>
                <a:gd name="T50" fmla="*/ 783 w 1111"/>
                <a:gd name="T51" fmla="*/ 599 h 645"/>
                <a:gd name="T52" fmla="*/ 961 w 1111"/>
                <a:gd name="T53" fmla="*/ 577 h 645"/>
                <a:gd name="T54" fmla="*/ 1073 w 1111"/>
                <a:gd name="T55" fmla="*/ 511 h 645"/>
                <a:gd name="T56" fmla="*/ 1109 w 1111"/>
                <a:gd name="T57" fmla="*/ 471 h 645"/>
                <a:gd name="T58" fmla="*/ 1045 w 1111"/>
                <a:gd name="T59" fmla="*/ 509 h 645"/>
                <a:gd name="T60" fmla="*/ 1055 w 1111"/>
                <a:gd name="T61" fmla="*/ 511 h 645"/>
                <a:gd name="T62" fmla="*/ 1095 w 1111"/>
                <a:gd name="T63" fmla="*/ 475 h 645"/>
                <a:gd name="T64" fmla="*/ 1007 w 1111"/>
                <a:gd name="T65" fmla="*/ 549 h 645"/>
                <a:gd name="T66" fmla="*/ 899 w 1111"/>
                <a:gd name="T67" fmla="*/ 585 h 645"/>
                <a:gd name="T68" fmla="*/ 693 w 1111"/>
                <a:gd name="T69" fmla="*/ 587 h 645"/>
                <a:gd name="T70" fmla="*/ 507 w 1111"/>
                <a:gd name="T71" fmla="*/ 561 h 645"/>
                <a:gd name="T72" fmla="*/ 381 w 1111"/>
                <a:gd name="T73" fmla="*/ 525 h 645"/>
                <a:gd name="T74" fmla="*/ 368 w 1111"/>
                <a:gd name="T75" fmla="*/ 527 h 645"/>
                <a:gd name="T76" fmla="*/ 240 w 1111"/>
                <a:gd name="T77" fmla="*/ 605 h 645"/>
                <a:gd name="T78" fmla="*/ 140 w 1111"/>
                <a:gd name="T79" fmla="*/ 635 h 645"/>
                <a:gd name="T80" fmla="*/ 156 w 1111"/>
                <a:gd name="T81" fmla="*/ 591 h 645"/>
                <a:gd name="T82" fmla="*/ 192 w 1111"/>
                <a:gd name="T83" fmla="*/ 463 h 645"/>
                <a:gd name="T84" fmla="*/ 106 w 1111"/>
                <a:gd name="T85" fmla="*/ 413 h 645"/>
                <a:gd name="T86" fmla="*/ 22 w 1111"/>
                <a:gd name="T87" fmla="*/ 276 h 645"/>
                <a:gd name="T88" fmla="*/ 14 w 1111"/>
                <a:gd name="T89" fmla="*/ 198 h 645"/>
                <a:gd name="T90" fmla="*/ 40 w 1111"/>
                <a:gd name="T91" fmla="*/ 110 h 645"/>
                <a:gd name="T92" fmla="*/ 124 w 1111"/>
                <a:gd name="T93" fmla="*/ 4 h 645"/>
                <a:gd name="T94" fmla="*/ 72 w 1111"/>
                <a:gd name="T95" fmla="*/ 70 h 645"/>
                <a:gd name="T96" fmla="*/ 50 w 1111"/>
                <a:gd name="T97" fmla="*/ 190 h 645"/>
                <a:gd name="T98" fmla="*/ 82 w 1111"/>
                <a:gd name="T99" fmla="*/ 307 h 645"/>
                <a:gd name="T100" fmla="*/ 144 w 1111"/>
                <a:gd name="T101" fmla="*/ 385 h 645"/>
                <a:gd name="T102" fmla="*/ 212 w 1111"/>
                <a:gd name="T103" fmla="*/ 423 h 645"/>
                <a:gd name="T104" fmla="*/ 224 w 1111"/>
                <a:gd name="T105" fmla="*/ 439 h 645"/>
                <a:gd name="T106" fmla="*/ 166 w 1111"/>
                <a:gd name="T107" fmla="*/ 565 h 645"/>
                <a:gd name="T108" fmla="*/ 118 w 1111"/>
                <a:gd name="T109" fmla="*/ 645 h 645"/>
                <a:gd name="T110" fmla="*/ 244 w 1111"/>
                <a:gd name="T111" fmla="*/ 605 h 645"/>
                <a:gd name="T112" fmla="*/ 423 w 1111"/>
                <a:gd name="T113" fmla="*/ 493 h 645"/>
                <a:gd name="T114" fmla="*/ 461 w 1111"/>
                <a:gd name="T115" fmla="*/ 515 h 645"/>
                <a:gd name="T116" fmla="*/ 615 w 1111"/>
                <a:gd name="T117" fmla="*/ 543 h 645"/>
                <a:gd name="T118" fmla="*/ 843 w 1111"/>
                <a:gd name="T119" fmla="*/ 555 h 645"/>
                <a:gd name="T120" fmla="*/ 1017 w 1111"/>
                <a:gd name="T121" fmla="*/ 529 h 645"/>
                <a:gd name="T122" fmla="*/ 1055 w 1111"/>
                <a:gd name="T123" fmla="*/ 50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1" h="645">
                  <a:moveTo>
                    <a:pt x="1045" y="509"/>
                  </a:moveTo>
                  <a:lnTo>
                    <a:pt x="1045" y="509"/>
                  </a:lnTo>
                  <a:lnTo>
                    <a:pt x="1027" y="517"/>
                  </a:lnTo>
                  <a:lnTo>
                    <a:pt x="1007" y="525"/>
                  </a:lnTo>
                  <a:lnTo>
                    <a:pt x="987" y="531"/>
                  </a:lnTo>
                  <a:lnTo>
                    <a:pt x="965" y="537"/>
                  </a:lnTo>
                  <a:lnTo>
                    <a:pt x="923" y="543"/>
                  </a:lnTo>
                  <a:lnTo>
                    <a:pt x="879" y="547"/>
                  </a:lnTo>
                  <a:lnTo>
                    <a:pt x="833" y="549"/>
                  </a:lnTo>
                  <a:lnTo>
                    <a:pt x="789" y="547"/>
                  </a:lnTo>
                  <a:lnTo>
                    <a:pt x="703" y="543"/>
                  </a:lnTo>
                  <a:lnTo>
                    <a:pt x="703" y="543"/>
                  </a:lnTo>
                  <a:lnTo>
                    <a:pt x="623" y="535"/>
                  </a:lnTo>
                  <a:lnTo>
                    <a:pt x="541" y="523"/>
                  </a:lnTo>
                  <a:lnTo>
                    <a:pt x="541" y="523"/>
                  </a:lnTo>
                  <a:lnTo>
                    <a:pt x="511" y="517"/>
                  </a:lnTo>
                  <a:lnTo>
                    <a:pt x="481" y="511"/>
                  </a:lnTo>
                  <a:lnTo>
                    <a:pt x="451" y="501"/>
                  </a:lnTo>
                  <a:lnTo>
                    <a:pt x="437" y="495"/>
                  </a:lnTo>
                  <a:lnTo>
                    <a:pt x="425" y="489"/>
                  </a:lnTo>
                  <a:lnTo>
                    <a:pt x="425" y="489"/>
                  </a:lnTo>
                  <a:lnTo>
                    <a:pt x="421" y="489"/>
                  </a:lnTo>
                  <a:lnTo>
                    <a:pt x="417" y="489"/>
                  </a:lnTo>
                  <a:lnTo>
                    <a:pt x="411" y="491"/>
                  </a:lnTo>
                  <a:lnTo>
                    <a:pt x="411" y="491"/>
                  </a:lnTo>
                  <a:lnTo>
                    <a:pt x="374" y="521"/>
                  </a:lnTo>
                  <a:lnTo>
                    <a:pt x="336" y="547"/>
                  </a:lnTo>
                  <a:lnTo>
                    <a:pt x="296" y="571"/>
                  </a:lnTo>
                  <a:lnTo>
                    <a:pt x="254" y="593"/>
                  </a:lnTo>
                  <a:lnTo>
                    <a:pt x="254" y="593"/>
                  </a:lnTo>
                  <a:lnTo>
                    <a:pt x="232" y="603"/>
                  </a:lnTo>
                  <a:lnTo>
                    <a:pt x="208" y="613"/>
                  </a:lnTo>
                  <a:lnTo>
                    <a:pt x="160" y="629"/>
                  </a:lnTo>
                  <a:lnTo>
                    <a:pt x="160" y="629"/>
                  </a:lnTo>
                  <a:lnTo>
                    <a:pt x="134" y="637"/>
                  </a:lnTo>
                  <a:lnTo>
                    <a:pt x="134" y="637"/>
                  </a:lnTo>
                  <a:lnTo>
                    <a:pt x="154" y="607"/>
                  </a:lnTo>
                  <a:lnTo>
                    <a:pt x="154" y="607"/>
                  </a:lnTo>
                  <a:lnTo>
                    <a:pt x="180" y="563"/>
                  </a:lnTo>
                  <a:lnTo>
                    <a:pt x="204" y="519"/>
                  </a:lnTo>
                  <a:lnTo>
                    <a:pt x="224" y="473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2" y="423"/>
                  </a:lnTo>
                  <a:lnTo>
                    <a:pt x="242" y="423"/>
                  </a:lnTo>
                  <a:lnTo>
                    <a:pt x="214" y="413"/>
                  </a:lnTo>
                  <a:lnTo>
                    <a:pt x="186" y="397"/>
                  </a:lnTo>
                  <a:lnTo>
                    <a:pt x="162" y="381"/>
                  </a:lnTo>
                  <a:lnTo>
                    <a:pt x="140" y="359"/>
                  </a:lnTo>
                  <a:lnTo>
                    <a:pt x="120" y="337"/>
                  </a:lnTo>
                  <a:lnTo>
                    <a:pt x="104" y="311"/>
                  </a:lnTo>
                  <a:lnTo>
                    <a:pt x="88" y="28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68" y="224"/>
                  </a:lnTo>
                  <a:lnTo>
                    <a:pt x="64" y="190"/>
                  </a:lnTo>
                  <a:lnTo>
                    <a:pt x="64" y="156"/>
                  </a:lnTo>
                  <a:lnTo>
                    <a:pt x="68" y="124"/>
                  </a:lnTo>
                  <a:lnTo>
                    <a:pt x="76" y="92"/>
                  </a:lnTo>
                  <a:lnTo>
                    <a:pt x="88" y="62"/>
                  </a:lnTo>
                  <a:lnTo>
                    <a:pt x="106" y="32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0" y="0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92" y="22"/>
                  </a:lnTo>
                  <a:lnTo>
                    <a:pt x="74" y="40"/>
                  </a:lnTo>
                  <a:lnTo>
                    <a:pt x="58" y="60"/>
                  </a:lnTo>
                  <a:lnTo>
                    <a:pt x="44" y="80"/>
                  </a:lnTo>
                  <a:lnTo>
                    <a:pt x="32" y="102"/>
                  </a:lnTo>
                  <a:lnTo>
                    <a:pt x="22" y="124"/>
                  </a:lnTo>
                  <a:lnTo>
                    <a:pt x="14" y="146"/>
                  </a:lnTo>
                  <a:lnTo>
                    <a:pt x="6" y="170"/>
                  </a:lnTo>
                  <a:lnTo>
                    <a:pt x="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4" y="264"/>
                  </a:lnTo>
                  <a:lnTo>
                    <a:pt x="8" y="290"/>
                  </a:lnTo>
                  <a:lnTo>
                    <a:pt x="16" y="313"/>
                  </a:lnTo>
                  <a:lnTo>
                    <a:pt x="26" y="337"/>
                  </a:lnTo>
                  <a:lnTo>
                    <a:pt x="40" y="361"/>
                  </a:lnTo>
                  <a:lnTo>
                    <a:pt x="40" y="361"/>
                  </a:lnTo>
                  <a:lnTo>
                    <a:pt x="52" y="379"/>
                  </a:lnTo>
                  <a:lnTo>
                    <a:pt x="66" y="397"/>
                  </a:lnTo>
                  <a:lnTo>
                    <a:pt x="82" y="411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140" y="451"/>
                  </a:lnTo>
                  <a:lnTo>
                    <a:pt x="166" y="465"/>
                  </a:lnTo>
                  <a:lnTo>
                    <a:pt x="174" y="467"/>
                  </a:lnTo>
                  <a:lnTo>
                    <a:pt x="178" y="467"/>
                  </a:lnTo>
                  <a:lnTo>
                    <a:pt x="178" y="467"/>
                  </a:lnTo>
                  <a:lnTo>
                    <a:pt x="166" y="511"/>
                  </a:lnTo>
                  <a:lnTo>
                    <a:pt x="154" y="559"/>
                  </a:lnTo>
                  <a:lnTo>
                    <a:pt x="146" y="581"/>
                  </a:lnTo>
                  <a:lnTo>
                    <a:pt x="138" y="603"/>
                  </a:lnTo>
                  <a:lnTo>
                    <a:pt x="128" y="623"/>
                  </a:lnTo>
                  <a:lnTo>
                    <a:pt x="116" y="643"/>
                  </a:lnTo>
                  <a:lnTo>
                    <a:pt x="116" y="643"/>
                  </a:lnTo>
                  <a:lnTo>
                    <a:pt x="116" y="645"/>
                  </a:lnTo>
                  <a:lnTo>
                    <a:pt x="118" y="645"/>
                  </a:lnTo>
                  <a:lnTo>
                    <a:pt x="124" y="645"/>
                  </a:lnTo>
                  <a:lnTo>
                    <a:pt x="124" y="645"/>
                  </a:lnTo>
                  <a:lnTo>
                    <a:pt x="158" y="637"/>
                  </a:lnTo>
                  <a:lnTo>
                    <a:pt x="192" y="627"/>
                  </a:lnTo>
                  <a:lnTo>
                    <a:pt x="226" y="615"/>
                  </a:lnTo>
                  <a:lnTo>
                    <a:pt x="258" y="601"/>
                  </a:lnTo>
                  <a:lnTo>
                    <a:pt x="290" y="587"/>
                  </a:lnTo>
                  <a:lnTo>
                    <a:pt x="320" y="569"/>
                  </a:lnTo>
                  <a:lnTo>
                    <a:pt x="350" y="549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66" y="529"/>
                  </a:lnTo>
                  <a:lnTo>
                    <a:pt x="366" y="529"/>
                  </a:lnTo>
                  <a:lnTo>
                    <a:pt x="381" y="537"/>
                  </a:lnTo>
                  <a:lnTo>
                    <a:pt x="397" y="545"/>
                  </a:lnTo>
                  <a:lnTo>
                    <a:pt x="431" y="555"/>
                  </a:lnTo>
                  <a:lnTo>
                    <a:pt x="463" y="563"/>
                  </a:lnTo>
                  <a:lnTo>
                    <a:pt x="497" y="569"/>
                  </a:lnTo>
                  <a:lnTo>
                    <a:pt x="497" y="569"/>
                  </a:lnTo>
                  <a:lnTo>
                    <a:pt x="555" y="579"/>
                  </a:lnTo>
                  <a:lnTo>
                    <a:pt x="615" y="587"/>
                  </a:lnTo>
                  <a:lnTo>
                    <a:pt x="673" y="593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83" y="599"/>
                  </a:lnTo>
                  <a:lnTo>
                    <a:pt x="835" y="597"/>
                  </a:lnTo>
                  <a:lnTo>
                    <a:pt x="885" y="593"/>
                  </a:lnTo>
                  <a:lnTo>
                    <a:pt x="935" y="585"/>
                  </a:lnTo>
                  <a:lnTo>
                    <a:pt x="935" y="585"/>
                  </a:lnTo>
                  <a:lnTo>
                    <a:pt x="961" y="577"/>
                  </a:lnTo>
                  <a:lnTo>
                    <a:pt x="987" y="569"/>
                  </a:lnTo>
                  <a:lnTo>
                    <a:pt x="1009" y="557"/>
                  </a:lnTo>
                  <a:lnTo>
                    <a:pt x="1031" y="543"/>
                  </a:lnTo>
                  <a:lnTo>
                    <a:pt x="1053" y="529"/>
                  </a:lnTo>
                  <a:lnTo>
                    <a:pt x="1073" y="511"/>
                  </a:lnTo>
                  <a:lnTo>
                    <a:pt x="1091" y="493"/>
                  </a:lnTo>
                  <a:lnTo>
                    <a:pt x="1109" y="473"/>
                  </a:lnTo>
                  <a:lnTo>
                    <a:pt x="1109" y="473"/>
                  </a:lnTo>
                  <a:lnTo>
                    <a:pt x="1111" y="473"/>
                  </a:lnTo>
                  <a:lnTo>
                    <a:pt x="1109" y="471"/>
                  </a:lnTo>
                  <a:lnTo>
                    <a:pt x="1105" y="471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73" y="491"/>
                  </a:lnTo>
                  <a:lnTo>
                    <a:pt x="1045" y="509"/>
                  </a:lnTo>
                  <a:lnTo>
                    <a:pt x="1045" y="509"/>
                  </a:lnTo>
                  <a:lnTo>
                    <a:pt x="1043" y="511"/>
                  </a:lnTo>
                  <a:lnTo>
                    <a:pt x="1045" y="513"/>
                  </a:lnTo>
                  <a:lnTo>
                    <a:pt x="1051" y="513"/>
                  </a:lnTo>
                  <a:lnTo>
                    <a:pt x="1055" y="511"/>
                  </a:lnTo>
                  <a:lnTo>
                    <a:pt x="1055" y="511"/>
                  </a:lnTo>
                  <a:lnTo>
                    <a:pt x="1083" y="495"/>
                  </a:lnTo>
                  <a:lnTo>
                    <a:pt x="1109" y="475"/>
                  </a:lnTo>
                  <a:lnTo>
                    <a:pt x="1109" y="475"/>
                  </a:lnTo>
                  <a:lnTo>
                    <a:pt x="1095" y="475"/>
                  </a:lnTo>
                  <a:lnTo>
                    <a:pt x="1095" y="475"/>
                  </a:lnTo>
                  <a:lnTo>
                    <a:pt x="1075" y="497"/>
                  </a:lnTo>
                  <a:lnTo>
                    <a:pt x="1053" y="517"/>
                  </a:lnTo>
                  <a:lnTo>
                    <a:pt x="1031" y="533"/>
                  </a:lnTo>
                  <a:lnTo>
                    <a:pt x="1007" y="549"/>
                  </a:lnTo>
                  <a:lnTo>
                    <a:pt x="983" y="561"/>
                  </a:lnTo>
                  <a:lnTo>
                    <a:pt x="955" y="571"/>
                  </a:lnTo>
                  <a:lnTo>
                    <a:pt x="927" y="579"/>
                  </a:lnTo>
                  <a:lnTo>
                    <a:pt x="899" y="585"/>
                  </a:lnTo>
                  <a:lnTo>
                    <a:pt x="899" y="585"/>
                  </a:lnTo>
                  <a:lnTo>
                    <a:pt x="847" y="589"/>
                  </a:lnTo>
                  <a:lnTo>
                    <a:pt x="795" y="591"/>
                  </a:lnTo>
                  <a:lnTo>
                    <a:pt x="745" y="589"/>
                  </a:lnTo>
                  <a:lnTo>
                    <a:pt x="693" y="587"/>
                  </a:lnTo>
                  <a:lnTo>
                    <a:pt x="693" y="587"/>
                  </a:lnTo>
                  <a:lnTo>
                    <a:pt x="647" y="583"/>
                  </a:lnTo>
                  <a:lnTo>
                    <a:pt x="599" y="577"/>
                  </a:lnTo>
                  <a:lnTo>
                    <a:pt x="553" y="569"/>
                  </a:lnTo>
                  <a:lnTo>
                    <a:pt x="507" y="561"/>
                  </a:lnTo>
                  <a:lnTo>
                    <a:pt x="507" y="561"/>
                  </a:lnTo>
                  <a:lnTo>
                    <a:pt x="475" y="555"/>
                  </a:lnTo>
                  <a:lnTo>
                    <a:pt x="443" y="547"/>
                  </a:lnTo>
                  <a:lnTo>
                    <a:pt x="411" y="537"/>
                  </a:lnTo>
                  <a:lnTo>
                    <a:pt x="395" y="531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78" y="523"/>
                  </a:lnTo>
                  <a:lnTo>
                    <a:pt x="374" y="523"/>
                  </a:lnTo>
                  <a:lnTo>
                    <a:pt x="368" y="527"/>
                  </a:lnTo>
                  <a:lnTo>
                    <a:pt x="368" y="527"/>
                  </a:lnTo>
                  <a:lnTo>
                    <a:pt x="338" y="549"/>
                  </a:lnTo>
                  <a:lnTo>
                    <a:pt x="306" y="569"/>
                  </a:lnTo>
                  <a:lnTo>
                    <a:pt x="274" y="589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12" y="615"/>
                  </a:lnTo>
                  <a:lnTo>
                    <a:pt x="182" y="625"/>
                  </a:lnTo>
                  <a:lnTo>
                    <a:pt x="182" y="625"/>
                  </a:lnTo>
                  <a:lnTo>
                    <a:pt x="154" y="633"/>
                  </a:lnTo>
                  <a:lnTo>
                    <a:pt x="140" y="635"/>
                  </a:lnTo>
                  <a:lnTo>
                    <a:pt x="138" y="633"/>
                  </a:lnTo>
                  <a:lnTo>
                    <a:pt x="138" y="631"/>
                  </a:lnTo>
                  <a:lnTo>
                    <a:pt x="138" y="631"/>
                  </a:lnTo>
                  <a:lnTo>
                    <a:pt x="148" y="611"/>
                  </a:lnTo>
                  <a:lnTo>
                    <a:pt x="156" y="591"/>
                  </a:lnTo>
                  <a:lnTo>
                    <a:pt x="170" y="549"/>
                  </a:lnTo>
                  <a:lnTo>
                    <a:pt x="182" y="507"/>
                  </a:lnTo>
                  <a:lnTo>
                    <a:pt x="192" y="463"/>
                  </a:lnTo>
                  <a:lnTo>
                    <a:pt x="192" y="463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2" y="461"/>
                  </a:lnTo>
                  <a:lnTo>
                    <a:pt x="160" y="449"/>
                  </a:lnTo>
                  <a:lnTo>
                    <a:pt x="132" y="433"/>
                  </a:lnTo>
                  <a:lnTo>
                    <a:pt x="106" y="413"/>
                  </a:lnTo>
                  <a:lnTo>
                    <a:pt x="82" y="391"/>
                  </a:lnTo>
                  <a:lnTo>
                    <a:pt x="62" y="365"/>
                  </a:lnTo>
                  <a:lnTo>
                    <a:pt x="44" y="337"/>
                  </a:lnTo>
                  <a:lnTo>
                    <a:pt x="32" y="30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18" y="256"/>
                  </a:lnTo>
                  <a:lnTo>
                    <a:pt x="14" y="238"/>
                  </a:lnTo>
                  <a:lnTo>
                    <a:pt x="14" y="218"/>
                  </a:lnTo>
                  <a:lnTo>
                    <a:pt x="14" y="198"/>
                  </a:lnTo>
                  <a:lnTo>
                    <a:pt x="18" y="180"/>
                  </a:lnTo>
                  <a:lnTo>
                    <a:pt x="22" y="162"/>
                  </a:lnTo>
                  <a:lnTo>
                    <a:pt x="26" y="144"/>
                  </a:lnTo>
                  <a:lnTo>
                    <a:pt x="32" y="126"/>
                  </a:lnTo>
                  <a:lnTo>
                    <a:pt x="40" y="110"/>
                  </a:lnTo>
                  <a:lnTo>
                    <a:pt x="50" y="92"/>
                  </a:lnTo>
                  <a:lnTo>
                    <a:pt x="70" y="60"/>
                  </a:lnTo>
                  <a:lnTo>
                    <a:pt x="96" y="32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6" y="26"/>
                  </a:lnTo>
                  <a:lnTo>
                    <a:pt x="82" y="48"/>
                  </a:lnTo>
                  <a:lnTo>
                    <a:pt x="72" y="70"/>
                  </a:lnTo>
                  <a:lnTo>
                    <a:pt x="62" y="94"/>
                  </a:lnTo>
                  <a:lnTo>
                    <a:pt x="56" y="118"/>
                  </a:lnTo>
                  <a:lnTo>
                    <a:pt x="52" y="142"/>
                  </a:lnTo>
                  <a:lnTo>
                    <a:pt x="50" y="166"/>
                  </a:lnTo>
                  <a:lnTo>
                    <a:pt x="50" y="190"/>
                  </a:lnTo>
                  <a:lnTo>
                    <a:pt x="52" y="214"/>
                  </a:lnTo>
                  <a:lnTo>
                    <a:pt x="56" y="238"/>
                  </a:lnTo>
                  <a:lnTo>
                    <a:pt x="62" y="262"/>
                  </a:lnTo>
                  <a:lnTo>
                    <a:pt x="72" y="286"/>
                  </a:lnTo>
                  <a:lnTo>
                    <a:pt x="82" y="307"/>
                  </a:lnTo>
                  <a:lnTo>
                    <a:pt x="96" y="329"/>
                  </a:lnTo>
                  <a:lnTo>
                    <a:pt x="112" y="349"/>
                  </a:lnTo>
                  <a:lnTo>
                    <a:pt x="128" y="369"/>
                  </a:lnTo>
                  <a:lnTo>
                    <a:pt x="128" y="369"/>
                  </a:lnTo>
                  <a:lnTo>
                    <a:pt x="144" y="385"/>
                  </a:lnTo>
                  <a:lnTo>
                    <a:pt x="162" y="399"/>
                  </a:lnTo>
                  <a:lnTo>
                    <a:pt x="182" y="411"/>
                  </a:lnTo>
                  <a:lnTo>
                    <a:pt x="202" y="421"/>
                  </a:lnTo>
                  <a:lnTo>
                    <a:pt x="202" y="421"/>
                  </a:lnTo>
                  <a:lnTo>
                    <a:pt x="212" y="423"/>
                  </a:lnTo>
                  <a:lnTo>
                    <a:pt x="220" y="427"/>
                  </a:lnTo>
                  <a:lnTo>
                    <a:pt x="224" y="429"/>
                  </a:lnTo>
                  <a:lnTo>
                    <a:pt x="226" y="431"/>
                  </a:lnTo>
                  <a:lnTo>
                    <a:pt x="226" y="435"/>
                  </a:lnTo>
                  <a:lnTo>
                    <a:pt x="224" y="439"/>
                  </a:lnTo>
                  <a:lnTo>
                    <a:pt x="224" y="439"/>
                  </a:lnTo>
                  <a:lnTo>
                    <a:pt x="208" y="481"/>
                  </a:lnTo>
                  <a:lnTo>
                    <a:pt x="208" y="481"/>
                  </a:lnTo>
                  <a:lnTo>
                    <a:pt x="188" y="523"/>
                  </a:lnTo>
                  <a:lnTo>
                    <a:pt x="166" y="565"/>
                  </a:lnTo>
                  <a:lnTo>
                    <a:pt x="142" y="605"/>
                  </a:lnTo>
                  <a:lnTo>
                    <a:pt x="116" y="643"/>
                  </a:lnTo>
                  <a:lnTo>
                    <a:pt x="116" y="643"/>
                  </a:lnTo>
                  <a:lnTo>
                    <a:pt x="114" y="645"/>
                  </a:lnTo>
                  <a:lnTo>
                    <a:pt x="118" y="645"/>
                  </a:lnTo>
                  <a:lnTo>
                    <a:pt x="124" y="645"/>
                  </a:lnTo>
                  <a:lnTo>
                    <a:pt x="124" y="645"/>
                  </a:lnTo>
                  <a:lnTo>
                    <a:pt x="164" y="635"/>
                  </a:lnTo>
                  <a:lnTo>
                    <a:pt x="204" y="621"/>
                  </a:lnTo>
                  <a:lnTo>
                    <a:pt x="244" y="605"/>
                  </a:lnTo>
                  <a:lnTo>
                    <a:pt x="282" y="587"/>
                  </a:lnTo>
                  <a:lnTo>
                    <a:pt x="320" y="567"/>
                  </a:lnTo>
                  <a:lnTo>
                    <a:pt x="354" y="545"/>
                  </a:lnTo>
                  <a:lnTo>
                    <a:pt x="391" y="519"/>
                  </a:lnTo>
                  <a:lnTo>
                    <a:pt x="423" y="493"/>
                  </a:lnTo>
                  <a:lnTo>
                    <a:pt x="423" y="493"/>
                  </a:lnTo>
                  <a:lnTo>
                    <a:pt x="411" y="495"/>
                  </a:lnTo>
                  <a:lnTo>
                    <a:pt x="411" y="495"/>
                  </a:lnTo>
                  <a:lnTo>
                    <a:pt x="435" y="507"/>
                  </a:lnTo>
                  <a:lnTo>
                    <a:pt x="461" y="515"/>
                  </a:lnTo>
                  <a:lnTo>
                    <a:pt x="489" y="521"/>
                  </a:lnTo>
                  <a:lnTo>
                    <a:pt x="515" y="527"/>
                  </a:lnTo>
                  <a:lnTo>
                    <a:pt x="515" y="527"/>
                  </a:lnTo>
                  <a:lnTo>
                    <a:pt x="565" y="535"/>
                  </a:lnTo>
                  <a:lnTo>
                    <a:pt x="615" y="543"/>
                  </a:lnTo>
                  <a:lnTo>
                    <a:pt x="663" y="547"/>
                  </a:lnTo>
                  <a:lnTo>
                    <a:pt x="713" y="551"/>
                  </a:lnTo>
                  <a:lnTo>
                    <a:pt x="713" y="551"/>
                  </a:lnTo>
                  <a:lnTo>
                    <a:pt x="799" y="555"/>
                  </a:lnTo>
                  <a:lnTo>
                    <a:pt x="843" y="555"/>
                  </a:lnTo>
                  <a:lnTo>
                    <a:pt x="887" y="553"/>
                  </a:lnTo>
                  <a:lnTo>
                    <a:pt x="931" y="549"/>
                  </a:lnTo>
                  <a:lnTo>
                    <a:pt x="975" y="541"/>
                  </a:lnTo>
                  <a:lnTo>
                    <a:pt x="995" y="535"/>
                  </a:lnTo>
                  <a:lnTo>
                    <a:pt x="1017" y="529"/>
                  </a:lnTo>
                  <a:lnTo>
                    <a:pt x="1037" y="521"/>
                  </a:lnTo>
                  <a:lnTo>
                    <a:pt x="1055" y="511"/>
                  </a:lnTo>
                  <a:lnTo>
                    <a:pt x="1055" y="511"/>
                  </a:lnTo>
                  <a:lnTo>
                    <a:pt x="1059" y="509"/>
                  </a:lnTo>
                  <a:lnTo>
                    <a:pt x="1055" y="507"/>
                  </a:lnTo>
                  <a:lnTo>
                    <a:pt x="1051" y="507"/>
                  </a:lnTo>
                  <a:lnTo>
                    <a:pt x="1045" y="509"/>
                  </a:lnTo>
                  <a:lnTo>
                    <a:pt x="1045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4878438" y="2961507"/>
              <a:ext cx="1893888" cy="1319213"/>
            </a:xfrm>
            <a:custGeom>
              <a:avLst/>
              <a:gdLst>
                <a:gd name="T0" fmla="*/ 158 w 1193"/>
                <a:gd name="T1" fmla="*/ 593 h 831"/>
                <a:gd name="T2" fmla="*/ 80 w 1193"/>
                <a:gd name="T3" fmla="*/ 531 h 831"/>
                <a:gd name="T4" fmla="*/ 20 w 1193"/>
                <a:gd name="T5" fmla="*/ 412 h 831"/>
                <a:gd name="T6" fmla="*/ 12 w 1193"/>
                <a:gd name="T7" fmla="*/ 360 h 831"/>
                <a:gd name="T8" fmla="*/ 38 w 1193"/>
                <a:gd name="T9" fmla="*/ 246 h 831"/>
                <a:gd name="T10" fmla="*/ 98 w 1193"/>
                <a:gd name="T11" fmla="*/ 162 h 831"/>
                <a:gd name="T12" fmla="*/ 212 w 1193"/>
                <a:gd name="T13" fmla="*/ 82 h 831"/>
                <a:gd name="T14" fmla="*/ 349 w 1193"/>
                <a:gd name="T15" fmla="*/ 34 h 831"/>
                <a:gd name="T16" fmla="*/ 493 w 1193"/>
                <a:gd name="T17" fmla="*/ 12 h 831"/>
                <a:gd name="T18" fmla="*/ 633 w 1193"/>
                <a:gd name="T19" fmla="*/ 14 h 831"/>
                <a:gd name="T20" fmla="*/ 781 w 1193"/>
                <a:gd name="T21" fmla="*/ 36 h 831"/>
                <a:gd name="T22" fmla="*/ 937 w 1193"/>
                <a:gd name="T23" fmla="*/ 82 h 831"/>
                <a:gd name="T24" fmla="*/ 1071 w 1193"/>
                <a:gd name="T25" fmla="*/ 160 h 831"/>
                <a:gd name="T26" fmla="*/ 1143 w 1193"/>
                <a:gd name="T27" fmla="*/ 248 h 831"/>
                <a:gd name="T28" fmla="*/ 1169 w 1193"/>
                <a:gd name="T29" fmla="*/ 312 h 831"/>
                <a:gd name="T30" fmla="*/ 1173 w 1193"/>
                <a:gd name="T31" fmla="*/ 442 h 831"/>
                <a:gd name="T32" fmla="*/ 1127 w 1193"/>
                <a:gd name="T33" fmla="*/ 563 h 831"/>
                <a:gd name="T34" fmla="*/ 1041 w 1193"/>
                <a:gd name="T35" fmla="*/ 661 h 831"/>
                <a:gd name="T36" fmla="*/ 957 w 1193"/>
                <a:gd name="T37" fmla="*/ 707 h 831"/>
                <a:gd name="T38" fmla="*/ 795 w 1193"/>
                <a:gd name="T39" fmla="*/ 731 h 831"/>
                <a:gd name="T40" fmla="*/ 633 w 1193"/>
                <a:gd name="T41" fmla="*/ 723 h 831"/>
                <a:gd name="T42" fmla="*/ 449 w 1193"/>
                <a:gd name="T43" fmla="*/ 697 h 831"/>
                <a:gd name="T44" fmla="*/ 373 w 1193"/>
                <a:gd name="T45" fmla="*/ 671 h 831"/>
                <a:gd name="T46" fmla="*/ 361 w 1193"/>
                <a:gd name="T47" fmla="*/ 675 h 831"/>
                <a:gd name="T48" fmla="*/ 224 w 1193"/>
                <a:gd name="T49" fmla="*/ 765 h 831"/>
                <a:gd name="T50" fmla="*/ 72 w 1193"/>
                <a:gd name="T51" fmla="*/ 821 h 831"/>
                <a:gd name="T52" fmla="*/ 96 w 1193"/>
                <a:gd name="T53" fmla="*/ 803 h 831"/>
                <a:gd name="T54" fmla="*/ 194 w 1193"/>
                <a:gd name="T55" fmla="*/ 611 h 831"/>
                <a:gd name="T56" fmla="*/ 188 w 1193"/>
                <a:gd name="T57" fmla="*/ 605 h 831"/>
                <a:gd name="T58" fmla="*/ 156 w 1193"/>
                <a:gd name="T59" fmla="*/ 667 h 831"/>
                <a:gd name="T60" fmla="*/ 66 w 1193"/>
                <a:gd name="T61" fmla="*/ 825 h 831"/>
                <a:gd name="T62" fmla="*/ 70 w 1193"/>
                <a:gd name="T63" fmla="*/ 831 h 831"/>
                <a:gd name="T64" fmla="*/ 156 w 1193"/>
                <a:gd name="T65" fmla="*/ 807 h 831"/>
                <a:gd name="T66" fmla="*/ 306 w 1193"/>
                <a:gd name="T67" fmla="*/ 729 h 831"/>
                <a:gd name="T68" fmla="*/ 361 w 1193"/>
                <a:gd name="T69" fmla="*/ 681 h 831"/>
                <a:gd name="T70" fmla="*/ 429 w 1193"/>
                <a:gd name="T71" fmla="*/ 705 h 831"/>
                <a:gd name="T72" fmla="*/ 557 w 1193"/>
                <a:gd name="T73" fmla="*/ 727 h 831"/>
                <a:gd name="T74" fmla="*/ 735 w 1193"/>
                <a:gd name="T75" fmla="*/ 739 h 831"/>
                <a:gd name="T76" fmla="*/ 919 w 1193"/>
                <a:gd name="T77" fmla="*/ 725 h 831"/>
                <a:gd name="T78" fmla="*/ 991 w 1193"/>
                <a:gd name="T79" fmla="*/ 703 h 831"/>
                <a:gd name="T80" fmla="*/ 1073 w 1193"/>
                <a:gd name="T81" fmla="*/ 649 h 831"/>
                <a:gd name="T82" fmla="*/ 1125 w 1193"/>
                <a:gd name="T83" fmla="*/ 589 h 831"/>
                <a:gd name="T84" fmla="*/ 1177 w 1193"/>
                <a:gd name="T85" fmla="*/ 488 h 831"/>
                <a:gd name="T86" fmla="*/ 1193 w 1193"/>
                <a:gd name="T87" fmla="*/ 376 h 831"/>
                <a:gd name="T88" fmla="*/ 1169 w 1193"/>
                <a:gd name="T89" fmla="*/ 266 h 831"/>
                <a:gd name="T90" fmla="*/ 1123 w 1193"/>
                <a:gd name="T91" fmla="*/ 192 h 831"/>
                <a:gd name="T92" fmla="*/ 1015 w 1193"/>
                <a:gd name="T93" fmla="*/ 108 h 831"/>
                <a:gd name="T94" fmla="*/ 891 w 1193"/>
                <a:gd name="T95" fmla="*/ 54 h 831"/>
                <a:gd name="T96" fmla="*/ 785 w 1193"/>
                <a:gd name="T97" fmla="*/ 26 h 831"/>
                <a:gd name="T98" fmla="*/ 603 w 1193"/>
                <a:gd name="T99" fmla="*/ 2 h 831"/>
                <a:gd name="T100" fmla="*/ 463 w 1193"/>
                <a:gd name="T101" fmla="*/ 4 h 831"/>
                <a:gd name="T102" fmla="*/ 318 w 1193"/>
                <a:gd name="T103" fmla="*/ 32 h 831"/>
                <a:gd name="T104" fmla="*/ 184 w 1193"/>
                <a:gd name="T105" fmla="*/ 86 h 831"/>
                <a:gd name="T106" fmla="*/ 72 w 1193"/>
                <a:gd name="T107" fmla="*/ 174 h 831"/>
                <a:gd name="T108" fmla="*/ 18 w 1193"/>
                <a:gd name="T109" fmla="*/ 262 h 831"/>
                <a:gd name="T110" fmla="*/ 2 w 1193"/>
                <a:gd name="T111" fmla="*/ 392 h 831"/>
                <a:gd name="T112" fmla="*/ 46 w 1193"/>
                <a:gd name="T113" fmla="*/ 515 h 831"/>
                <a:gd name="T114" fmla="*/ 132 w 1193"/>
                <a:gd name="T115" fmla="*/ 595 h 831"/>
                <a:gd name="T116" fmla="*/ 182 w 1193"/>
                <a:gd name="T117" fmla="*/ 617 h 831"/>
                <a:gd name="T118" fmla="*/ 194 w 1193"/>
                <a:gd name="T119" fmla="*/ 607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3" h="831">
                  <a:moveTo>
                    <a:pt x="190" y="607"/>
                  </a:moveTo>
                  <a:lnTo>
                    <a:pt x="190" y="607"/>
                  </a:lnTo>
                  <a:lnTo>
                    <a:pt x="174" y="601"/>
                  </a:lnTo>
                  <a:lnTo>
                    <a:pt x="158" y="593"/>
                  </a:lnTo>
                  <a:lnTo>
                    <a:pt x="144" y="585"/>
                  </a:lnTo>
                  <a:lnTo>
                    <a:pt x="130" y="577"/>
                  </a:lnTo>
                  <a:lnTo>
                    <a:pt x="102" y="555"/>
                  </a:lnTo>
                  <a:lnTo>
                    <a:pt x="80" y="531"/>
                  </a:lnTo>
                  <a:lnTo>
                    <a:pt x="60" y="505"/>
                  </a:lnTo>
                  <a:lnTo>
                    <a:pt x="42" y="476"/>
                  </a:lnTo>
                  <a:lnTo>
                    <a:pt x="30" y="446"/>
                  </a:lnTo>
                  <a:lnTo>
                    <a:pt x="20" y="412"/>
                  </a:lnTo>
                  <a:lnTo>
                    <a:pt x="20" y="412"/>
                  </a:lnTo>
                  <a:lnTo>
                    <a:pt x="16" y="394"/>
                  </a:lnTo>
                  <a:lnTo>
                    <a:pt x="14" y="378"/>
                  </a:lnTo>
                  <a:lnTo>
                    <a:pt x="12" y="360"/>
                  </a:lnTo>
                  <a:lnTo>
                    <a:pt x="14" y="342"/>
                  </a:lnTo>
                  <a:lnTo>
                    <a:pt x="18" y="310"/>
                  </a:lnTo>
                  <a:lnTo>
                    <a:pt x="26" y="278"/>
                  </a:lnTo>
                  <a:lnTo>
                    <a:pt x="38" y="246"/>
                  </a:lnTo>
                  <a:lnTo>
                    <a:pt x="56" y="216"/>
                  </a:lnTo>
                  <a:lnTo>
                    <a:pt x="76" y="188"/>
                  </a:lnTo>
                  <a:lnTo>
                    <a:pt x="98" y="162"/>
                  </a:lnTo>
                  <a:lnTo>
                    <a:pt x="98" y="162"/>
                  </a:lnTo>
                  <a:lnTo>
                    <a:pt x="124" y="140"/>
                  </a:lnTo>
                  <a:lnTo>
                    <a:pt x="152" y="118"/>
                  </a:lnTo>
                  <a:lnTo>
                    <a:pt x="182" y="98"/>
                  </a:lnTo>
                  <a:lnTo>
                    <a:pt x="212" y="82"/>
                  </a:lnTo>
                  <a:lnTo>
                    <a:pt x="244" y="66"/>
                  </a:lnTo>
                  <a:lnTo>
                    <a:pt x="278" y="54"/>
                  </a:lnTo>
                  <a:lnTo>
                    <a:pt x="312" y="42"/>
                  </a:lnTo>
                  <a:lnTo>
                    <a:pt x="349" y="34"/>
                  </a:lnTo>
                  <a:lnTo>
                    <a:pt x="385" y="26"/>
                  </a:lnTo>
                  <a:lnTo>
                    <a:pt x="421" y="20"/>
                  </a:lnTo>
                  <a:lnTo>
                    <a:pt x="457" y="16"/>
                  </a:lnTo>
                  <a:lnTo>
                    <a:pt x="493" y="12"/>
                  </a:lnTo>
                  <a:lnTo>
                    <a:pt x="529" y="12"/>
                  </a:lnTo>
                  <a:lnTo>
                    <a:pt x="563" y="12"/>
                  </a:lnTo>
                  <a:lnTo>
                    <a:pt x="599" y="12"/>
                  </a:lnTo>
                  <a:lnTo>
                    <a:pt x="633" y="14"/>
                  </a:lnTo>
                  <a:lnTo>
                    <a:pt x="633" y="14"/>
                  </a:lnTo>
                  <a:lnTo>
                    <a:pt x="705" y="22"/>
                  </a:lnTo>
                  <a:lnTo>
                    <a:pt x="743" y="28"/>
                  </a:lnTo>
                  <a:lnTo>
                    <a:pt x="781" y="36"/>
                  </a:lnTo>
                  <a:lnTo>
                    <a:pt x="821" y="44"/>
                  </a:lnTo>
                  <a:lnTo>
                    <a:pt x="861" y="56"/>
                  </a:lnTo>
                  <a:lnTo>
                    <a:pt x="899" y="68"/>
                  </a:lnTo>
                  <a:lnTo>
                    <a:pt x="937" y="82"/>
                  </a:lnTo>
                  <a:lnTo>
                    <a:pt x="973" y="98"/>
                  </a:lnTo>
                  <a:lnTo>
                    <a:pt x="1007" y="116"/>
                  </a:lnTo>
                  <a:lnTo>
                    <a:pt x="1041" y="138"/>
                  </a:lnTo>
                  <a:lnTo>
                    <a:pt x="1071" y="160"/>
                  </a:lnTo>
                  <a:lnTo>
                    <a:pt x="1099" y="186"/>
                  </a:lnTo>
                  <a:lnTo>
                    <a:pt x="1123" y="216"/>
                  </a:lnTo>
                  <a:lnTo>
                    <a:pt x="1133" y="232"/>
                  </a:lnTo>
                  <a:lnTo>
                    <a:pt x="1143" y="248"/>
                  </a:lnTo>
                  <a:lnTo>
                    <a:pt x="1151" y="264"/>
                  </a:lnTo>
                  <a:lnTo>
                    <a:pt x="1159" y="282"/>
                  </a:lnTo>
                  <a:lnTo>
                    <a:pt x="1159" y="282"/>
                  </a:lnTo>
                  <a:lnTo>
                    <a:pt x="1169" y="312"/>
                  </a:lnTo>
                  <a:lnTo>
                    <a:pt x="1177" y="344"/>
                  </a:lnTo>
                  <a:lnTo>
                    <a:pt x="1179" y="376"/>
                  </a:lnTo>
                  <a:lnTo>
                    <a:pt x="1177" y="408"/>
                  </a:lnTo>
                  <a:lnTo>
                    <a:pt x="1173" y="442"/>
                  </a:lnTo>
                  <a:lnTo>
                    <a:pt x="1167" y="474"/>
                  </a:lnTo>
                  <a:lnTo>
                    <a:pt x="1157" y="503"/>
                  </a:lnTo>
                  <a:lnTo>
                    <a:pt x="1143" y="535"/>
                  </a:lnTo>
                  <a:lnTo>
                    <a:pt x="1127" y="563"/>
                  </a:lnTo>
                  <a:lnTo>
                    <a:pt x="1109" y="591"/>
                  </a:lnTo>
                  <a:lnTo>
                    <a:pt x="1089" y="617"/>
                  </a:lnTo>
                  <a:lnTo>
                    <a:pt x="1065" y="641"/>
                  </a:lnTo>
                  <a:lnTo>
                    <a:pt x="1041" y="661"/>
                  </a:lnTo>
                  <a:lnTo>
                    <a:pt x="1015" y="679"/>
                  </a:lnTo>
                  <a:lnTo>
                    <a:pt x="985" y="695"/>
                  </a:lnTo>
                  <a:lnTo>
                    <a:pt x="957" y="707"/>
                  </a:lnTo>
                  <a:lnTo>
                    <a:pt x="957" y="707"/>
                  </a:lnTo>
                  <a:lnTo>
                    <a:pt x="917" y="717"/>
                  </a:lnTo>
                  <a:lnTo>
                    <a:pt x="877" y="723"/>
                  </a:lnTo>
                  <a:lnTo>
                    <a:pt x="837" y="729"/>
                  </a:lnTo>
                  <a:lnTo>
                    <a:pt x="795" y="731"/>
                  </a:lnTo>
                  <a:lnTo>
                    <a:pt x="753" y="731"/>
                  </a:lnTo>
                  <a:lnTo>
                    <a:pt x="713" y="729"/>
                  </a:lnTo>
                  <a:lnTo>
                    <a:pt x="633" y="723"/>
                  </a:lnTo>
                  <a:lnTo>
                    <a:pt x="633" y="723"/>
                  </a:lnTo>
                  <a:lnTo>
                    <a:pt x="553" y="715"/>
                  </a:lnTo>
                  <a:lnTo>
                    <a:pt x="475" y="703"/>
                  </a:lnTo>
                  <a:lnTo>
                    <a:pt x="475" y="703"/>
                  </a:lnTo>
                  <a:lnTo>
                    <a:pt x="449" y="697"/>
                  </a:lnTo>
                  <a:lnTo>
                    <a:pt x="423" y="691"/>
                  </a:lnTo>
                  <a:lnTo>
                    <a:pt x="397" y="683"/>
                  </a:lnTo>
                  <a:lnTo>
                    <a:pt x="373" y="671"/>
                  </a:lnTo>
                  <a:lnTo>
                    <a:pt x="373" y="671"/>
                  </a:lnTo>
                  <a:lnTo>
                    <a:pt x="371" y="671"/>
                  </a:lnTo>
                  <a:lnTo>
                    <a:pt x="367" y="671"/>
                  </a:lnTo>
                  <a:lnTo>
                    <a:pt x="361" y="675"/>
                  </a:lnTo>
                  <a:lnTo>
                    <a:pt x="361" y="675"/>
                  </a:lnTo>
                  <a:lnTo>
                    <a:pt x="328" y="701"/>
                  </a:lnTo>
                  <a:lnTo>
                    <a:pt x="294" y="725"/>
                  </a:lnTo>
                  <a:lnTo>
                    <a:pt x="260" y="745"/>
                  </a:lnTo>
                  <a:lnTo>
                    <a:pt x="224" y="765"/>
                  </a:lnTo>
                  <a:lnTo>
                    <a:pt x="188" y="783"/>
                  </a:lnTo>
                  <a:lnTo>
                    <a:pt x="150" y="797"/>
                  </a:lnTo>
                  <a:lnTo>
                    <a:pt x="110" y="811"/>
                  </a:lnTo>
                  <a:lnTo>
                    <a:pt x="72" y="821"/>
                  </a:lnTo>
                  <a:lnTo>
                    <a:pt x="72" y="821"/>
                  </a:lnTo>
                  <a:lnTo>
                    <a:pt x="78" y="829"/>
                  </a:lnTo>
                  <a:lnTo>
                    <a:pt x="78" y="829"/>
                  </a:lnTo>
                  <a:lnTo>
                    <a:pt x="96" y="803"/>
                  </a:lnTo>
                  <a:lnTo>
                    <a:pt x="114" y="777"/>
                  </a:lnTo>
                  <a:lnTo>
                    <a:pt x="144" y="723"/>
                  </a:lnTo>
                  <a:lnTo>
                    <a:pt x="170" y="669"/>
                  </a:lnTo>
                  <a:lnTo>
                    <a:pt x="194" y="611"/>
                  </a:lnTo>
                  <a:lnTo>
                    <a:pt x="194" y="611"/>
                  </a:lnTo>
                  <a:lnTo>
                    <a:pt x="194" y="609"/>
                  </a:lnTo>
                  <a:lnTo>
                    <a:pt x="194" y="607"/>
                  </a:lnTo>
                  <a:lnTo>
                    <a:pt x="188" y="605"/>
                  </a:lnTo>
                  <a:lnTo>
                    <a:pt x="182" y="607"/>
                  </a:lnTo>
                  <a:lnTo>
                    <a:pt x="180" y="611"/>
                  </a:lnTo>
                  <a:lnTo>
                    <a:pt x="180" y="611"/>
                  </a:lnTo>
                  <a:lnTo>
                    <a:pt x="156" y="667"/>
                  </a:lnTo>
                  <a:lnTo>
                    <a:pt x="130" y="721"/>
                  </a:lnTo>
                  <a:lnTo>
                    <a:pt x="100" y="775"/>
                  </a:lnTo>
                  <a:lnTo>
                    <a:pt x="84" y="799"/>
                  </a:lnTo>
                  <a:lnTo>
                    <a:pt x="66" y="825"/>
                  </a:lnTo>
                  <a:lnTo>
                    <a:pt x="66" y="825"/>
                  </a:lnTo>
                  <a:lnTo>
                    <a:pt x="64" y="827"/>
                  </a:lnTo>
                  <a:lnTo>
                    <a:pt x="66" y="831"/>
                  </a:lnTo>
                  <a:lnTo>
                    <a:pt x="70" y="831"/>
                  </a:lnTo>
                  <a:lnTo>
                    <a:pt x="74" y="831"/>
                  </a:lnTo>
                  <a:lnTo>
                    <a:pt x="74" y="831"/>
                  </a:lnTo>
                  <a:lnTo>
                    <a:pt x="114" y="819"/>
                  </a:lnTo>
                  <a:lnTo>
                    <a:pt x="156" y="807"/>
                  </a:lnTo>
                  <a:lnTo>
                    <a:pt x="194" y="791"/>
                  </a:lnTo>
                  <a:lnTo>
                    <a:pt x="232" y="773"/>
                  </a:lnTo>
                  <a:lnTo>
                    <a:pt x="270" y="753"/>
                  </a:lnTo>
                  <a:lnTo>
                    <a:pt x="306" y="729"/>
                  </a:lnTo>
                  <a:lnTo>
                    <a:pt x="341" y="705"/>
                  </a:lnTo>
                  <a:lnTo>
                    <a:pt x="373" y="679"/>
                  </a:lnTo>
                  <a:lnTo>
                    <a:pt x="373" y="679"/>
                  </a:lnTo>
                  <a:lnTo>
                    <a:pt x="361" y="681"/>
                  </a:lnTo>
                  <a:lnTo>
                    <a:pt x="361" y="681"/>
                  </a:lnTo>
                  <a:lnTo>
                    <a:pt x="377" y="689"/>
                  </a:lnTo>
                  <a:lnTo>
                    <a:pt x="393" y="695"/>
                  </a:lnTo>
                  <a:lnTo>
                    <a:pt x="429" y="705"/>
                  </a:lnTo>
                  <a:lnTo>
                    <a:pt x="465" y="711"/>
                  </a:lnTo>
                  <a:lnTo>
                    <a:pt x="499" y="717"/>
                  </a:lnTo>
                  <a:lnTo>
                    <a:pt x="499" y="717"/>
                  </a:lnTo>
                  <a:lnTo>
                    <a:pt x="557" y="727"/>
                  </a:lnTo>
                  <a:lnTo>
                    <a:pt x="617" y="733"/>
                  </a:lnTo>
                  <a:lnTo>
                    <a:pt x="677" y="737"/>
                  </a:lnTo>
                  <a:lnTo>
                    <a:pt x="735" y="739"/>
                  </a:lnTo>
                  <a:lnTo>
                    <a:pt x="735" y="739"/>
                  </a:lnTo>
                  <a:lnTo>
                    <a:pt x="787" y="739"/>
                  </a:lnTo>
                  <a:lnTo>
                    <a:pt x="841" y="737"/>
                  </a:lnTo>
                  <a:lnTo>
                    <a:pt x="893" y="731"/>
                  </a:lnTo>
                  <a:lnTo>
                    <a:pt x="919" y="725"/>
                  </a:lnTo>
                  <a:lnTo>
                    <a:pt x="945" y="721"/>
                  </a:lnTo>
                  <a:lnTo>
                    <a:pt x="945" y="721"/>
                  </a:lnTo>
                  <a:lnTo>
                    <a:pt x="969" y="713"/>
                  </a:lnTo>
                  <a:lnTo>
                    <a:pt x="991" y="703"/>
                  </a:lnTo>
                  <a:lnTo>
                    <a:pt x="1013" y="693"/>
                  </a:lnTo>
                  <a:lnTo>
                    <a:pt x="1035" y="679"/>
                  </a:lnTo>
                  <a:lnTo>
                    <a:pt x="1053" y="665"/>
                  </a:lnTo>
                  <a:lnTo>
                    <a:pt x="1073" y="649"/>
                  </a:lnTo>
                  <a:lnTo>
                    <a:pt x="1091" y="631"/>
                  </a:lnTo>
                  <a:lnTo>
                    <a:pt x="1107" y="613"/>
                  </a:lnTo>
                  <a:lnTo>
                    <a:pt x="1107" y="613"/>
                  </a:lnTo>
                  <a:lnTo>
                    <a:pt x="1125" y="589"/>
                  </a:lnTo>
                  <a:lnTo>
                    <a:pt x="1141" y="565"/>
                  </a:lnTo>
                  <a:lnTo>
                    <a:pt x="1155" y="539"/>
                  </a:lnTo>
                  <a:lnTo>
                    <a:pt x="1167" y="513"/>
                  </a:lnTo>
                  <a:lnTo>
                    <a:pt x="1177" y="488"/>
                  </a:lnTo>
                  <a:lnTo>
                    <a:pt x="1185" y="460"/>
                  </a:lnTo>
                  <a:lnTo>
                    <a:pt x="1189" y="432"/>
                  </a:lnTo>
                  <a:lnTo>
                    <a:pt x="1193" y="404"/>
                  </a:lnTo>
                  <a:lnTo>
                    <a:pt x="1193" y="376"/>
                  </a:lnTo>
                  <a:lnTo>
                    <a:pt x="1191" y="348"/>
                  </a:lnTo>
                  <a:lnTo>
                    <a:pt x="1185" y="320"/>
                  </a:lnTo>
                  <a:lnTo>
                    <a:pt x="1179" y="292"/>
                  </a:lnTo>
                  <a:lnTo>
                    <a:pt x="1169" y="266"/>
                  </a:lnTo>
                  <a:lnTo>
                    <a:pt x="1157" y="240"/>
                  </a:lnTo>
                  <a:lnTo>
                    <a:pt x="1141" y="214"/>
                  </a:lnTo>
                  <a:lnTo>
                    <a:pt x="1123" y="192"/>
                  </a:lnTo>
                  <a:lnTo>
                    <a:pt x="1123" y="192"/>
                  </a:lnTo>
                  <a:lnTo>
                    <a:pt x="1099" y="168"/>
                  </a:lnTo>
                  <a:lnTo>
                    <a:pt x="1073" y="146"/>
                  </a:lnTo>
                  <a:lnTo>
                    <a:pt x="1045" y="126"/>
                  </a:lnTo>
                  <a:lnTo>
                    <a:pt x="1015" y="108"/>
                  </a:lnTo>
                  <a:lnTo>
                    <a:pt x="985" y="92"/>
                  </a:lnTo>
                  <a:lnTo>
                    <a:pt x="953" y="78"/>
                  </a:lnTo>
                  <a:lnTo>
                    <a:pt x="921" y="66"/>
                  </a:lnTo>
                  <a:lnTo>
                    <a:pt x="891" y="54"/>
                  </a:lnTo>
                  <a:lnTo>
                    <a:pt x="891" y="54"/>
                  </a:lnTo>
                  <a:lnTo>
                    <a:pt x="855" y="44"/>
                  </a:lnTo>
                  <a:lnTo>
                    <a:pt x="821" y="34"/>
                  </a:lnTo>
                  <a:lnTo>
                    <a:pt x="785" y="26"/>
                  </a:lnTo>
                  <a:lnTo>
                    <a:pt x="749" y="18"/>
                  </a:lnTo>
                  <a:lnTo>
                    <a:pt x="677" y="8"/>
                  </a:lnTo>
                  <a:lnTo>
                    <a:pt x="603" y="2"/>
                  </a:lnTo>
                  <a:lnTo>
                    <a:pt x="603" y="2"/>
                  </a:lnTo>
                  <a:lnTo>
                    <a:pt x="569" y="0"/>
                  </a:lnTo>
                  <a:lnTo>
                    <a:pt x="533" y="0"/>
                  </a:lnTo>
                  <a:lnTo>
                    <a:pt x="499" y="2"/>
                  </a:lnTo>
                  <a:lnTo>
                    <a:pt x="463" y="4"/>
                  </a:lnTo>
                  <a:lnTo>
                    <a:pt x="425" y="8"/>
                  </a:lnTo>
                  <a:lnTo>
                    <a:pt x="389" y="14"/>
                  </a:lnTo>
                  <a:lnTo>
                    <a:pt x="353" y="22"/>
                  </a:lnTo>
                  <a:lnTo>
                    <a:pt x="318" y="32"/>
                  </a:lnTo>
                  <a:lnTo>
                    <a:pt x="282" y="42"/>
                  </a:lnTo>
                  <a:lnTo>
                    <a:pt x="248" y="56"/>
                  </a:lnTo>
                  <a:lnTo>
                    <a:pt x="216" y="70"/>
                  </a:lnTo>
                  <a:lnTo>
                    <a:pt x="184" y="86"/>
                  </a:lnTo>
                  <a:lnTo>
                    <a:pt x="154" y="106"/>
                  </a:lnTo>
                  <a:lnTo>
                    <a:pt x="124" y="126"/>
                  </a:lnTo>
                  <a:lnTo>
                    <a:pt x="98" y="148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50" y="200"/>
                  </a:lnTo>
                  <a:lnTo>
                    <a:pt x="32" y="230"/>
                  </a:lnTo>
                  <a:lnTo>
                    <a:pt x="18" y="262"/>
                  </a:lnTo>
                  <a:lnTo>
                    <a:pt x="8" y="294"/>
                  </a:lnTo>
                  <a:lnTo>
                    <a:pt x="2" y="326"/>
                  </a:lnTo>
                  <a:lnTo>
                    <a:pt x="0" y="360"/>
                  </a:lnTo>
                  <a:lnTo>
                    <a:pt x="2" y="392"/>
                  </a:lnTo>
                  <a:lnTo>
                    <a:pt x="8" y="426"/>
                  </a:lnTo>
                  <a:lnTo>
                    <a:pt x="18" y="458"/>
                  </a:lnTo>
                  <a:lnTo>
                    <a:pt x="30" y="488"/>
                  </a:lnTo>
                  <a:lnTo>
                    <a:pt x="46" y="515"/>
                  </a:lnTo>
                  <a:lnTo>
                    <a:pt x="68" y="541"/>
                  </a:lnTo>
                  <a:lnTo>
                    <a:pt x="90" y="565"/>
                  </a:lnTo>
                  <a:lnTo>
                    <a:pt x="118" y="585"/>
                  </a:lnTo>
                  <a:lnTo>
                    <a:pt x="132" y="595"/>
                  </a:lnTo>
                  <a:lnTo>
                    <a:pt x="148" y="603"/>
                  </a:lnTo>
                  <a:lnTo>
                    <a:pt x="164" y="609"/>
                  </a:lnTo>
                  <a:lnTo>
                    <a:pt x="182" y="617"/>
                  </a:lnTo>
                  <a:lnTo>
                    <a:pt x="182" y="617"/>
                  </a:lnTo>
                  <a:lnTo>
                    <a:pt x="188" y="615"/>
                  </a:lnTo>
                  <a:lnTo>
                    <a:pt x="192" y="613"/>
                  </a:lnTo>
                  <a:lnTo>
                    <a:pt x="194" y="609"/>
                  </a:lnTo>
                  <a:lnTo>
                    <a:pt x="194" y="607"/>
                  </a:lnTo>
                  <a:lnTo>
                    <a:pt x="190" y="607"/>
                  </a:lnTo>
                  <a:lnTo>
                    <a:pt x="190" y="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2081" y="2283901"/>
            <a:ext cx="343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És az miért olyan nagy biznisz?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2109072" y="3830090"/>
            <a:ext cx="5775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/>
              <a:t>A </a:t>
            </a:r>
            <a:r>
              <a:rPr lang="hu-HU" sz="2000" dirty="0">
                <a:solidFill>
                  <a:srgbClr val="FF0000"/>
                </a:solidFill>
              </a:rPr>
              <a:t>gyógyszerfejlesztés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idő- és költségigényes, de fontos ahhoz, hogy hatékony és megbízható gyógyszer kerüljön a piacra. </a:t>
            </a:r>
          </a:p>
          <a:p>
            <a:pPr>
              <a:defRPr/>
            </a:pPr>
            <a:r>
              <a:rPr lang="hu-HU" sz="2000" dirty="0"/>
              <a:t>Egy </a:t>
            </a:r>
            <a:r>
              <a:rPr lang="hu-HU" sz="2000" dirty="0">
                <a:solidFill>
                  <a:srgbClr val="FF0000"/>
                </a:solidFill>
              </a:rPr>
              <a:t>új termék bevezetése </a:t>
            </a:r>
            <a:r>
              <a:rPr lang="hu-HU" sz="2000" dirty="0"/>
              <a:t>átlagosan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10-12 évig </a:t>
            </a:r>
            <a:r>
              <a:rPr lang="hu-HU" sz="2000" dirty="0"/>
              <a:t>tart, és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több mint </a:t>
            </a:r>
            <a:r>
              <a:rPr lang="hu-HU" sz="2000" b="1" dirty="0"/>
              <a:t>egymilliárd amerikai dollárba </a:t>
            </a:r>
            <a:r>
              <a:rPr lang="hu-HU" sz="2000" dirty="0"/>
              <a:t>kerül!</a:t>
            </a:r>
          </a:p>
          <a:p>
            <a:pPr algn="just">
              <a:defRPr/>
            </a:pPr>
            <a:r>
              <a:rPr lang="hu-HU" sz="2000" b="1" dirty="0">
                <a:solidFill>
                  <a:srgbClr val="FF0000"/>
                </a:solidFill>
              </a:rPr>
              <a:t>Nos, a hamisítók ezt mind megspórolják!</a:t>
            </a:r>
            <a:r>
              <a:rPr lang="hu-HU" sz="2000" dirty="0"/>
              <a:t> </a:t>
            </a:r>
          </a:p>
        </p:txBody>
      </p:sp>
      <p:pic>
        <p:nvPicPr>
          <p:cNvPr id="21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33266" r="17902" b="7672"/>
          <a:stretch>
            <a:fillRect/>
          </a:stretch>
        </p:blipFill>
        <p:spPr bwMode="auto">
          <a:xfrm>
            <a:off x="4705351" y="1751191"/>
            <a:ext cx="2767861" cy="17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54" y="32443"/>
            <a:ext cx="6830291" cy="614452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60217" y="6286933"/>
            <a:ext cx="762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https://www.richter.hu/hu-HU/rolunk/Pages/Imidzskampany.aspx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691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2632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Gyógyszerhamisítás?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27758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19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t="24576" r="33800" b="24702"/>
          <a:stretch>
            <a:fillRect/>
          </a:stretch>
        </p:blipFill>
        <p:spPr>
          <a:xfrm>
            <a:off x="514350" y="2462213"/>
            <a:ext cx="3925888" cy="34893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22" name="Tartalom hely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-764" r="21635"/>
          <a:stretch>
            <a:fillRect/>
          </a:stretch>
        </p:blipFill>
        <p:spPr>
          <a:xfrm>
            <a:off x="4783138" y="2462213"/>
            <a:ext cx="3646487" cy="34893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350" y="1515649"/>
            <a:ext cx="791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Gyártás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652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2199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Gyógyszerhamisítás?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7369" y="1327758"/>
            <a:ext cx="9167445" cy="49709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1090" y="3788820"/>
            <a:ext cx="44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7" name="Tartalom hely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-784" r="7065"/>
          <a:stretch>
            <a:fillRect/>
          </a:stretch>
        </p:blipFill>
        <p:spPr>
          <a:xfrm>
            <a:off x="214313" y="2600325"/>
            <a:ext cx="3810000" cy="25765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Tartalom hely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63" y="2571750"/>
            <a:ext cx="4635500" cy="2605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4313" y="1641003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Szállítás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022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577</Words>
  <Application>Microsoft Office PowerPoint</Application>
  <PresentationFormat>Diavetítés a képernyőre (4:3 oldalarány)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Baskerville Old Face</vt:lpstr>
      <vt:lpstr>Bradley Hand ITC</vt:lpstr>
      <vt:lpstr>Brush Script MT</vt:lpstr>
      <vt:lpstr>Calibri</vt:lpstr>
      <vt:lpstr>Calibri Light</vt:lpstr>
      <vt:lpstr>Wingdings</vt:lpstr>
      <vt:lpstr>Office-téma</vt:lpstr>
      <vt:lpstr> A Gyógyszerhamisítás veszélyei  Szellemitulajdonjog-védelem a gyakorlatban III. rész</vt:lpstr>
      <vt:lpstr>Miért veszélyes a gyógyszerhamisítás?</vt:lpstr>
      <vt:lpstr>Ki használt már életében valamilyen gyógyszert ?</vt:lpstr>
      <vt:lpstr>A válasz egyszerűbb, mint gondolnánk</vt:lpstr>
      <vt:lpstr>     Nem mehetünk el a gyógyszerhamisítás mellett, mert egy rossz döntés az életünkbe kerülhet. </vt:lpstr>
      <vt:lpstr>Gyógyszerhamisítás?</vt:lpstr>
      <vt:lpstr>PowerPoint-bemutató</vt:lpstr>
      <vt:lpstr>Gyógyszerhamisítás?</vt:lpstr>
      <vt:lpstr>Gyógyszerhamisítás?</vt:lpstr>
      <vt:lpstr>Gyógyszerhamisítás?</vt:lpstr>
      <vt:lpstr>Gyógyszerhamisítás?</vt:lpstr>
      <vt:lpstr>Gyógyszerhamisítás?</vt:lpstr>
      <vt:lpstr>Gyógyszerhamisítás</vt:lpstr>
      <vt:lpstr>Gyógyszerhamisítás</vt:lpstr>
      <vt:lpstr>     Ki vásárolt már internetes oldalon?</vt:lpstr>
      <vt:lpstr>   Dehát ki akar a neten rendelni gyógyszert?    </vt:lpstr>
      <vt:lpstr>   Nézd, milyen ravaszul próbálnak megbízhatónak látszani!    </vt:lpstr>
      <vt:lpstr>      </vt:lpstr>
      <vt:lpstr>      </vt:lpstr>
      <vt:lpstr>      </vt:lpstr>
      <vt:lpstr>      </vt:lpstr>
      <vt:lpstr>      </vt:lpstr>
      <vt:lpstr>      </vt:lpstr>
      <vt:lpstr>   Mit tehetünk?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bertike77@outlook.com</cp:lastModifiedBy>
  <cp:revision>130</cp:revision>
  <dcterms:created xsi:type="dcterms:W3CDTF">2016-08-31T12:04:07Z</dcterms:created>
  <dcterms:modified xsi:type="dcterms:W3CDTF">2020-05-11T14:03:43Z</dcterms:modified>
</cp:coreProperties>
</file>