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8" r:id="rId3"/>
    <p:sldId id="361" r:id="rId4"/>
    <p:sldId id="362" r:id="rId5"/>
    <p:sldId id="351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3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1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24" autoAdjust="0"/>
  </p:normalViewPr>
  <p:slideViewPr>
    <p:cSldViewPr snapToGrid="0">
      <p:cViewPr varScale="1">
        <p:scale>
          <a:sx n="56" d="100"/>
          <a:sy n="56" d="100"/>
        </p:scale>
        <p:origin x="4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0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46874-EBB7-40B0-BE72-257CCEB8948C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59D6C-995B-4A99-9181-8E0D2DE775A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4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694F-F3C2-4691-B4FD-93D8EAB0EF1D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B8492-9D95-4A8C-B136-75B991C3F8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65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8492-9D95-4A8C-B136-75B991C3F87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30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02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82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28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07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9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6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09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0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52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89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89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68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11" Type="http://schemas.openxmlformats.org/officeDocument/2006/relationships/image" Target="../media/image14.png"/><Relationship Id="rId5" Type="http://schemas.openxmlformats.org/officeDocument/2006/relationships/image" Target="../media/image15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Veszélyes és ciki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  <p:sp>
        <p:nvSpPr>
          <p:cNvPr id="3" name="TextBox 2"/>
          <p:cNvSpPr txBox="1"/>
          <p:nvPr/>
        </p:nvSpPr>
        <p:spPr>
          <a:xfrm>
            <a:off x="2001605" y="1690689"/>
            <a:ext cx="62388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Szellemitulajdon-védelem </a:t>
            </a:r>
            <a:r>
              <a:rPr lang="hu-HU" sz="2400" b="1" dirty="0" smtClean="0"/>
              <a:t>a gyakorlatban</a:t>
            </a:r>
          </a:p>
          <a:p>
            <a:pPr algn="ctr"/>
            <a:r>
              <a:rPr lang="hu-HU" sz="2400" b="1" dirty="0" smtClean="0"/>
              <a:t> II. rész</a:t>
            </a:r>
          </a:p>
          <a:p>
            <a:endParaRPr lang="hu-HU" sz="2400" b="1" dirty="0"/>
          </a:p>
          <a:p>
            <a:endParaRPr lang="hu-HU" sz="2400" b="1" dirty="0" smtClean="0"/>
          </a:p>
          <a:p>
            <a:pPr algn="ctr"/>
            <a:r>
              <a:rPr lang="hu-HU" sz="4400" b="1" dirty="0" smtClean="0">
                <a:solidFill>
                  <a:srgbClr val="FF0000"/>
                </a:solidFill>
              </a:rPr>
              <a:t>TE DÖNTHETSZ!</a:t>
            </a:r>
          </a:p>
          <a:p>
            <a:endParaRPr lang="hu-HU" sz="2400" b="1" dirty="0"/>
          </a:p>
          <a:p>
            <a:endParaRPr lang="hu-HU" sz="2400" dirty="0"/>
          </a:p>
        </p:txBody>
      </p:sp>
      <p:pic>
        <p:nvPicPr>
          <p:cNvPr id="6" name="Kép 5" descr="HENT_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3106" y="4753039"/>
            <a:ext cx="3707937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5054" y="0"/>
            <a:ext cx="9149054" cy="6858000"/>
          </a:xfr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5" y="-478351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5160" y="530528"/>
            <a:ext cx="1409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Veszélyes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6" descr="http://maritime-connector.com/ships_uploads/wana_bhum-9308663-container_ship-8-1408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6119"/>
            <a:ext cx="4466470" cy="326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c.allpostersimages.com/images/P-473-488-90/21/2171/IYKCD00Z/posters/storm-stanley-container-terminal-mombasa-harbour-kenya-east-africa-afri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47" y="2273032"/>
            <a:ext cx="4364006" cy="32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4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0" y="0"/>
            <a:ext cx="9144000" cy="6858000"/>
          </a:xfr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" y="-546181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8534" y="1101877"/>
            <a:ext cx="179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Veszélyes</a:t>
            </a:r>
            <a:endParaRPr lang="hu-HU" sz="2400" dirty="0"/>
          </a:p>
        </p:txBody>
      </p:sp>
      <p:pic>
        <p:nvPicPr>
          <p:cNvPr id="14" name="Picture 2" descr="http://urbanlegendsonline.com/wp-content/uploads/2011/09/chineseslip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4" y="465704"/>
            <a:ext cx="3809071" cy="3225016"/>
          </a:xfrm>
          <a:prstGeom prst="rect">
            <a:avLst/>
          </a:prstGeom>
          <a:noFill/>
          <a:ln>
            <a:solidFill>
              <a:srgbClr val="1C1C1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bournemouthecho.co.uk/resources/images/3155719/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3" y="2470247"/>
            <a:ext cx="4237439" cy="3178078"/>
          </a:xfrm>
          <a:prstGeom prst="rect">
            <a:avLst/>
          </a:prstGeom>
          <a:noFill/>
          <a:ln>
            <a:solidFill>
              <a:srgbClr val="1C1C1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dn02.androidauthority.net/wp-content/uploads/2012/01/explosions-droid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27" y="4156425"/>
            <a:ext cx="3860948" cy="249031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1" y="80169"/>
            <a:ext cx="9144000" cy="6858000"/>
          </a:xfr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7" y="-425867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674" y="521657"/>
            <a:ext cx="3362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Hamisítóüzem</a:t>
            </a:r>
          </a:p>
        </p:txBody>
      </p:sp>
      <p:pic>
        <p:nvPicPr>
          <p:cNvPr id="14" name="Picture 4" descr="http://www.whatsonningbo.com/news_images/838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74" y="1943903"/>
            <a:ext cx="3925817" cy="29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2.asntown.net/5/dirty_20toilet_jp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r="23491" b="-1545"/>
          <a:stretch/>
        </p:blipFill>
        <p:spPr bwMode="auto">
          <a:xfrm>
            <a:off x="5546078" y="789709"/>
            <a:ext cx="3128809" cy="36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in-pharmatechnologist.com/var/plain_site/storage/images/publications/pharmaceutical-science/in-pharmatechnologist.com/ingredients/doj-prosecutor-is-there-a-way-to-secure-apis-from-counterfeiters/8776086-1-eng-GB/DOJ-prosecutor-is-there-a-way-to-secure-APIs-from-counterfeiters_strict_x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47" y="4525742"/>
            <a:ext cx="4128577" cy="23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0" y="0"/>
            <a:ext cx="9144000" cy="6858000"/>
          </a:xfr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2150843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4025" y="516458"/>
            <a:ext cx="6648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Szerintetek ki gyártja a hamisítványokat?</a:t>
            </a:r>
            <a:endParaRPr lang="hu-HU" sz="24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46" y="2047934"/>
            <a:ext cx="5453707" cy="363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6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1" y="56058"/>
            <a:ext cx="9144000" cy="7002463"/>
          </a:xfr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71" y="546329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2039" y="787611"/>
            <a:ext cx="3362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Eltűnik az </a:t>
            </a: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eredeti....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4" descr="C:\Temp\Névtel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6"/>
          <a:stretch/>
        </p:blipFill>
        <p:spPr bwMode="auto">
          <a:xfrm>
            <a:off x="5189452" y="892421"/>
            <a:ext cx="3630698" cy="503759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6" y="3140196"/>
            <a:ext cx="4515852" cy="3386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Ne felejtsd el!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2786113" y="2907532"/>
            <a:ext cx="5230813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5" name="Csoportba foglalás 40"/>
          <p:cNvGrpSpPr/>
          <p:nvPr/>
        </p:nvGrpSpPr>
        <p:grpSpPr>
          <a:xfrm>
            <a:off x="209550" y="1985450"/>
            <a:ext cx="8162925" cy="3653349"/>
            <a:chOff x="4799063" y="2961507"/>
            <a:chExt cx="1973263" cy="1319213"/>
          </a:xfrm>
        </p:grpSpPr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6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</p:grpSpPr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438275" y="2209801"/>
            <a:ext cx="6096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b="1" dirty="0" smtClean="0">
              <a:ln w="1905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hu-HU" sz="36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döntés a Te kezedben van! </a:t>
            </a:r>
          </a:p>
          <a:p>
            <a:endParaRPr lang="hu-HU" sz="3600" b="1" dirty="0" smtClean="0">
              <a:ln w="1905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hu-HU" sz="36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Megveszed a gagyit?</a:t>
            </a:r>
          </a:p>
          <a:p>
            <a:endParaRPr lang="hu-HU" sz="4000" b="1" dirty="0" smtClean="0">
              <a:ln w="1905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hu-HU" sz="4000" b="1" dirty="0">
              <a:ln w="1905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hu-HU" sz="40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Neked mi a véleményed?</a:t>
            </a:r>
          </a:p>
          <a:p>
            <a:endParaRPr lang="hu-HU" sz="4000" b="1" dirty="0" smtClean="0">
              <a:ln w="1905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hu-HU" sz="40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hu-HU" sz="4000" b="1" dirty="0">
              <a:ln w="1905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6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13362"/>
          </a:xfrm>
        </p:spPr>
        <p:txBody>
          <a:bodyPr>
            <a:normAutofit fontScale="90000"/>
          </a:bodyPr>
          <a:lstStyle/>
          <a:p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/>
            </a:r>
            <a:br>
              <a:rPr lang="hu-HU" sz="6000" dirty="0" smtClean="0"/>
            </a:br>
            <a:endParaRPr lang="hu-HU" sz="6000" b="1" dirty="0">
              <a:solidFill>
                <a:schemeClr val="bg1"/>
              </a:solidFill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  <p:sp>
        <p:nvSpPr>
          <p:cNvPr id="6" name="Freeform 22"/>
          <p:cNvSpPr>
            <a:spLocks/>
          </p:cNvSpPr>
          <p:nvPr/>
        </p:nvSpPr>
        <p:spPr bwMode="auto">
          <a:xfrm flipH="1">
            <a:off x="588219" y="1828801"/>
            <a:ext cx="5599639" cy="3227414"/>
          </a:xfrm>
          <a:custGeom>
            <a:avLst/>
            <a:gdLst>
              <a:gd name="T0" fmla="*/ 180 w 1179"/>
              <a:gd name="T1" fmla="*/ 605 h 821"/>
              <a:gd name="T2" fmla="*/ 128 w 1179"/>
              <a:gd name="T3" fmla="*/ 583 h 821"/>
              <a:gd name="T4" fmla="*/ 84 w 1179"/>
              <a:gd name="T5" fmla="*/ 549 h 821"/>
              <a:gd name="T6" fmla="*/ 48 w 1179"/>
              <a:gd name="T7" fmla="*/ 505 h 821"/>
              <a:gd name="T8" fmla="*/ 20 w 1179"/>
              <a:gd name="T9" fmla="*/ 456 h 821"/>
              <a:gd name="T10" fmla="*/ 4 w 1179"/>
              <a:gd name="T11" fmla="*/ 400 h 821"/>
              <a:gd name="T12" fmla="*/ 0 w 1179"/>
              <a:gd name="T13" fmla="*/ 344 h 821"/>
              <a:gd name="T14" fmla="*/ 6 w 1179"/>
              <a:gd name="T15" fmla="*/ 288 h 821"/>
              <a:gd name="T16" fmla="*/ 26 w 1179"/>
              <a:gd name="T17" fmla="*/ 234 h 821"/>
              <a:gd name="T18" fmla="*/ 46 w 1179"/>
              <a:gd name="T19" fmla="*/ 202 h 821"/>
              <a:gd name="T20" fmla="*/ 96 w 1179"/>
              <a:gd name="T21" fmla="*/ 146 h 821"/>
              <a:gd name="T22" fmla="*/ 156 w 1179"/>
              <a:gd name="T23" fmla="*/ 100 h 821"/>
              <a:gd name="T24" fmla="*/ 226 w 1179"/>
              <a:gd name="T25" fmla="*/ 64 h 821"/>
              <a:gd name="T26" fmla="*/ 302 w 1179"/>
              <a:gd name="T27" fmla="*/ 36 h 821"/>
              <a:gd name="T28" fmla="*/ 381 w 1179"/>
              <a:gd name="T29" fmla="*/ 16 h 821"/>
              <a:gd name="T30" fmla="*/ 461 w 1179"/>
              <a:gd name="T31" fmla="*/ 4 h 821"/>
              <a:gd name="T32" fmla="*/ 537 w 1179"/>
              <a:gd name="T33" fmla="*/ 0 h 821"/>
              <a:gd name="T34" fmla="*/ 573 w 1179"/>
              <a:gd name="T35" fmla="*/ 0 h 821"/>
              <a:gd name="T36" fmla="*/ 703 w 1179"/>
              <a:gd name="T37" fmla="*/ 12 h 821"/>
              <a:gd name="T38" fmla="*/ 805 w 1179"/>
              <a:gd name="T39" fmla="*/ 32 h 821"/>
              <a:gd name="T40" fmla="*/ 871 w 1179"/>
              <a:gd name="T41" fmla="*/ 50 h 821"/>
              <a:gd name="T42" fmla="*/ 937 w 1179"/>
              <a:gd name="T43" fmla="*/ 74 h 821"/>
              <a:gd name="T44" fmla="*/ 997 w 1179"/>
              <a:gd name="T45" fmla="*/ 104 h 821"/>
              <a:gd name="T46" fmla="*/ 1053 w 1179"/>
              <a:gd name="T47" fmla="*/ 140 h 821"/>
              <a:gd name="T48" fmla="*/ 1079 w 1179"/>
              <a:gd name="T49" fmla="*/ 158 h 821"/>
              <a:gd name="T50" fmla="*/ 1109 w 1179"/>
              <a:gd name="T51" fmla="*/ 188 h 821"/>
              <a:gd name="T52" fmla="*/ 1133 w 1179"/>
              <a:gd name="T53" fmla="*/ 220 h 821"/>
              <a:gd name="T54" fmla="*/ 1153 w 1179"/>
              <a:gd name="T55" fmla="*/ 254 h 821"/>
              <a:gd name="T56" fmla="*/ 1167 w 1179"/>
              <a:gd name="T57" fmla="*/ 290 h 821"/>
              <a:gd name="T58" fmla="*/ 1175 w 1179"/>
              <a:gd name="T59" fmla="*/ 326 h 821"/>
              <a:gd name="T60" fmla="*/ 1179 w 1179"/>
              <a:gd name="T61" fmla="*/ 364 h 821"/>
              <a:gd name="T62" fmla="*/ 1173 w 1179"/>
              <a:gd name="T63" fmla="*/ 442 h 821"/>
              <a:gd name="T64" fmla="*/ 1151 w 1179"/>
              <a:gd name="T65" fmla="*/ 515 h 821"/>
              <a:gd name="T66" fmla="*/ 1111 w 1179"/>
              <a:gd name="T67" fmla="*/ 583 h 821"/>
              <a:gd name="T68" fmla="*/ 1059 w 1179"/>
              <a:gd name="T69" fmla="*/ 641 h 821"/>
              <a:gd name="T70" fmla="*/ 995 w 1179"/>
              <a:gd name="T71" fmla="*/ 687 h 821"/>
              <a:gd name="T72" fmla="*/ 981 w 1179"/>
              <a:gd name="T73" fmla="*/ 695 h 821"/>
              <a:gd name="T74" fmla="*/ 929 w 1179"/>
              <a:gd name="T75" fmla="*/ 711 h 821"/>
              <a:gd name="T76" fmla="*/ 847 w 1179"/>
              <a:gd name="T77" fmla="*/ 725 h 821"/>
              <a:gd name="T78" fmla="*/ 751 w 1179"/>
              <a:gd name="T79" fmla="*/ 729 h 821"/>
              <a:gd name="T80" fmla="*/ 653 w 1179"/>
              <a:gd name="T81" fmla="*/ 725 h 821"/>
              <a:gd name="T82" fmla="*/ 557 w 1179"/>
              <a:gd name="T83" fmla="*/ 715 h 821"/>
              <a:gd name="T84" fmla="*/ 471 w 1179"/>
              <a:gd name="T85" fmla="*/ 703 h 821"/>
              <a:gd name="T86" fmla="*/ 405 w 1179"/>
              <a:gd name="T87" fmla="*/ 687 h 821"/>
              <a:gd name="T88" fmla="*/ 361 w 1179"/>
              <a:gd name="T89" fmla="*/ 671 h 821"/>
              <a:gd name="T90" fmla="*/ 329 w 1179"/>
              <a:gd name="T91" fmla="*/ 697 h 821"/>
              <a:gd name="T92" fmla="*/ 258 w 1179"/>
              <a:gd name="T93" fmla="*/ 743 h 821"/>
              <a:gd name="T94" fmla="*/ 184 w 1179"/>
              <a:gd name="T95" fmla="*/ 781 h 821"/>
              <a:gd name="T96" fmla="*/ 106 w 1179"/>
              <a:gd name="T97" fmla="*/ 809 h 821"/>
              <a:gd name="T98" fmla="*/ 66 w 1179"/>
              <a:gd name="T99" fmla="*/ 821 h 821"/>
              <a:gd name="T100" fmla="*/ 92 w 1179"/>
              <a:gd name="T101" fmla="*/ 781 h 821"/>
              <a:gd name="T102" fmla="*/ 146 w 1179"/>
              <a:gd name="T103" fmla="*/ 687 h 821"/>
              <a:gd name="T104" fmla="*/ 160 w 1179"/>
              <a:gd name="T105" fmla="*/ 657 h 821"/>
              <a:gd name="T106" fmla="*/ 180 w 1179"/>
              <a:gd name="T107" fmla="*/ 6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79" h="821">
                <a:moveTo>
                  <a:pt x="180" y="605"/>
                </a:moveTo>
                <a:lnTo>
                  <a:pt x="180" y="605"/>
                </a:lnTo>
                <a:lnTo>
                  <a:pt x="154" y="595"/>
                </a:lnTo>
                <a:lnTo>
                  <a:pt x="128" y="583"/>
                </a:lnTo>
                <a:lnTo>
                  <a:pt x="104" y="567"/>
                </a:lnTo>
                <a:lnTo>
                  <a:pt x="84" y="549"/>
                </a:lnTo>
                <a:lnTo>
                  <a:pt x="64" y="527"/>
                </a:lnTo>
                <a:lnTo>
                  <a:pt x="48" y="505"/>
                </a:lnTo>
                <a:lnTo>
                  <a:pt x="32" y="482"/>
                </a:lnTo>
                <a:lnTo>
                  <a:pt x="20" y="456"/>
                </a:lnTo>
                <a:lnTo>
                  <a:pt x="10" y="428"/>
                </a:lnTo>
                <a:lnTo>
                  <a:pt x="4" y="400"/>
                </a:lnTo>
                <a:lnTo>
                  <a:pt x="0" y="372"/>
                </a:lnTo>
                <a:lnTo>
                  <a:pt x="0" y="344"/>
                </a:lnTo>
                <a:lnTo>
                  <a:pt x="2" y="316"/>
                </a:lnTo>
                <a:lnTo>
                  <a:pt x="6" y="288"/>
                </a:lnTo>
                <a:lnTo>
                  <a:pt x="14" y="260"/>
                </a:lnTo>
                <a:lnTo>
                  <a:pt x="26" y="234"/>
                </a:lnTo>
                <a:lnTo>
                  <a:pt x="26" y="234"/>
                </a:lnTo>
                <a:lnTo>
                  <a:pt x="46" y="202"/>
                </a:lnTo>
                <a:lnTo>
                  <a:pt x="70" y="174"/>
                </a:lnTo>
                <a:lnTo>
                  <a:pt x="96" y="146"/>
                </a:lnTo>
                <a:lnTo>
                  <a:pt x="124" y="122"/>
                </a:lnTo>
                <a:lnTo>
                  <a:pt x="156" y="100"/>
                </a:lnTo>
                <a:lnTo>
                  <a:pt x="190" y="80"/>
                </a:lnTo>
                <a:lnTo>
                  <a:pt x="226" y="64"/>
                </a:lnTo>
                <a:lnTo>
                  <a:pt x="264" y="48"/>
                </a:lnTo>
                <a:lnTo>
                  <a:pt x="302" y="36"/>
                </a:lnTo>
                <a:lnTo>
                  <a:pt x="343" y="24"/>
                </a:lnTo>
                <a:lnTo>
                  <a:pt x="381" y="16"/>
                </a:lnTo>
                <a:lnTo>
                  <a:pt x="421" y="10"/>
                </a:lnTo>
                <a:lnTo>
                  <a:pt x="461" y="4"/>
                </a:lnTo>
                <a:lnTo>
                  <a:pt x="499" y="0"/>
                </a:lnTo>
                <a:lnTo>
                  <a:pt x="537" y="0"/>
                </a:lnTo>
                <a:lnTo>
                  <a:pt x="573" y="0"/>
                </a:lnTo>
                <a:lnTo>
                  <a:pt x="573" y="0"/>
                </a:lnTo>
                <a:lnTo>
                  <a:pt x="637" y="4"/>
                </a:lnTo>
                <a:lnTo>
                  <a:pt x="703" y="12"/>
                </a:lnTo>
                <a:lnTo>
                  <a:pt x="771" y="24"/>
                </a:lnTo>
                <a:lnTo>
                  <a:pt x="805" y="32"/>
                </a:lnTo>
                <a:lnTo>
                  <a:pt x="839" y="40"/>
                </a:lnTo>
                <a:lnTo>
                  <a:pt x="871" y="50"/>
                </a:lnTo>
                <a:lnTo>
                  <a:pt x="905" y="62"/>
                </a:lnTo>
                <a:lnTo>
                  <a:pt x="937" y="74"/>
                </a:lnTo>
                <a:lnTo>
                  <a:pt x="967" y="88"/>
                </a:lnTo>
                <a:lnTo>
                  <a:pt x="997" y="104"/>
                </a:lnTo>
                <a:lnTo>
                  <a:pt x="1027" y="120"/>
                </a:lnTo>
                <a:lnTo>
                  <a:pt x="1053" y="140"/>
                </a:lnTo>
                <a:lnTo>
                  <a:pt x="1079" y="158"/>
                </a:lnTo>
                <a:lnTo>
                  <a:pt x="1079" y="158"/>
                </a:lnTo>
                <a:lnTo>
                  <a:pt x="1095" y="174"/>
                </a:lnTo>
                <a:lnTo>
                  <a:pt x="1109" y="188"/>
                </a:lnTo>
                <a:lnTo>
                  <a:pt x="1123" y="204"/>
                </a:lnTo>
                <a:lnTo>
                  <a:pt x="1133" y="220"/>
                </a:lnTo>
                <a:lnTo>
                  <a:pt x="1145" y="236"/>
                </a:lnTo>
                <a:lnTo>
                  <a:pt x="1153" y="254"/>
                </a:lnTo>
                <a:lnTo>
                  <a:pt x="1161" y="272"/>
                </a:lnTo>
                <a:lnTo>
                  <a:pt x="1167" y="290"/>
                </a:lnTo>
                <a:lnTo>
                  <a:pt x="1173" y="308"/>
                </a:lnTo>
                <a:lnTo>
                  <a:pt x="1175" y="326"/>
                </a:lnTo>
                <a:lnTo>
                  <a:pt x="1179" y="346"/>
                </a:lnTo>
                <a:lnTo>
                  <a:pt x="1179" y="364"/>
                </a:lnTo>
                <a:lnTo>
                  <a:pt x="1179" y="402"/>
                </a:lnTo>
                <a:lnTo>
                  <a:pt x="1173" y="442"/>
                </a:lnTo>
                <a:lnTo>
                  <a:pt x="1165" y="478"/>
                </a:lnTo>
                <a:lnTo>
                  <a:pt x="1151" y="515"/>
                </a:lnTo>
                <a:lnTo>
                  <a:pt x="1133" y="549"/>
                </a:lnTo>
                <a:lnTo>
                  <a:pt x="1111" y="583"/>
                </a:lnTo>
                <a:lnTo>
                  <a:pt x="1087" y="613"/>
                </a:lnTo>
                <a:lnTo>
                  <a:pt x="1059" y="641"/>
                </a:lnTo>
                <a:lnTo>
                  <a:pt x="1029" y="667"/>
                </a:lnTo>
                <a:lnTo>
                  <a:pt x="995" y="687"/>
                </a:lnTo>
                <a:lnTo>
                  <a:pt x="995" y="687"/>
                </a:lnTo>
                <a:lnTo>
                  <a:pt x="981" y="695"/>
                </a:lnTo>
                <a:lnTo>
                  <a:pt x="965" y="701"/>
                </a:lnTo>
                <a:lnTo>
                  <a:pt x="929" y="711"/>
                </a:lnTo>
                <a:lnTo>
                  <a:pt x="889" y="719"/>
                </a:lnTo>
                <a:lnTo>
                  <a:pt x="847" y="725"/>
                </a:lnTo>
                <a:lnTo>
                  <a:pt x="799" y="727"/>
                </a:lnTo>
                <a:lnTo>
                  <a:pt x="751" y="729"/>
                </a:lnTo>
                <a:lnTo>
                  <a:pt x="703" y="727"/>
                </a:lnTo>
                <a:lnTo>
                  <a:pt x="653" y="725"/>
                </a:lnTo>
                <a:lnTo>
                  <a:pt x="605" y="721"/>
                </a:lnTo>
                <a:lnTo>
                  <a:pt x="557" y="715"/>
                </a:lnTo>
                <a:lnTo>
                  <a:pt x="513" y="709"/>
                </a:lnTo>
                <a:lnTo>
                  <a:pt x="471" y="703"/>
                </a:lnTo>
                <a:lnTo>
                  <a:pt x="435" y="695"/>
                </a:lnTo>
                <a:lnTo>
                  <a:pt x="405" y="687"/>
                </a:lnTo>
                <a:lnTo>
                  <a:pt x="379" y="679"/>
                </a:lnTo>
                <a:lnTo>
                  <a:pt x="361" y="671"/>
                </a:lnTo>
                <a:lnTo>
                  <a:pt x="361" y="671"/>
                </a:lnTo>
                <a:lnTo>
                  <a:pt x="329" y="697"/>
                </a:lnTo>
                <a:lnTo>
                  <a:pt x="294" y="721"/>
                </a:lnTo>
                <a:lnTo>
                  <a:pt x="258" y="743"/>
                </a:lnTo>
                <a:lnTo>
                  <a:pt x="222" y="763"/>
                </a:lnTo>
                <a:lnTo>
                  <a:pt x="184" y="781"/>
                </a:lnTo>
                <a:lnTo>
                  <a:pt x="144" y="797"/>
                </a:lnTo>
                <a:lnTo>
                  <a:pt x="106" y="809"/>
                </a:lnTo>
                <a:lnTo>
                  <a:pt x="66" y="821"/>
                </a:lnTo>
                <a:lnTo>
                  <a:pt x="66" y="821"/>
                </a:lnTo>
                <a:lnTo>
                  <a:pt x="78" y="803"/>
                </a:lnTo>
                <a:lnTo>
                  <a:pt x="92" y="781"/>
                </a:lnTo>
                <a:lnTo>
                  <a:pt x="120" y="733"/>
                </a:lnTo>
                <a:lnTo>
                  <a:pt x="146" y="687"/>
                </a:lnTo>
                <a:lnTo>
                  <a:pt x="160" y="657"/>
                </a:lnTo>
                <a:lnTo>
                  <a:pt x="160" y="657"/>
                </a:lnTo>
                <a:lnTo>
                  <a:pt x="180" y="605"/>
                </a:lnTo>
                <a:lnTo>
                  <a:pt x="180" y="605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 w="5715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TextBox 3"/>
          <p:cNvSpPr txBox="1"/>
          <p:nvPr/>
        </p:nvSpPr>
        <p:spPr>
          <a:xfrm>
            <a:off x="1578279" y="2492679"/>
            <a:ext cx="3682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 </a:t>
            </a:r>
            <a:r>
              <a:rPr lang="hu-HU" sz="5400" b="1" dirty="0" smtClean="0">
                <a:solidFill>
                  <a:schemeClr val="accent2"/>
                </a:solidFill>
              </a:rPr>
              <a:t>Te mit gondolsz?</a:t>
            </a:r>
            <a:endParaRPr lang="hu-HU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2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7976" y="502727"/>
            <a:ext cx="5019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600" dirty="0" smtClean="0"/>
              <a:t>Beszélgettünk már a hamisításról…</a:t>
            </a:r>
          </a:p>
          <a:p>
            <a:r>
              <a:rPr lang="hu-HU" altLang="hu-HU" sz="3600" b="1" dirty="0" smtClean="0"/>
              <a:t>Tudod ki</a:t>
            </a:r>
          </a:p>
          <a:p>
            <a:r>
              <a:rPr lang="hu-HU" altLang="hu-HU" sz="3600" b="1" dirty="0" smtClean="0"/>
              <a:t>van </a:t>
            </a:r>
            <a:r>
              <a:rPr lang="hu-HU" altLang="hu-HU" sz="3600" b="1" dirty="0"/>
              <a:t>veszélyben? </a:t>
            </a:r>
            <a:endParaRPr lang="hu-HU" sz="3600" b="1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 b="7726"/>
          <a:stretch/>
        </p:blipFill>
        <p:spPr bwMode="auto">
          <a:xfrm>
            <a:off x="5705475" y="1334218"/>
            <a:ext cx="2416404" cy="18451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9562" y="3381375"/>
            <a:ext cx="5252888" cy="32316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altLang="hu-HU" sz="3200" b="1" dirty="0">
                <a:solidFill>
                  <a:srgbClr val="FF0000"/>
                </a:solidFill>
              </a:rPr>
              <a:t>Eladható? Hamisítják.</a:t>
            </a:r>
          </a:p>
          <a:p>
            <a:pPr algn="ctr"/>
            <a:endParaRPr lang="hu-HU" altLang="hu-HU" sz="2800" dirty="0">
              <a:solidFill>
                <a:schemeClr val="hlin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altLang="hu-HU" sz="2800" b="1" dirty="0"/>
              <a:t>  Meg tudja csinálni?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2800" b="1" dirty="0"/>
              <a:t>  Olcsó munkaerő?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2800" b="1" dirty="0"/>
              <a:t>  Vásárlói igény?</a:t>
            </a:r>
          </a:p>
          <a:p>
            <a:pPr>
              <a:buFont typeface="Wingdings" pitchFamily="2" charset="2"/>
              <a:buChar char="Ø"/>
            </a:pPr>
            <a:endParaRPr lang="hu-HU" altLang="hu-HU" sz="2800" dirty="0"/>
          </a:p>
          <a:p>
            <a:pPr>
              <a:buFont typeface="Wingdings" pitchFamily="2" charset="2"/>
              <a:buChar char="Ø"/>
            </a:pPr>
            <a:r>
              <a:rPr lang="hu-HU" altLang="hu-HU" sz="2800" dirty="0"/>
              <a:t>  </a:t>
            </a:r>
            <a:r>
              <a:rPr lang="hu-HU" altLang="hu-HU" sz="3200" b="1" dirty="0">
                <a:solidFill>
                  <a:srgbClr val="FF0000"/>
                </a:solidFill>
              </a:rPr>
              <a:t>10 vagy 1000 USD/kg?</a:t>
            </a:r>
            <a:endParaRPr lang="hu-HU" altLang="hu-HU" sz="3200" b="1" dirty="0">
              <a:solidFill>
                <a:srgbClr val="FF0000"/>
              </a:solidFill>
            </a:endParaRPr>
          </a:p>
        </p:txBody>
      </p:sp>
      <p:pic>
        <p:nvPicPr>
          <p:cNvPr id="13" name="Kép 12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7887" y="33766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115045" y="318655"/>
            <a:ext cx="8913908" cy="5460475"/>
          </a:xfr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9996" y="939537"/>
            <a:ext cx="4696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ea typeface="Geneva" pitchFamily="125" charset="-128"/>
              </a:rPr>
              <a:t>    </a:t>
            </a:r>
            <a:r>
              <a:rPr lang="hu-HU" sz="3200" b="1" dirty="0" smtClean="0">
                <a:ea typeface="Geneva" pitchFamily="125" charset="-128"/>
              </a:rPr>
              <a:t>Ki gondolta volna?</a:t>
            </a:r>
            <a:endParaRPr lang="hu-HU" sz="3200" b="1" dirty="0">
              <a:ea typeface="Geneva" pitchFamily="12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8076" y="1780584"/>
            <a:ext cx="56879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u-HU" altLang="hu-HU" sz="2800" dirty="0"/>
              <a:t>A hamis termékek minősége ugrásszerűen javult az elmúlt </a:t>
            </a:r>
            <a:r>
              <a:rPr lang="hu-HU" altLang="hu-HU" sz="2800" dirty="0" smtClean="0"/>
              <a:t>években </a:t>
            </a:r>
            <a:endParaRPr lang="hu-HU" altLang="hu-HU" sz="2800" dirty="0"/>
          </a:p>
        </p:txBody>
      </p:sp>
      <p:pic>
        <p:nvPicPr>
          <p:cNvPr id="12" name="Picture 7" descr="100_00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3244334"/>
            <a:ext cx="3201774" cy="2403991"/>
          </a:xfrm>
          <a:prstGeom prst="rect">
            <a:avLst/>
          </a:prstGeom>
        </p:spPr>
      </p:pic>
      <p:pic>
        <p:nvPicPr>
          <p:cNvPr id="13" name="Picture 8" descr="100_00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37" y="4336643"/>
            <a:ext cx="3132901" cy="22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adidaspól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620" y="2686305"/>
            <a:ext cx="3459162" cy="29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224351" y="363020"/>
            <a:ext cx="8831702" cy="6464459"/>
          </a:xfr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1690005" y="1024504"/>
            <a:ext cx="42957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400" dirty="0"/>
              <a:t>Az egyszerű másolás helyett saját fejlesztések hamis </a:t>
            </a:r>
            <a:r>
              <a:rPr lang="hu-HU" altLang="hu-HU" sz="2400" dirty="0" smtClean="0"/>
              <a:t>márkajelzéssel</a:t>
            </a:r>
          </a:p>
          <a:p>
            <a:endParaRPr lang="hu-HU" altLang="hu-HU" dirty="0">
              <a:latin typeface="Arial" panose="020B0604020202020204" pitchFamily="34" charset="0"/>
            </a:endParaRPr>
          </a:p>
          <a:p>
            <a:r>
              <a:rPr lang="hu-HU" altLang="hu-HU" dirty="0" smtClean="0">
                <a:latin typeface="Arial" panose="020B0604020202020204" pitchFamily="34" charset="0"/>
              </a:rPr>
              <a:t> </a:t>
            </a:r>
            <a:endParaRPr lang="hu-HU" altLang="hu-HU" dirty="0">
              <a:latin typeface="Arial" panose="020B0604020202020204" pitchFamily="34" charset="0"/>
            </a:endParaRPr>
          </a:p>
        </p:txBody>
      </p:sp>
      <p:pic>
        <p:nvPicPr>
          <p:cNvPr id="15" name="Picture 8" descr="http://www.ultrabookitalia.net/wp-content/uploads/2014/08/image_new.phpid364886ampwidth660amphashe4bcf315341dff54ed419d2aa036bc99ampfileex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165" y="1157479"/>
            <a:ext cx="2230238" cy="29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81101" y="2412892"/>
            <a:ext cx="5163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400" dirty="0"/>
              <a:t>Kutatás + fejlesztés (+minőség?)</a:t>
            </a:r>
            <a:endParaRPr lang="hu-HU" sz="2400" dirty="0"/>
          </a:p>
        </p:txBody>
      </p:sp>
      <p:sp>
        <p:nvSpPr>
          <p:cNvPr id="12" name="Rectangle 11"/>
          <p:cNvSpPr/>
          <p:nvPr/>
        </p:nvSpPr>
        <p:spPr>
          <a:xfrm>
            <a:off x="748346" y="2734805"/>
            <a:ext cx="52374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  <a:p>
            <a:pPr algn="ctr"/>
            <a:r>
              <a:rPr lang="hu-HU" altLang="hu-HU" sz="2400" dirty="0" smtClean="0"/>
              <a:t>A </a:t>
            </a:r>
            <a:r>
              <a:rPr lang="hu-HU" altLang="hu-HU" sz="2400" dirty="0"/>
              <a:t>hamisítók rugalmasak és villámgyorsan reagálnak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9" y="4322482"/>
            <a:ext cx="3259072" cy="22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 descr="http://www.asiapads.com/images/AP-MPH-Sciphone-i6-(S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4" y="3923076"/>
            <a:ext cx="2900217" cy="26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7937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7976" y="914400"/>
            <a:ext cx="724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Ez ismerős? Semmi sincs </a:t>
            </a:r>
            <a:r>
              <a:rPr lang="hu-HU" alt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biztonságban!</a:t>
            </a:r>
            <a:endParaRPr lang="hu-H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9267" y="2371724"/>
            <a:ext cx="5948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buFont typeface="Wingdings" panose="05000000000000000000" pitchFamily="2" charset="2"/>
              <a:buChar char="Ø"/>
            </a:pPr>
            <a:r>
              <a:rPr lang="hu-HU" altLang="hu-HU" dirty="0">
                <a:latin typeface="Arial" panose="020B0604020202020204" pitchFamily="34" charset="0"/>
              </a:rPr>
              <a:t>ruházat</a:t>
            </a:r>
          </a:p>
          <a:p>
            <a:pPr marL="381000" indent="-381000">
              <a:buFont typeface="Wingdings" panose="05000000000000000000" pitchFamily="2" charset="2"/>
              <a:buChar char="Ø"/>
            </a:pPr>
            <a:r>
              <a:rPr lang="hu-HU" altLang="hu-HU" dirty="0">
                <a:latin typeface="Arial" panose="020B0604020202020204" pitchFamily="34" charset="0"/>
              </a:rPr>
              <a:t>informatika</a:t>
            </a:r>
          </a:p>
          <a:p>
            <a:pPr marL="381000" indent="-381000">
              <a:buFont typeface="Wingdings" panose="05000000000000000000" pitchFamily="2" charset="2"/>
              <a:buChar char="Ø"/>
            </a:pPr>
            <a:r>
              <a:rPr lang="hu-HU" altLang="hu-HU" dirty="0">
                <a:latin typeface="Arial" panose="020B0604020202020204" pitchFamily="34" charset="0"/>
              </a:rPr>
              <a:t>termékbiztonság</a:t>
            </a:r>
          </a:p>
          <a:p>
            <a:pPr marL="381000" indent="-381000">
              <a:buFont typeface="Wingdings" panose="05000000000000000000" pitchFamily="2" charset="2"/>
              <a:buChar char="Ø"/>
            </a:pPr>
            <a:r>
              <a:rPr lang="hu-HU" altLang="hu-HU" dirty="0">
                <a:latin typeface="Arial" panose="020B0604020202020204" pitchFamily="34" charset="0"/>
              </a:rPr>
              <a:t>élelmiszer</a:t>
            </a:r>
          </a:p>
          <a:p>
            <a:pPr marL="381000" indent="-381000">
              <a:buFont typeface="Wingdings" panose="05000000000000000000" pitchFamily="2" charset="2"/>
              <a:buChar char="Ø"/>
            </a:pPr>
            <a:r>
              <a:rPr lang="hu-HU" altLang="hu-HU" dirty="0">
                <a:latin typeface="Arial" panose="020B0604020202020204" pitchFamily="34" charset="0"/>
              </a:rPr>
              <a:t>egészségügy</a:t>
            </a:r>
          </a:p>
        </p:txBody>
      </p:sp>
      <p:pic>
        <p:nvPicPr>
          <p:cNvPr id="20" name="Picture 13" descr="MVC-004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6" y="4081135"/>
            <a:ext cx="2438400" cy="1828800"/>
          </a:xfrm>
          <a:prstGeom prst="rect">
            <a:avLst/>
          </a:prstGeom>
          <a:noFill/>
          <a:ln w="57150">
            <a:solidFill>
              <a:srgbClr val="1C1C1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P22614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77" y="3849052"/>
            <a:ext cx="1410259" cy="115518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006313"/>
              </p:ext>
            </p:extLst>
          </p:nvPr>
        </p:nvGraphicFramePr>
        <p:xfrm>
          <a:off x="4845339" y="3754383"/>
          <a:ext cx="968086" cy="215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Image" r:id="rId7" imgW="1511111" imgH="3365079" progId="">
                  <p:embed/>
                </p:oleObj>
              </mc:Choice>
              <mc:Fallback>
                <p:oleObj name="Image" r:id="rId7" imgW="1511111" imgH="33650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339" y="3754383"/>
                        <a:ext cx="968086" cy="215555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0" descr="IMG_0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91" y="2004496"/>
            <a:ext cx="1970618" cy="14779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ct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94360290"/>
              </p:ext>
            </p:extLst>
          </p:nvPr>
        </p:nvGraphicFramePr>
        <p:xfrm>
          <a:off x="6326740" y="1940212"/>
          <a:ext cx="1498600" cy="1886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Image" r:id="rId10" imgW="4469841" imgH="5625397" progId="">
                  <p:embed/>
                </p:oleObj>
              </mc:Choice>
              <mc:Fallback>
                <p:oleObj name="Image" r:id="rId10" imgW="4469841" imgH="5625397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740" y="1940212"/>
                        <a:ext cx="1498600" cy="1886181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6" descr="PB04177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4417" y="4064436"/>
            <a:ext cx="1783246" cy="187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17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8" y="160338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4025" y="549825"/>
            <a:ext cx="4362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200" dirty="0"/>
              <a:t>Hamis növényvédő </a:t>
            </a:r>
            <a:r>
              <a:rPr lang="hu-HU" altLang="hu-HU" sz="3200" dirty="0" smtClean="0"/>
              <a:t>szer</a:t>
            </a:r>
            <a:endParaRPr lang="hu-HU" sz="3200" dirty="0"/>
          </a:p>
        </p:txBody>
      </p:sp>
      <p:pic>
        <p:nvPicPr>
          <p:cNvPr id="22" name="Picture 10" descr="Kép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502" y="1134600"/>
            <a:ext cx="2962271" cy="233710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4" name="Picture 9" descr="Kép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436" y="2914719"/>
            <a:ext cx="4412575" cy="31348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5" name="Picture 8" descr="Kép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3068" y="3557290"/>
            <a:ext cx="3651719" cy="29183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43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1674" y="624393"/>
            <a:ext cx="3791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200" dirty="0"/>
              <a:t>Még a fegyver is… </a:t>
            </a:r>
            <a:endParaRPr lang="hu-HU" sz="3200" dirty="0"/>
          </a:p>
        </p:txBody>
      </p:sp>
      <p:pic>
        <p:nvPicPr>
          <p:cNvPr id="14" name="Picture 7" descr="IMG_52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25" y="2661057"/>
            <a:ext cx="4451639" cy="3030552"/>
          </a:xfrm>
          <a:prstGeom prst="rect">
            <a:avLst/>
          </a:prstGeom>
          <a:ln>
            <a:solidFill>
              <a:srgbClr val="1C1C1C"/>
            </a:solidFill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49" y="3220860"/>
            <a:ext cx="4174295" cy="31304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4025" y="555048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OK, de miért ne vegyek, ha sokkal olcsóbb?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86834" y="2236291"/>
            <a:ext cx="5039466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endParaRPr lang="hu-HU" b="1" dirty="0">
              <a:solidFill>
                <a:schemeClr val="tx2"/>
              </a:solidFill>
              <a:latin typeface="Arial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hu-HU" b="1" dirty="0">
                <a:latin typeface="Arial" charset="0"/>
              </a:rPr>
              <a:t>  </a:t>
            </a:r>
            <a:r>
              <a:rPr lang="hu-HU" sz="2400" b="1" dirty="0">
                <a:latin typeface="Arial" charset="0"/>
              </a:rPr>
              <a:t>Veszélyes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hu-HU" sz="2400" b="1" dirty="0">
                <a:latin typeface="Arial" charset="0"/>
              </a:rPr>
              <a:t>  Ciki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hu-HU" sz="2400" b="1" dirty="0">
                <a:latin typeface="Arial" charset="0"/>
              </a:rPr>
              <a:t>  Elromlik, de nincs garancia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hu-HU" sz="2400" b="1" dirty="0">
                <a:latin typeface="Arial" charset="0"/>
              </a:rPr>
              <a:t>  Eltűnnek az eredeti cuccok, munkahelyek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hu-HU" sz="2400" b="1" dirty="0">
                <a:latin typeface="Arial" charset="0"/>
              </a:rPr>
              <a:t>  </a:t>
            </a:r>
            <a:r>
              <a:rPr lang="hu-HU" sz="2400" b="1" dirty="0" smtClean="0">
                <a:latin typeface="Arial" charset="0"/>
              </a:rPr>
              <a:t>A vásárlással támogatod a szervezett bűnözést, a gyerekmunkát és a terrorizmust.</a:t>
            </a:r>
            <a:endParaRPr lang="hu-HU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0" y="0"/>
            <a:ext cx="9144000" cy="6857999"/>
          </a:xfr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grpSp>
        <p:nvGrpSpPr>
          <p:cNvPr id="11" name="Csoportba foglalás 40"/>
          <p:cNvGrpSpPr/>
          <p:nvPr/>
        </p:nvGrpSpPr>
        <p:grpSpPr>
          <a:xfrm>
            <a:off x="1101252" y="469532"/>
            <a:ext cx="2651075" cy="1452614"/>
            <a:chOff x="4799063" y="2961507"/>
            <a:chExt cx="1973263" cy="1319213"/>
          </a:xfrm>
        </p:grpSpPr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3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260529" y="931371"/>
            <a:ext cx="33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Szerinted ciki?</a:t>
            </a:r>
            <a:endParaRPr lang="hu-HU" sz="2400" dirty="0"/>
          </a:p>
        </p:txBody>
      </p:sp>
      <p:pic>
        <p:nvPicPr>
          <p:cNvPr id="20" name="Picture 6" descr="http://sevenhillsonline.files.wordpress.com/2013/08/atm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9" y="3270812"/>
            <a:ext cx="4136384" cy="31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i276.photobucket.com/albums/kk8/mojako8/misc/DSC_5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29" y="1274618"/>
            <a:ext cx="4019376" cy="388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1529</TotalTime>
  <Words>202</Words>
  <Application>Microsoft Office PowerPoint</Application>
  <PresentationFormat>Diavetítés a képernyőre (4:3 oldalarány)</PresentationFormat>
  <Paragraphs>109</Paragraphs>
  <Slides>16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Geneva</vt:lpstr>
      <vt:lpstr>Wingdings</vt:lpstr>
      <vt:lpstr>Office-téma</vt:lpstr>
      <vt:lpstr>Image</vt:lpstr>
      <vt:lpstr>Veszélyes és ciki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Ne felejtsd el!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harobi</dc:creator>
  <cp:lastModifiedBy>bertike77@outlook.com</cp:lastModifiedBy>
  <cp:revision>120</cp:revision>
  <dcterms:created xsi:type="dcterms:W3CDTF">2016-08-31T12:04:07Z</dcterms:created>
  <dcterms:modified xsi:type="dcterms:W3CDTF">2020-05-12T13:20:41Z</dcterms:modified>
</cp:coreProperties>
</file>